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theme/themeOverride1.xml" ContentType="application/vnd.openxmlformats-officedocument.themeOverride+xml"/>
  <Override PartName="/ppt/notesSlides/notesSlide37.xml" ContentType="application/vnd.openxmlformats-officedocument.presentationml.notesSlide+xml"/>
  <Override PartName="/ppt/charts/chart26.xml" ContentType="application/vnd.openxmlformats-officedocument.drawingml.chart+xml"/>
  <Override PartName="/ppt/theme/themeOverride2.xml" ContentType="application/vnd.openxmlformats-officedocument.themeOverride+xml"/>
  <Override PartName="/ppt/notesSlides/notesSlide38.xml" ContentType="application/vnd.openxmlformats-officedocument.presentationml.notesSlide+xml"/>
  <Override PartName="/ppt/charts/chart27.xml" ContentType="application/vnd.openxmlformats-officedocument.drawingml.chart+xml"/>
  <Override PartName="/ppt/theme/themeOverride3.xml" ContentType="application/vnd.openxmlformats-officedocument.themeOverride+xml"/>
  <Override PartName="/ppt/notesSlides/notesSlide39.xml" ContentType="application/vnd.openxmlformats-officedocument.presentationml.notesSlide+xml"/>
  <Override PartName="/ppt/charts/chart28.xml" ContentType="application/vnd.openxmlformats-officedocument.drawingml.chart+xml"/>
  <Override PartName="/ppt/theme/themeOverride4.xml" ContentType="application/vnd.openxmlformats-officedocument.themeOverride+xml"/>
  <Override PartName="/ppt/notesSlides/notesSlide40.xml" ContentType="application/vnd.openxmlformats-officedocument.presentationml.notesSlide+xml"/>
  <Override PartName="/ppt/charts/chart29.xml" ContentType="application/vnd.openxmlformats-officedocument.drawingml.chart+xml"/>
  <Override PartName="/ppt/theme/themeOverride5.xml" ContentType="application/vnd.openxmlformats-officedocument.themeOverride+xml"/>
  <Override PartName="/ppt/notesSlides/notesSlide41.xml" ContentType="application/vnd.openxmlformats-officedocument.presentationml.notesSlide+xml"/>
  <Override PartName="/ppt/charts/chart30.xml" ContentType="application/vnd.openxmlformats-officedocument.drawingml.chart+xml"/>
  <Override PartName="/ppt/theme/themeOverride6.xml" ContentType="application/vnd.openxmlformats-officedocument.themeOverride+xml"/>
  <Override PartName="/ppt/notesSlides/notesSlide42.xml" ContentType="application/vnd.openxmlformats-officedocument.presentationml.notesSlide+xml"/>
  <Override PartName="/ppt/charts/chart31.xml" ContentType="application/vnd.openxmlformats-officedocument.drawingml.chart+xml"/>
  <Override PartName="/ppt/theme/themeOverride7.xml" ContentType="application/vnd.openxmlformats-officedocument.themeOverride+xml"/>
  <Override PartName="/ppt/notesSlides/notesSlide43.xml" ContentType="application/vnd.openxmlformats-officedocument.presentationml.notesSlide+xml"/>
  <Override PartName="/ppt/charts/chart32.xml" ContentType="application/vnd.openxmlformats-officedocument.drawingml.chart+xml"/>
  <Override PartName="/ppt/theme/themeOverride8.xml" ContentType="application/vnd.openxmlformats-officedocument.themeOverride+xml"/>
  <Override PartName="/ppt/notesSlides/notesSlide44.xml" ContentType="application/vnd.openxmlformats-officedocument.presentationml.notesSlide+xml"/>
  <Override PartName="/ppt/charts/chart33.xml" ContentType="application/vnd.openxmlformats-officedocument.drawingml.chart+xml"/>
  <Override PartName="/ppt/theme/themeOverride9.xml" ContentType="application/vnd.openxmlformats-officedocument.themeOverride+xml"/>
  <Override PartName="/ppt/notesSlides/notesSlide45.xml" ContentType="application/vnd.openxmlformats-officedocument.presentationml.notesSlide+xml"/>
  <Override PartName="/ppt/charts/chart34.xml" ContentType="application/vnd.openxmlformats-officedocument.drawingml.chart+xml"/>
  <Override PartName="/ppt/theme/themeOverride10.xml" ContentType="application/vnd.openxmlformats-officedocument.themeOverride+xml"/>
  <Override PartName="/ppt/notesSlides/notesSlide46.xml" ContentType="application/vnd.openxmlformats-officedocument.presentationml.notesSlide+xml"/>
  <Override PartName="/ppt/charts/chart3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7.xml" ContentType="application/vnd.openxmlformats-officedocument.presentationml.notesSlide+xml"/>
  <Override PartName="/ppt/charts/chart3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8.xml" ContentType="application/vnd.openxmlformats-officedocument.presentationml.notesSlide+xml"/>
  <Override PartName="/ppt/charts/chart3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9.xml" ContentType="application/vnd.openxmlformats-officedocument.presentationml.notesSlide+xml"/>
  <Override PartName="/ppt/charts/chart3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50.xml" ContentType="application/vnd.openxmlformats-officedocument.presentationml.notesSlide+xml"/>
  <Override PartName="/ppt/charts/chart3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51.xml" ContentType="application/vnd.openxmlformats-officedocument.presentationml.notesSlide+xml"/>
  <Override PartName="/ppt/charts/chart4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52.xml" ContentType="application/vnd.openxmlformats-officedocument.presentationml.notesSlide+xml"/>
  <Override PartName="/ppt/charts/chart4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53.xml" ContentType="application/vnd.openxmlformats-officedocument.presentationml.notesSlide+xml"/>
  <Override PartName="/ppt/charts/chart4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54.xml" ContentType="application/vnd.openxmlformats-officedocument.presentationml.notesSlide+xml"/>
  <Override PartName="/ppt/charts/chart4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5.xml" ContentType="application/vnd.openxmlformats-officedocument.presentationml.notesSlide+xml"/>
  <Override PartName="/ppt/charts/chart44.xml" ContentType="application/vnd.openxmlformats-officedocument.drawingml.chart+xml"/>
  <Override PartName="/ppt/theme/themeOverride11.xml" ContentType="application/vnd.openxmlformats-officedocument.themeOverride+xml"/>
  <Override PartName="/ppt/notesSlides/notesSlide56.xml" ContentType="application/vnd.openxmlformats-officedocument.presentationml.notesSlide+xml"/>
  <Override PartName="/ppt/charts/chart45.xml" ContentType="application/vnd.openxmlformats-officedocument.drawingml.chart+xml"/>
  <Override PartName="/ppt/theme/themeOverride12.xml" ContentType="application/vnd.openxmlformats-officedocument.themeOverride+xml"/>
  <Override PartName="/ppt/notesSlides/notesSlide57.xml" ContentType="application/vnd.openxmlformats-officedocument.presentationml.notesSlide+xml"/>
  <Override PartName="/ppt/charts/chart46.xml" ContentType="application/vnd.openxmlformats-officedocument.drawingml.chart+xml"/>
  <Override PartName="/ppt/theme/themeOverride13.xml" ContentType="application/vnd.openxmlformats-officedocument.themeOverride+xml"/>
  <Override PartName="/ppt/notesSlides/notesSlide58.xml" ContentType="application/vnd.openxmlformats-officedocument.presentationml.notesSlide+xml"/>
  <Override PartName="/ppt/charts/chart47.xml" ContentType="application/vnd.openxmlformats-officedocument.drawingml.chart+xml"/>
  <Override PartName="/ppt/theme/themeOverride14.xml" ContentType="application/vnd.openxmlformats-officedocument.themeOverride+xml"/>
  <Override PartName="/ppt/notesSlides/notesSlide59.xml" ContentType="application/vnd.openxmlformats-officedocument.presentationml.notesSlide+xml"/>
  <Override PartName="/ppt/charts/chart48.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60.xml" ContentType="application/vnd.openxmlformats-officedocument.presentationml.notesSlide+xml"/>
  <Override PartName="/ppt/charts/chart49.xml" ContentType="application/vnd.openxmlformats-officedocument.drawingml.chart+xml"/>
  <Override PartName="/ppt/theme/themeOverride15.xml" ContentType="application/vnd.openxmlformats-officedocument.themeOverride+xml"/>
  <Override PartName="/ppt/notesSlides/notesSlide61.xml" ContentType="application/vnd.openxmlformats-officedocument.presentationml.notesSlide+xml"/>
  <Override PartName="/ppt/charts/chart50.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62.xml" ContentType="application/vnd.openxmlformats-officedocument.presentationml.notesSlide+xml"/>
  <Override PartName="/ppt/charts/chart51.xml" ContentType="application/vnd.openxmlformats-officedocument.drawingml.chart+xml"/>
  <Override PartName="/ppt/theme/themeOverride16.xml" ContentType="application/vnd.openxmlformats-officedocument.themeOverride+xml"/>
  <Override PartName="/ppt/notesSlides/notesSlide63.xml" ContentType="application/vnd.openxmlformats-officedocument.presentationml.notesSlid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64.xml" ContentType="application/vnd.openxmlformats-officedocument.presentationml.notesSlide+xml"/>
  <Override PartName="/ppt/charts/chart53.xml" ContentType="application/vnd.openxmlformats-officedocument.drawingml.chart+xml"/>
  <Override PartName="/ppt/theme/themeOverride17.xml" ContentType="application/vnd.openxmlformats-officedocument.themeOverride+xml"/>
  <Override PartName="/ppt/notesSlides/notesSlide65.xml" ContentType="application/vnd.openxmlformats-officedocument.presentationml.notesSlide+xml"/>
  <Override PartName="/ppt/charts/chart54.xml" ContentType="application/vnd.openxmlformats-officedocument.drawingml.chart+xml"/>
  <Override PartName="/ppt/theme/themeOverride18.xml" ContentType="application/vnd.openxmlformats-officedocument.themeOverride+xml"/>
  <Override PartName="/ppt/notesSlides/notesSlide66.xml" ContentType="application/vnd.openxmlformats-officedocument.presentationml.notesSlide+xml"/>
  <Override PartName="/ppt/charts/chart55.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67.xml" ContentType="application/vnd.openxmlformats-officedocument.presentationml.notesSlide+xml"/>
  <Override PartName="/ppt/charts/chart56.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68.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7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63.xml" ContentType="application/vnd.openxmlformats-officedocument.drawingml.chart+xml"/>
  <Override PartName="/ppt/theme/themeOverride19.xml" ContentType="application/vnd.openxmlformats-officedocument.themeOverr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30" r:id="rId14"/>
    <p:sldId id="331" r:id="rId15"/>
    <p:sldId id="269" r:id="rId16"/>
    <p:sldId id="333" r:id="rId17"/>
    <p:sldId id="332" r:id="rId18"/>
    <p:sldId id="271" r:id="rId19"/>
    <p:sldId id="272" r:id="rId20"/>
    <p:sldId id="273" r:id="rId21"/>
    <p:sldId id="334" r:id="rId22"/>
    <p:sldId id="335" r:id="rId23"/>
    <p:sldId id="276" r:id="rId24"/>
    <p:sldId id="336" r:id="rId25"/>
    <p:sldId id="337"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1" roundtripDataSignature="AMtx7mgFXdIzAEM1zEF481adLi0slQj5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5AAFCB-CEDC-4360-A60C-CEA9B91FCE98}" v="134" dt="2026-01-06T16:01:30.447"/>
  </p1510:revLst>
</p1510:revInfo>
</file>

<file path=ppt/tableStyles.xml><?xml version="1.0" encoding="utf-8"?>
<a:tblStyleLst xmlns:a="http://schemas.openxmlformats.org/drawingml/2006/main" def="{0DE181B1-C878-449E-8BD3-6A8C92AC9172}">
  <a:tblStyle styleId="{0DE181B1-C878-449E-8BD3-6A8C92AC917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8EA"/>
          </a:solidFill>
        </a:fill>
      </a:tcStyle>
    </a:wholeTbl>
    <a:band1H>
      <a:tcTxStyle b="off" i="off"/>
      <a:tcStyle>
        <a:tcBdr/>
        <a:fill>
          <a:solidFill>
            <a:srgbClr val="CCCDD3"/>
          </a:solidFill>
        </a:fill>
      </a:tcStyle>
    </a:band1H>
    <a:band2H>
      <a:tcTxStyle b="off" i="off"/>
      <a:tcStyle>
        <a:tcBdr/>
      </a:tcStyle>
    </a:band2H>
    <a:band1V>
      <a:tcTxStyle b="off" i="off"/>
      <a:tcStyle>
        <a:tcBdr/>
        <a:fill>
          <a:solidFill>
            <a:srgbClr val="CCCDD3"/>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737A1AF8-EFE0-4933-9336-875D32FF0815}" styleName="Table_1">
    <a:wholeTbl>
      <a:tcTxStyle b="off" i="off">
        <a:font>
          <a:latin typeface="Calibri"/>
          <a:ea typeface="Calibri"/>
          <a:cs typeface="Calibri"/>
        </a:font>
        <a:schemeClr val="dk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chemeClr val="accent4"/>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4">
              <a:alpha val="40000"/>
            </a:schemeClr>
          </a:solidFill>
        </a:fill>
      </a:tcStyle>
    </a:band1H>
    <a:band2H>
      <a:tcTxStyle b="off" i="off"/>
      <a:tcStyle>
        <a:tcBdr/>
      </a:tcStyle>
    </a:band2H>
    <a:band1V>
      <a:tcTxStyle b="off" i="off"/>
      <a:tcStyle>
        <a:tcBdr>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tcBdr>
        <a:fill>
          <a:solidFill>
            <a:schemeClr val="accent4">
              <a:alpha val="40000"/>
            </a:schemeClr>
          </a:solidFill>
        </a:fill>
      </a:tcStyle>
    </a:band1V>
    <a:band2V>
      <a:tcTxStyle b="off" i="off"/>
      <a:tcStyle>
        <a:tcBdr/>
      </a:tcStyle>
    </a:band2V>
    <a:la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chemeClr val="accent4"/>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left>
            <a:ln w="9525" cap="flat" cmpd="sng">
              <a:solidFill>
                <a:schemeClr val="accent4"/>
              </a:solidFill>
              <a:prstDash val="solid"/>
              <a:round/>
              <a:headEnd type="none" w="sm" len="sm"/>
              <a:tailEnd type="none" w="sm" len="sm"/>
            </a:ln>
          </a:left>
          <a:right>
            <a:ln w="9525" cap="flat" cmpd="sng">
              <a:solidFill>
                <a:schemeClr val="accent4"/>
              </a:solidFill>
              <a:prstDash val="solid"/>
              <a:round/>
              <a:headEnd type="none" w="sm" len="sm"/>
              <a:tailEnd type="none" w="sm" len="sm"/>
            </a:ln>
          </a:right>
          <a:top>
            <a:ln w="9525" cap="flat" cmpd="sng">
              <a:solidFill>
                <a:schemeClr val="accent4"/>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5207" autoAdjust="0"/>
  </p:normalViewPr>
  <p:slideViewPr>
    <p:cSldViewPr snapToGrid="0">
      <p:cViewPr varScale="1">
        <p:scale>
          <a:sx n="98" d="100"/>
          <a:sy n="98" d="100"/>
        </p:scale>
        <p:origin x="78"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customschemas.google.com/relationships/presentationmetadata" Target="metadata"/><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4.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6.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7.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8.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9.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0.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5.xml"/><Relationship Id="rId1" Type="http://schemas.microsoft.com/office/2011/relationships/chartStyle" Target="style2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6.xml"/><Relationship Id="rId1" Type="http://schemas.microsoft.com/office/2011/relationships/chartStyle" Target="style2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7.xml"/><Relationship Id="rId1" Type="http://schemas.microsoft.com/office/2011/relationships/chartStyle" Target="style2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8.xml"/><Relationship Id="rId1" Type="http://schemas.microsoft.com/office/2011/relationships/chartStyle" Target="style2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9.xml"/><Relationship Id="rId1" Type="http://schemas.microsoft.com/office/2011/relationships/chartStyle" Target="style2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0.xml"/><Relationship Id="rId1" Type="http://schemas.microsoft.com/office/2011/relationships/chartStyle" Target="style3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1.xml"/><Relationship Id="rId1" Type="http://schemas.microsoft.com/office/2011/relationships/chartStyle" Target="style3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2.xml"/><Relationship Id="rId1" Type="http://schemas.microsoft.com/office/2011/relationships/chartStyle" Target="style3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3.xml"/><Relationship Id="rId1" Type="http://schemas.microsoft.com/office/2011/relationships/chartStyle" Target="style3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11.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12.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14.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4.xml"/><Relationship Id="rId1" Type="http://schemas.microsoft.com/office/2011/relationships/chartStyle" Target="style3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1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5.xml"/><Relationship Id="rId1" Type="http://schemas.microsoft.com/office/2011/relationships/chartStyle" Target="style35.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16.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17.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1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7.xml"/><Relationship Id="rId1" Type="http://schemas.microsoft.com/office/2011/relationships/chartStyle" Target="style3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38.xml"/><Relationship Id="rId1" Type="http://schemas.microsoft.com/office/2011/relationships/chartStyle" Target="style38.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1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06350012700026E-2"/>
          <c:y val="3.668832020997375E-2"/>
          <c:w val="0.7878470020792856"/>
          <c:h val="0.89059990157480318"/>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3</c:v>
                </c:pt>
                <c:pt idx="1">
                  <c:v>GR 4</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3</c:v>
                </c:pt>
                <c:pt idx="1">
                  <c:v>GR 4</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3</c:v>
                </c:pt>
                <c:pt idx="1">
                  <c:v>GR 4</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3</c:v>
                </c:pt>
                <c:pt idx="1">
                  <c:v>GR 4</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3</c:v>
                </c:pt>
                <c:pt idx="1">
                  <c:v>GR 4</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3</c:v>
                </c:pt>
                <c:pt idx="1">
                  <c:v>GR 4</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3</c:v>
                </c:pt>
                <c:pt idx="1">
                  <c:v>GR 4</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3</c:v>
                </c:pt>
                <c:pt idx="1">
                  <c:v>GR 4</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Sheet1!$A$2:$A$3</c:f>
              <c:strCache>
                <c:ptCount val="2"/>
                <c:pt idx="0">
                  <c:v>GR 3</c:v>
                </c:pt>
                <c:pt idx="1">
                  <c:v>GR 4</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3</c:v>
                </c:pt>
                <c:pt idx="1">
                  <c:v>GR 4</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3</c:v>
                </c:pt>
                <c:pt idx="1">
                  <c:v>GR 4</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507937928213517"/>
          <c:y val="0"/>
          <c:w val="0.14920620717864813"/>
          <c:h val="0.92601578211814428"/>
        </c:manualLayout>
      </c:layout>
      <c:overlay val="1"/>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06350012700026E-2"/>
          <c:y val="3.668832020997375E-2"/>
          <c:w val="0.7878470020792856"/>
          <c:h val="0.89059990157480318"/>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5</c:v>
                </c:pt>
                <c:pt idx="1">
                  <c:v>GR 6</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5</c:v>
                </c:pt>
                <c:pt idx="1">
                  <c:v>GR 6</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5</c:v>
                </c:pt>
                <c:pt idx="1">
                  <c:v>GR 6</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5</c:v>
                </c:pt>
                <c:pt idx="1">
                  <c:v>GR 6</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5</c:v>
                </c:pt>
                <c:pt idx="1">
                  <c:v>GR 6</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5</c:v>
                </c:pt>
                <c:pt idx="1">
                  <c:v>GR 6</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5</c:v>
                </c:pt>
                <c:pt idx="1">
                  <c:v>GR 6</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5</c:v>
                </c:pt>
                <c:pt idx="1">
                  <c:v>GR 6</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Sheet1!$A$2:$A$3</c:f>
              <c:strCache>
                <c:ptCount val="2"/>
                <c:pt idx="0">
                  <c:v>GR 5</c:v>
                </c:pt>
                <c:pt idx="1">
                  <c:v>GR 6</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5</c:v>
                </c:pt>
                <c:pt idx="1">
                  <c:v>GR 6</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5</c:v>
                </c:pt>
                <c:pt idx="1">
                  <c:v>GR 6</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5079379282135192"/>
          <c:y val="4.329004329004329E-3"/>
          <c:w val="0.14920620717864813"/>
          <c:h val="0.92168677778913999"/>
        </c:manualLayout>
      </c:layout>
      <c:overlay val="1"/>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06350012700026E-2"/>
          <c:y val="3.668832020997375E-2"/>
          <c:w val="0.7878470020792856"/>
          <c:h val="0.89059990157480318"/>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7</c:v>
                </c:pt>
                <c:pt idx="1">
                  <c:v>GR 8</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7</c:v>
                </c:pt>
                <c:pt idx="1">
                  <c:v>GR 8</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7</c:v>
                </c:pt>
                <c:pt idx="1">
                  <c:v>GR 8</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7</c:v>
                </c:pt>
                <c:pt idx="1">
                  <c:v>GR 8</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7</c:v>
                </c:pt>
                <c:pt idx="1">
                  <c:v>GR 8</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7</c:v>
                </c:pt>
                <c:pt idx="1">
                  <c:v>GR 8</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7</c:v>
                </c:pt>
                <c:pt idx="1">
                  <c:v>GR 8</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7</c:v>
                </c:pt>
                <c:pt idx="1">
                  <c:v>GR 8</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Sheet1!$A$2:$A$3</c:f>
              <c:strCache>
                <c:ptCount val="2"/>
                <c:pt idx="0">
                  <c:v>GR 7</c:v>
                </c:pt>
                <c:pt idx="1">
                  <c:v>GR 8</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7</c:v>
                </c:pt>
                <c:pt idx="1">
                  <c:v>GR 8</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7</c:v>
                </c:pt>
                <c:pt idx="1">
                  <c:v>GR 8</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5079379282135192"/>
          <c:y val="0"/>
          <c:w val="0.14920620717864813"/>
          <c:h val="0.93034478644714869"/>
        </c:manualLayout>
      </c:layout>
      <c:overlay val="1"/>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3</c:v>
                </c:pt>
                <c:pt idx="1">
                  <c:v>GR 4</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3</c:v>
                </c:pt>
                <c:pt idx="1">
                  <c:v>GR 4</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3</c:v>
                </c:pt>
                <c:pt idx="1">
                  <c:v>GR 4</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3</c:v>
                </c:pt>
                <c:pt idx="1">
                  <c:v>GR 4</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3</c:v>
                </c:pt>
                <c:pt idx="1">
                  <c:v>GR 4</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3</c:v>
                </c:pt>
                <c:pt idx="1">
                  <c:v>GR 4</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3</c:v>
                </c:pt>
                <c:pt idx="1">
                  <c:v>GR 4</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3</c:v>
                </c:pt>
                <c:pt idx="1">
                  <c:v>GR 4</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Sheet1!$A$2:$A$3</c:f>
              <c:strCache>
                <c:ptCount val="2"/>
                <c:pt idx="0">
                  <c:v>GR 3</c:v>
                </c:pt>
                <c:pt idx="1">
                  <c:v>GR 4</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3</c:v>
                </c:pt>
                <c:pt idx="1">
                  <c:v>GR 4</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3</c:v>
                </c:pt>
                <c:pt idx="1">
                  <c:v>GR 4</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4524985183303702"/>
          <c:y val="0"/>
          <c:w val="0.15367487934975871"/>
          <c:h val="0.91788390087602689"/>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5</c:v>
                </c:pt>
                <c:pt idx="1">
                  <c:v>GR 6</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5</c:v>
                </c:pt>
                <c:pt idx="1">
                  <c:v>GR 6</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5</c:v>
                </c:pt>
                <c:pt idx="1">
                  <c:v>GR 6</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5</c:v>
                </c:pt>
                <c:pt idx="1">
                  <c:v>GR 6</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5</c:v>
                </c:pt>
                <c:pt idx="1">
                  <c:v>GR 6</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5</c:v>
                </c:pt>
                <c:pt idx="1">
                  <c:v>GR 6</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5</c:v>
                </c:pt>
                <c:pt idx="1">
                  <c:v>GR 6</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5</c:v>
                </c:pt>
                <c:pt idx="1">
                  <c:v>GR 6</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Sheet1!$A$2:$A$3</c:f>
              <c:strCache>
                <c:ptCount val="2"/>
                <c:pt idx="0">
                  <c:v>GR 5</c:v>
                </c:pt>
                <c:pt idx="1">
                  <c:v>GR 6</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5</c:v>
                </c:pt>
                <c:pt idx="1">
                  <c:v>GR 6</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5</c:v>
                </c:pt>
                <c:pt idx="1">
                  <c:v>GR 6</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4524985183303702"/>
          <c:y val="7.4973582847598439E-4"/>
          <c:w val="0.15367487934975871"/>
          <c:h val="0.91571939871152475"/>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7</c:v>
                </c:pt>
                <c:pt idx="1">
                  <c:v>GR 8</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7</c:v>
                </c:pt>
                <c:pt idx="1">
                  <c:v>GR 8</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7</c:v>
                </c:pt>
                <c:pt idx="1">
                  <c:v>GR 8</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7</c:v>
                </c:pt>
                <c:pt idx="1">
                  <c:v>GR 8</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7</c:v>
                </c:pt>
                <c:pt idx="1">
                  <c:v>GR 8</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7</c:v>
                </c:pt>
                <c:pt idx="1">
                  <c:v>GR 8</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7</c:v>
                </c:pt>
                <c:pt idx="1">
                  <c:v>GR 8</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7</c:v>
                </c:pt>
                <c:pt idx="1">
                  <c:v>GR 8</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Sheet1!$A$2:$A$3</c:f>
              <c:strCache>
                <c:ptCount val="2"/>
                <c:pt idx="0">
                  <c:v>GR 7</c:v>
                </c:pt>
                <c:pt idx="1">
                  <c:v>GR 8</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7</c:v>
                </c:pt>
                <c:pt idx="1">
                  <c:v>GR 8</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7</c:v>
                </c:pt>
                <c:pt idx="1">
                  <c:v>GR 8</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4524985183303702"/>
          <c:y val="2.9142379929781486E-3"/>
          <c:w val="0.15367487934975871"/>
          <c:h val="0.91571939871152475"/>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ALGEBRA I</c:v>
                </c:pt>
              </c:strCache>
            </c:strRef>
          </c:cat>
          <c:val>
            <c:numRef>
              <c:f>Sheet1!$B$2</c:f>
              <c:numCache>
                <c:formatCode>General</c:formatCode>
                <c:ptCount val="1"/>
                <c:pt idx="0">
                  <c:v>90</c:v>
                </c:pt>
              </c:numCache>
            </c:numRef>
          </c:val>
          <c:extLst>
            <c:ext xmlns:c16="http://schemas.microsoft.com/office/drawing/2014/chart" uri="{C3380CC4-5D6E-409C-BE32-E72D297353CC}">
              <c16:uniqueId val="{00000000-9071-4147-A9C9-538982472186}"/>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ALGEBRA I</c:v>
                </c:pt>
              </c:strCache>
            </c:strRef>
          </c:cat>
          <c:val>
            <c:numRef>
              <c:f>Sheet1!$C$2</c:f>
              <c:numCache>
                <c:formatCode>General</c:formatCode>
                <c:ptCount val="1"/>
                <c:pt idx="0">
                  <c:v>85</c:v>
                </c:pt>
              </c:numCache>
            </c:numRef>
          </c:val>
          <c:extLst>
            <c:ext xmlns:c16="http://schemas.microsoft.com/office/drawing/2014/chart" uri="{C3380CC4-5D6E-409C-BE32-E72D297353CC}">
              <c16:uniqueId val="{00000001-9071-4147-A9C9-538982472186}"/>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ALGEBRA I</c:v>
                </c:pt>
              </c:strCache>
            </c:strRef>
          </c:cat>
          <c:val>
            <c:numRef>
              <c:f>Sheet1!$D$2</c:f>
              <c:numCache>
                <c:formatCode>General</c:formatCode>
                <c:ptCount val="1"/>
                <c:pt idx="0">
                  <c:v>80</c:v>
                </c:pt>
              </c:numCache>
            </c:numRef>
          </c:val>
          <c:extLst>
            <c:ext xmlns:c16="http://schemas.microsoft.com/office/drawing/2014/chart" uri="{C3380CC4-5D6E-409C-BE32-E72D297353CC}">
              <c16:uniqueId val="{00000002-9071-4147-A9C9-538982472186}"/>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ALGEBRA I</c:v>
                </c:pt>
              </c:strCache>
            </c:strRef>
          </c:cat>
          <c:val>
            <c:numRef>
              <c:f>Sheet1!$E$2</c:f>
              <c:numCache>
                <c:formatCode>General</c:formatCode>
                <c:ptCount val="1"/>
                <c:pt idx="0">
                  <c:v>75</c:v>
                </c:pt>
              </c:numCache>
            </c:numRef>
          </c:val>
          <c:extLst>
            <c:ext xmlns:c16="http://schemas.microsoft.com/office/drawing/2014/chart" uri="{C3380CC4-5D6E-409C-BE32-E72D297353CC}">
              <c16:uniqueId val="{00000003-9071-4147-A9C9-538982472186}"/>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ALGEBRA I</c:v>
                </c:pt>
              </c:strCache>
            </c:strRef>
          </c:cat>
          <c:val>
            <c:numRef>
              <c:f>Sheet1!$F$2</c:f>
              <c:numCache>
                <c:formatCode>General</c:formatCode>
                <c:ptCount val="1"/>
                <c:pt idx="0">
                  <c:v>70</c:v>
                </c:pt>
              </c:numCache>
            </c:numRef>
          </c:val>
          <c:extLst>
            <c:ext xmlns:c16="http://schemas.microsoft.com/office/drawing/2014/chart" uri="{C3380CC4-5D6E-409C-BE32-E72D297353CC}">
              <c16:uniqueId val="{00000004-9071-4147-A9C9-538982472186}"/>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ALGEBRA I</c:v>
                </c:pt>
              </c:strCache>
            </c:strRef>
          </c:cat>
          <c:val>
            <c:numRef>
              <c:f>Sheet1!$G$2</c:f>
              <c:numCache>
                <c:formatCode>General</c:formatCode>
                <c:ptCount val="1"/>
                <c:pt idx="0">
                  <c:v>65</c:v>
                </c:pt>
              </c:numCache>
            </c:numRef>
          </c:val>
          <c:extLst>
            <c:ext xmlns:c16="http://schemas.microsoft.com/office/drawing/2014/chart" uri="{C3380CC4-5D6E-409C-BE32-E72D297353CC}">
              <c16:uniqueId val="{00000005-9071-4147-A9C9-538982472186}"/>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ALGEBRA I</c:v>
                </c:pt>
              </c:strCache>
            </c:strRef>
          </c:cat>
          <c:val>
            <c:numRef>
              <c:f>Sheet1!$H$2</c:f>
              <c:numCache>
                <c:formatCode>General</c:formatCode>
                <c:ptCount val="1"/>
                <c:pt idx="0">
                  <c:v>60</c:v>
                </c:pt>
              </c:numCache>
            </c:numRef>
          </c:val>
          <c:extLst>
            <c:ext xmlns:c16="http://schemas.microsoft.com/office/drawing/2014/chart" uri="{C3380CC4-5D6E-409C-BE32-E72D297353CC}">
              <c16:uniqueId val="{00000006-9071-4147-A9C9-538982472186}"/>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ALGEBRA I</c:v>
                </c:pt>
              </c:strCache>
            </c:strRef>
          </c:cat>
          <c:val>
            <c:numRef>
              <c:f>Sheet1!$I$2</c:f>
              <c:numCache>
                <c:formatCode>General</c:formatCode>
                <c:ptCount val="1"/>
                <c:pt idx="0">
                  <c:v>55</c:v>
                </c:pt>
              </c:numCache>
            </c:numRef>
          </c:val>
          <c:extLst>
            <c:ext xmlns:c16="http://schemas.microsoft.com/office/drawing/2014/chart" uri="{C3380CC4-5D6E-409C-BE32-E72D297353CC}">
              <c16:uniqueId val="{00000007-9071-4147-A9C9-538982472186}"/>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ALGEBRA I</c:v>
                </c:pt>
              </c:strCache>
            </c:strRef>
          </c:cat>
          <c:val>
            <c:numRef>
              <c:f>Sheet1!$J$2</c:f>
              <c:numCache>
                <c:formatCode>General</c:formatCode>
                <c:ptCount val="1"/>
                <c:pt idx="0">
                  <c:v>50</c:v>
                </c:pt>
              </c:numCache>
            </c:numRef>
          </c:val>
          <c:extLst>
            <c:ext xmlns:c16="http://schemas.microsoft.com/office/drawing/2014/chart" uri="{C3380CC4-5D6E-409C-BE32-E72D297353CC}">
              <c16:uniqueId val="{00000008-9071-4147-A9C9-538982472186}"/>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ALGEBRA I</c:v>
                </c:pt>
              </c:strCache>
            </c:strRef>
          </c:cat>
          <c:val>
            <c:numRef>
              <c:f>Sheet1!$K$2</c:f>
              <c:numCache>
                <c:formatCode>General</c:formatCode>
                <c:ptCount val="1"/>
                <c:pt idx="0">
                  <c:v>45</c:v>
                </c:pt>
              </c:numCache>
            </c:numRef>
          </c:val>
          <c:extLst>
            <c:ext xmlns:c16="http://schemas.microsoft.com/office/drawing/2014/chart" uri="{C3380CC4-5D6E-409C-BE32-E72D297353CC}">
              <c16:uniqueId val="{00000009-9071-4147-A9C9-538982472186}"/>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ALGEBRA I</c:v>
                </c:pt>
              </c:strCache>
            </c:strRef>
          </c:cat>
          <c:val>
            <c:numRef>
              <c:f>Sheet1!$L$2</c:f>
              <c:numCache>
                <c:formatCode>General</c:formatCode>
                <c:ptCount val="1"/>
                <c:pt idx="0">
                  <c:v>40</c:v>
                </c:pt>
              </c:numCache>
            </c:numRef>
          </c:val>
          <c:extLst>
            <c:ext xmlns:c16="http://schemas.microsoft.com/office/drawing/2014/chart" uri="{C3380CC4-5D6E-409C-BE32-E72D297353CC}">
              <c16:uniqueId val="{0000000A-9071-4147-A9C9-538982472186}"/>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layout>
        <c:manualLayout>
          <c:xMode val="edge"/>
          <c:yMode val="edge"/>
          <c:x val="0.87595868698230905"/>
          <c:y val="0"/>
          <c:w val="0.11754780652418448"/>
          <c:h val="0.91886389201349827"/>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ALGEBRA I</c:v>
                </c:pt>
              </c:strCache>
            </c:strRef>
          </c:cat>
          <c:val>
            <c:numRef>
              <c:f>Sheet1!$B$2</c:f>
              <c:numCache>
                <c:formatCode>General</c:formatCode>
                <c:ptCount val="1"/>
                <c:pt idx="0">
                  <c:v>90</c:v>
                </c:pt>
              </c:numCache>
            </c:numRef>
          </c:val>
          <c:extLst>
            <c:ext xmlns:c16="http://schemas.microsoft.com/office/drawing/2014/chart" uri="{C3380CC4-5D6E-409C-BE32-E72D297353CC}">
              <c16:uniqueId val="{00000000-1657-43BB-AB9B-362F4A34C11D}"/>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ALGEBRA I</c:v>
                </c:pt>
              </c:strCache>
            </c:strRef>
          </c:cat>
          <c:val>
            <c:numRef>
              <c:f>Sheet1!$C$2</c:f>
              <c:numCache>
                <c:formatCode>General</c:formatCode>
                <c:ptCount val="1"/>
                <c:pt idx="0">
                  <c:v>85</c:v>
                </c:pt>
              </c:numCache>
            </c:numRef>
          </c:val>
          <c:extLst>
            <c:ext xmlns:c16="http://schemas.microsoft.com/office/drawing/2014/chart" uri="{C3380CC4-5D6E-409C-BE32-E72D297353CC}">
              <c16:uniqueId val="{00000001-1657-43BB-AB9B-362F4A34C11D}"/>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ALGEBRA I</c:v>
                </c:pt>
              </c:strCache>
            </c:strRef>
          </c:cat>
          <c:val>
            <c:numRef>
              <c:f>Sheet1!$D$2</c:f>
              <c:numCache>
                <c:formatCode>General</c:formatCode>
                <c:ptCount val="1"/>
                <c:pt idx="0">
                  <c:v>80</c:v>
                </c:pt>
              </c:numCache>
            </c:numRef>
          </c:val>
          <c:extLst>
            <c:ext xmlns:c16="http://schemas.microsoft.com/office/drawing/2014/chart" uri="{C3380CC4-5D6E-409C-BE32-E72D297353CC}">
              <c16:uniqueId val="{00000002-1657-43BB-AB9B-362F4A34C11D}"/>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ALGEBRA I</c:v>
                </c:pt>
              </c:strCache>
            </c:strRef>
          </c:cat>
          <c:val>
            <c:numRef>
              <c:f>Sheet1!$E$2</c:f>
              <c:numCache>
                <c:formatCode>General</c:formatCode>
                <c:ptCount val="1"/>
                <c:pt idx="0">
                  <c:v>75</c:v>
                </c:pt>
              </c:numCache>
            </c:numRef>
          </c:val>
          <c:extLst>
            <c:ext xmlns:c16="http://schemas.microsoft.com/office/drawing/2014/chart" uri="{C3380CC4-5D6E-409C-BE32-E72D297353CC}">
              <c16:uniqueId val="{00000003-1657-43BB-AB9B-362F4A34C11D}"/>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ALGEBRA I</c:v>
                </c:pt>
              </c:strCache>
            </c:strRef>
          </c:cat>
          <c:val>
            <c:numRef>
              <c:f>Sheet1!$F$2</c:f>
              <c:numCache>
                <c:formatCode>General</c:formatCode>
                <c:ptCount val="1"/>
                <c:pt idx="0">
                  <c:v>70</c:v>
                </c:pt>
              </c:numCache>
            </c:numRef>
          </c:val>
          <c:extLst>
            <c:ext xmlns:c16="http://schemas.microsoft.com/office/drawing/2014/chart" uri="{C3380CC4-5D6E-409C-BE32-E72D297353CC}">
              <c16:uniqueId val="{00000004-1657-43BB-AB9B-362F4A34C11D}"/>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ALGEBRA I</c:v>
                </c:pt>
              </c:strCache>
            </c:strRef>
          </c:cat>
          <c:val>
            <c:numRef>
              <c:f>Sheet1!$G$2</c:f>
              <c:numCache>
                <c:formatCode>General</c:formatCode>
                <c:ptCount val="1"/>
                <c:pt idx="0">
                  <c:v>65</c:v>
                </c:pt>
              </c:numCache>
            </c:numRef>
          </c:val>
          <c:extLst>
            <c:ext xmlns:c16="http://schemas.microsoft.com/office/drawing/2014/chart" uri="{C3380CC4-5D6E-409C-BE32-E72D297353CC}">
              <c16:uniqueId val="{00000005-1657-43BB-AB9B-362F4A34C11D}"/>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ALGEBRA I</c:v>
                </c:pt>
              </c:strCache>
            </c:strRef>
          </c:cat>
          <c:val>
            <c:numRef>
              <c:f>Sheet1!$H$2</c:f>
              <c:numCache>
                <c:formatCode>General</c:formatCode>
                <c:ptCount val="1"/>
                <c:pt idx="0">
                  <c:v>60</c:v>
                </c:pt>
              </c:numCache>
            </c:numRef>
          </c:val>
          <c:extLst>
            <c:ext xmlns:c16="http://schemas.microsoft.com/office/drawing/2014/chart" uri="{C3380CC4-5D6E-409C-BE32-E72D297353CC}">
              <c16:uniqueId val="{00000006-1657-43BB-AB9B-362F4A34C11D}"/>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ALGEBRA I</c:v>
                </c:pt>
              </c:strCache>
            </c:strRef>
          </c:cat>
          <c:val>
            <c:numRef>
              <c:f>Sheet1!$I$2</c:f>
              <c:numCache>
                <c:formatCode>General</c:formatCode>
                <c:ptCount val="1"/>
                <c:pt idx="0">
                  <c:v>55</c:v>
                </c:pt>
              </c:numCache>
            </c:numRef>
          </c:val>
          <c:extLst>
            <c:ext xmlns:c16="http://schemas.microsoft.com/office/drawing/2014/chart" uri="{C3380CC4-5D6E-409C-BE32-E72D297353CC}">
              <c16:uniqueId val="{00000007-1657-43BB-AB9B-362F4A34C11D}"/>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ALGEBRA I</c:v>
                </c:pt>
              </c:strCache>
            </c:strRef>
          </c:cat>
          <c:val>
            <c:numRef>
              <c:f>Sheet1!$J$2</c:f>
              <c:numCache>
                <c:formatCode>General</c:formatCode>
                <c:ptCount val="1"/>
                <c:pt idx="0">
                  <c:v>50</c:v>
                </c:pt>
              </c:numCache>
            </c:numRef>
          </c:val>
          <c:extLst>
            <c:ext xmlns:c16="http://schemas.microsoft.com/office/drawing/2014/chart" uri="{C3380CC4-5D6E-409C-BE32-E72D297353CC}">
              <c16:uniqueId val="{00000008-1657-43BB-AB9B-362F4A34C11D}"/>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ALGEBRA I</c:v>
                </c:pt>
              </c:strCache>
            </c:strRef>
          </c:cat>
          <c:val>
            <c:numRef>
              <c:f>Sheet1!$K$2</c:f>
              <c:numCache>
                <c:formatCode>General</c:formatCode>
                <c:ptCount val="1"/>
                <c:pt idx="0">
                  <c:v>45</c:v>
                </c:pt>
              </c:numCache>
            </c:numRef>
          </c:val>
          <c:extLst>
            <c:ext xmlns:c16="http://schemas.microsoft.com/office/drawing/2014/chart" uri="{C3380CC4-5D6E-409C-BE32-E72D297353CC}">
              <c16:uniqueId val="{00000009-1657-43BB-AB9B-362F4A34C11D}"/>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ALGEBRA I</c:v>
                </c:pt>
              </c:strCache>
            </c:strRef>
          </c:cat>
          <c:val>
            <c:numRef>
              <c:f>Sheet1!$L$2</c:f>
              <c:numCache>
                <c:formatCode>General</c:formatCode>
                <c:ptCount val="1"/>
                <c:pt idx="0">
                  <c:v>40</c:v>
                </c:pt>
              </c:numCache>
            </c:numRef>
          </c:val>
          <c:extLst>
            <c:ext xmlns:c16="http://schemas.microsoft.com/office/drawing/2014/chart" uri="{C3380CC4-5D6E-409C-BE32-E72D297353CC}">
              <c16:uniqueId val="{0000000A-1657-43BB-AB9B-362F4A34C11D}"/>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layout>
        <c:manualLayout>
          <c:xMode val="edge"/>
          <c:yMode val="edge"/>
          <c:x val="0.87595868698230905"/>
          <c:y val="1.6070150322118875E-3"/>
          <c:w val="0.11754780652418448"/>
          <c:h val="0.92319289634250268"/>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5</c:v>
                </c:pt>
                <c:pt idx="1">
                  <c:v>GR 8</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654D-4666-94D7-BE7F3961AEB4}"/>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5</c:v>
                </c:pt>
                <c:pt idx="1">
                  <c:v>GR 8</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654D-4666-94D7-BE7F3961AEB4}"/>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5</c:v>
                </c:pt>
                <c:pt idx="1">
                  <c:v>GR 8</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654D-4666-94D7-BE7F3961AEB4}"/>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5</c:v>
                </c:pt>
                <c:pt idx="1">
                  <c:v>GR 8</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654D-4666-94D7-BE7F3961AEB4}"/>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5</c:v>
                </c:pt>
                <c:pt idx="1">
                  <c:v>GR 8</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654D-4666-94D7-BE7F3961AEB4}"/>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5</c:v>
                </c:pt>
                <c:pt idx="1">
                  <c:v>GR 8</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654D-4666-94D7-BE7F3961AEB4}"/>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5</c:v>
                </c:pt>
                <c:pt idx="1">
                  <c:v>GR 8</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654D-4666-94D7-BE7F3961AEB4}"/>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5</c:v>
                </c:pt>
                <c:pt idx="1">
                  <c:v>GR 8</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654D-4666-94D7-BE7F3961AEB4}"/>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GR 5</c:v>
                </c:pt>
                <c:pt idx="1">
                  <c:v>GR 8</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E49E-40F7-95C2-99B75B5EC9B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5</c:v>
                </c:pt>
                <c:pt idx="1">
                  <c:v>GR 8</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E49E-40F7-95C2-99B75B5EC9B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5</c:v>
                </c:pt>
                <c:pt idx="1">
                  <c:v>GR 8</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E49E-40F7-95C2-99B75B5EC9B1}"/>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layout>
        <c:manualLayout>
          <c:xMode val="edge"/>
          <c:yMode val="edge"/>
          <c:x val="0.87595868698230905"/>
          <c:y val="0"/>
          <c:w val="0.11754780652418448"/>
          <c:h val="0.9133223380861176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5</c:v>
                </c:pt>
                <c:pt idx="1">
                  <c:v>GR 8</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F93D-4D93-8060-498AF6F5CA76}"/>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5</c:v>
                </c:pt>
                <c:pt idx="1">
                  <c:v>GR 8</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F93D-4D93-8060-498AF6F5CA76}"/>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5</c:v>
                </c:pt>
                <c:pt idx="1">
                  <c:v>GR 8</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F93D-4D93-8060-498AF6F5CA76}"/>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5</c:v>
                </c:pt>
                <c:pt idx="1">
                  <c:v>GR 8</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F93D-4D93-8060-498AF6F5CA76}"/>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5</c:v>
                </c:pt>
                <c:pt idx="1">
                  <c:v>GR 8</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F93D-4D93-8060-498AF6F5CA76}"/>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5</c:v>
                </c:pt>
                <c:pt idx="1">
                  <c:v>GR 8</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F93D-4D93-8060-498AF6F5CA76}"/>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5</c:v>
                </c:pt>
                <c:pt idx="1">
                  <c:v>GR 8</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F93D-4D93-8060-498AF6F5CA76}"/>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5</c:v>
                </c:pt>
                <c:pt idx="1">
                  <c:v>GR 8</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F93D-4D93-8060-498AF6F5CA76}"/>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GR 5</c:v>
                </c:pt>
                <c:pt idx="1">
                  <c:v>GR 8</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F93D-4D93-8060-498AF6F5CA76}"/>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5</c:v>
                </c:pt>
                <c:pt idx="1">
                  <c:v>GR 8</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F93D-4D93-8060-498AF6F5CA76}"/>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5</c:v>
                </c:pt>
                <c:pt idx="1">
                  <c:v>GR 8</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F93D-4D93-8060-498AF6F5CA76}"/>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layout>
        <c:manualLayout>
          <c:xMode val="edge"/>
          <c:yMode val="edge"/>
          <c:x val="0.87595868698230905"/>
          <c:y val="0"/>
          <c:w val="0.11754780652418448"/>
          <c:h val="0.9133223380861176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BIOLOGY</c:v>
                </c:pt>
              </c:strCache>
            </c:strRef>
          </c:cat>
          <c:val>
            <c:numRef>
              <c:f>Sheet1!$B$2</c:f>
              <c:numCache>
                <c:formatCode>General</c:formatCode>
                <c:ptCount val="1"/>
                <c:pt idx="0">
                  <c:v>90</c:v>
                </c:pt>
              </c:numCache>
            </c:numRef>
          </c:val>
          <c:extLst>
            <c:ext xmlns:c16="http://schemas.microsoft.com/office/drawing/2014/chart" uri="{C3380CC4-5D6E-409C-BE32-E72D297353CC}">
              <c16:uniqueId val="{00000000-2C26-4186-AEB1-57BE46A54482}"/>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BIOLOGY</c:v>
                </c:pt>
              </c:strCache>
            </c:strRef>
          </c:cat>
          <c:val>
            <c:numRef>
              <c:f>Sheet1!$C$2</c:f>
              <c:numCache>
                <c:formatCode>General</c:formatCode>
                <c:ptCount val="1"/>
                <c:pt idx="0">
                  <c:v>85</c:v>
                </c:pt>
              </c:numCache>
            </c:numRef>
          </c:val>
          <c:extLst>
            <c:ext xmlns:c16="http://schemas.microsoft.com/office/drawing/2014/chart" uri="{C3380CC4-5D6E-409C-BE32-E72D297353CC}">
              <c16:uniqueId val="{00000001-2C26-4186-AEB1-57BE46A54482}"/>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BIOLOGY</c:v>
                </c:pt>
              </c:strCache>
            </c:strRef>
          </c:cat>
          <c:val>
            <c:numRef>
              <c:f>Sheet1!$D$2</c:f>
              <c:numCache>
                <c:formatCode>General</c:formatCode>
                <c:ptCount val="1"/>
                <c:pt idx="0">
                  <c:v>80</c:v>
                </c:pt>
              </c:numCache>
            </c:numRef>
          </c:val>
          <c:extLst>
            <c:ext xmlns:c16="http://schemas.microsoft.com/office/drawing/2014/chart" uri="{C3380CC4-5D6E-409C-BE32-E72D297353CC}">
              <c16:uniqueId val="{00000002-2C26-4186-AEB1-57BE46A54482}"/>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BIOLOGY</c:v>
                </c:pt>
              </c:strCache>
            </c:strRef>
          </c:cat>
          <c:val>
            <c:numRef>
              <c:f>Sheet1!$E$2</c:f>
              <c:numCache>
                <c:formatCode>General</c:formatCode>
                <c:ptCount val="1"/>
                <c:pt idx="0">
                  <c:v>75</c:v>
                </c:pt>
              </c:numCache>
            </c:numRef>
          </c:val>
          <c:extLst>
            <c:ext xmlns:c16="http://schemas.microsoft.com/office/drawing/2014/chart" uri="{C3380CC4-5D6E-409C-BE32-E72D297353CC}">
              <c16:uniqueId val="{00000003-2C26-4186-AEB1-57BE46A54482}"/>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BIOLOGY</c:v>
                </c:pt>
              </c:strCache>
            </c:strRef>
          </c:cat>
          <c:val>
            <c:numRef>
              <c:f>Sheet1!$F$2</c:f>
              <c:numCache>
                <c:formatCode>General</c:formatCode>
                <c:ptCount val="1"/>
                <c:pt idx="0">
                  <c:v>70</c:v>
                </c:pt>
              </c:numCache>
            </c:numRef>
          </c:val>
          <c:extLst>
            <c:ext xmlns:c16="http://schemas.microsoft.com/office/drawing/2014/chart" uri="{C3380CC4-5D6E-409C-BE32-E72D297353CC}">
              <c16:uniqueId val="{00000004-2C26-4186-AEB1-57BE46A54482}"/>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BIOLOGY</c:v>
                </c:pt>
              </c:strCache>
            </c:strRef>
          </c:cat>
          <c:val>
            <c:numRef>
              <c:f>Sheet1!$G$2</c:f>
              <c:numCache>
                <c:formatCode>General</c:formatCode>
                <c:ptCount val="1"/>
                <c:pt idx="0">
                  <c:v>65</c:v>
                </c:pt>
              </c:numCache>
            </c:numRef>
          </c:val>
          <c:extLst>
            <c:ext xmlns:c16="http://schemas.microsoft.com/office/drawing/2014/chart" uri="{C3380CC4-5D6E-409C-BE32-E72D297353CC}">
              <c16:uniqueId val="{00000005-2C26-4186-AEB1-57BE46A54482}"/>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BIOLOGY</c:v>
                </c:pt>
              </c:strCache>
            </c:strRef>
          </c:cat>
          <c:val>
            <c:numRef>
              <c:f>Sheet1!$H$2</c:f>
              <c:numCache>
                <c:formatCode>General</c:formatCode>
                <c:ptCount val="1"/>
                <c:pt idx="0">
                  <c:v>60</c:v>
                </c:pt>
              </c:numCache>
            </c:numRef>
          </c:val>
          <c:extLst>
            <c:ext xmlns:c16="http://schemas.microsoft.com/office/drawing/2014/chart" uri="{C3380CC4-5D6E-409C-BE32-E72D297353CC}">
              <c16:uniqueId val="{00000006-2C26-4186-AEB1-57BE46A54482}"/>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BIOLOGY</c:v>
                </c:pt>
              </c:strCache>
            </c:strRef>
          </c:cat>
          <c:val>
            <c:numRef>
              <c:f>Sheet1!$I$2</c:f>
              <c:numCache>
                <c:formatCode>General</c:formatCode>
                <c:ptCount val="1"/>
                <c:pt idx="0">
                  <c:v>55</c:v>
                </c:pt>
              </c:numCache>
            </c:numRef>
          </c:val>
          <c:extLst>
            <c:ext xmlns:c16="http://schemas.microsoft.com/office/drawing/2014/chart" uri="{C3380CC4-5D6E-409C-BE32-E72D297353CC}">
              <c16:uniqueId val="{00000007-2C26-4186-AEB1-57BE46A54482}"/>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BIOLOGY</c:v>
                </c:pt>
              </c:strCache>
            </c:strRef>
          </c:cat>
          <c:val>
            <c:numRef>
              <c:f>Sheet1!$J$2</c:f>
              <c:numCache>
                <c:formatCode>General</c:formatCode>
                <c:ptCount val="1"/>
                <c:pt idx="0">
                  <c:v>50</c:v>
                </c:pt>
              </c:numCache>
            </c:numRef>
          </c:val>
          <c:extLst>
            <c:ext xmlns:c16="http://schemas.microsoft.com/office/drawing/2014/chart" uri="{C3380CC4-5D6E-409C-BE32-E72D297353CC}">
              <c16:uniqueId val="{00000008-2C26-4186-AEB1-57BE46A54482}"/>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BIOLOGY</c:v>
                </c:pt>
              </c:strCache>
            </c:strRef>
          </c:cat>
          <c:val>
            <c:numRef>
              <c:f>Sheet1!$K$2</c:f>
              <c:numCache>
                <c:formatCode>General</c:formatCode>
                <c:ptCount val="1"/>
                <c:pt idx="0">
                  <c:v>45</c:v>
                </c:pt>
              </c:numCache>
            </c:numRef>
          </c:val>
          <c:extLst>
            <c:ext xmlns:c16="http://schemas.microsoft.com/office/drawing/2014/chart" uri="{C3380CC4-5D6E-409C-BE32-E72D297353CC}">
              <c16:uniqueId val="{00000009-2C26-4186-AEB1-57BE46A54482}"/>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BIOLOGY</c:v>
                </c:pt>
              </c:strCache>
            </c:strRef>
          </c:cat>
          <c:val>
            <c:numRef>
              <c:f>Sheet1!$L$2</c:f>
              <c:numCache>
                <c:formatCode>General</c:formatCode>
                <c:ptCount val="1"/>
                <c:pt idx="0">
                  <c:v>40</c:v>
                </c:pt>
              </c:numCache>
            </c:numRef>
          </c:val>
          <c:extLst>
            <c:ext xmlns:c16="http://schemas.microsoft.com/office/drawing/2014/chart" uri="{C3380CC4-5D6E-409C-BE32-E72D297353CC}">
              <c16:uniqueId val="{0000000A-2C26-4186-AEB1-57BE46A54482}"/>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layout>
        <c:manualLayout>
          <c:xMode val="edge"/>
          <c:yMode val="edge"/>
          <c:x val="0.87595868698230905"/>
          <c:y val="1.6070150322118875E-3"/>
          <c:w val="0.11754780652418448"/>
          <c:h val="0.91886389201349827"/>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06350012700026E-2"/>
          <c:y val="3.668832020997375E-2"/>
          <c:w val="0.7878470020792856"/>
          <c:h val="0.89059990157480318"/>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5</c:v>
                </c:pt>
                <c:pt idx="1">
                  <c:v>GR 6</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5</c:v>
                </c:pt>
                <c:pt idx="1">
                  <c:v>GR 6</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5</c:v>
                </c:pt>
                <c:pt idx="1">
                  <c:v>GR 6</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5</c:v>
                </c:pt>
                <c:pt idx="1">
                  <c:v>GR 6</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5</c:v>
                </c:pt>
                <c:pt idx="1">
                  <c:v>GR 6</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5</c:v>
                </c:pt>
                <c:pt idx="1">
                  <c:v>GR 6</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5</c:v>
                </c:pt>
                <c:pt idx="1">
                  <c:v>GR 6</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5</c:v>
                </c:pt>
                <c:pt idx="1">
                  <c:v>GR 6</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Sheet1!$A$2:$A$3</c:f>
              <c:strCache>
                <c:ptCount val="2"/>
                <c:pt idx="0">
                  <c:v>GR 5</c:v>
                </c:pt>
                <c:pt idx="1">
                  <c:v>GR 6</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5</c:v>
                </c:pt>
                <c:pt idx="1">
                  <c:v>GR 6</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5</c:v>
                </c:pt>
                <c:pt idx="1">
                  <c:v>GR 6</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507937928213517"/>
          <c:y val="2.1645021645021645E-3"/>
          <c:w val="0.14920620717864813"/>
          <c:h val="0.91952227562463784"/>
        </c:manualLayout>
      </c:layout>
      <c:overlay val="1"/>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BIOLOGY</c:v>
                </c:pt>
              </c:strCache>
            </c:strRef>
          </c:cat>
          <c:val>
            <c:numRef>
              <c:f>Sheet1!$B$2</c:f>
              <c:numCache>
                <c:formatCode>General</c:formatCode>
                <c:ptCount val="1"/>
                <c:pt idx="0">
                  <c:v>90</c:v>
                </c:pt>
              </c:numCache>
            </c:numRef>
          </c:val>
          <c:extLst>
            <c:ext xmlns:c16="http://schemas.microsoft.com/office/drawing/2014/chart" uri="{C3380CC4-5D6E-409C-BE32-E72D297353CC}">
              <c16:uniqueId val="{00000000-6289-487D-AF53-518B40D05390}"/>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BIOLOGY</c:v>
                </c:pt>
              </c:strCache>
            </c:strRef>
          </c:cat>
          <c:val>
            <c:numRef>
              <c:f>Sheet1!$C$2</c:f>
              <c:numCache>
                <c:formatCode>General</c:formatCode>
                <c:ptCount val="1"/>
                <c:pt idx="0">
                  <c:v>85</c:v>
                </c:pt>
              </c:numCache>
            </c:numRef>
          </c:val>
          <c:extLst>
            <c:ext xmlns:c16="http://schemas.microsoft.com/office/drawing/2014/chart" uri="{C3380CC4-5D6E-409C-BE32-E72D297353CC}">
              <c16:uniqueId val="{00000001-6289-487D-AF53-518B40D05390}"/>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BIOLOGY</c:v>
                </c:pt>
              </c:strCache>
            </c:strRef>
          </c:cat>
          <c:val>
            <c:numRef>
              <c:f>Sheet1!$D$2</c:f>
              <c:numCache>
                <c:formatCode>General</c:formatCode>
                <c:ptCount val="1"/>
                <c:pt idx="0">
                  <c:v>80</c:v>
                </c:pt>
              </c:numCache>
            </c:numRef>
          </c:val>
          <c:extLst>
            <c:ext xmlns:c16="http://schemas.microsoft.com/office/drawing/2014/chart" uri="{C3380CC4-5D6E-409C-BE32-E72D297353CC}">
              <c16:uniqueId val="{00000002-6289-487D-AF53-518B40D05390}"/>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BIOLOGY</c:v>
                </c:pt>
              </c:strCache>
            </c:strRef>
          </c:cat>
          <c:val>
            <c:numRef>
              <c:f>Sheet1!$E$2</c:f>
              <c:numCache>
                <c:formatCode>General</c:formatCode>
                <c:ptCount val="1"/>
                <c:pt idx="0">
                  <c:v>75</c:v>
                </c:pt>
              </c:numCache>
            </c:numRef>
          </c:val>
          <c:extLst>
            <c:ext xmlns:c16="http://schemas.microsoft.com/office/drawing/2014/chart" uri="{C3380CC4-5D6E-409C-BE32-E72D297353CC}">
              <c16:uniqueId val="{00000003-6289-487D-AF53-518B40D05390}"/>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BIOLOGY</c:v>
                </c:pt>
              </c:strCache>
            </c:strRef>
          </c:cat>
          <c:val>
            <c:numRef>
              <c:f>Sheet1!$F$2</c:f>
              <c:numCache>
                <c:formatCode>General</c:formatCode>
                <c:ptCount val="1"/>
                <c:pt idx="0">
                  <c:v>70</c:v>
                </c:pt>
              </c:numCache>
            </c:numRef>
          </c:val>
          <c:extLst>
            <c:ext xmlns:c16="http://schemas.microsoft.com/office/drawing/2014/chart" uri="{C3380CC4-5D6E-409C-BE32-E72D297353CC}">
              <c16:uniqueId val="{00000004-6289-487D-AF53-518B40D05390}"/>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BIOLOGY</c:v>
                </c:pt>
              </c:strCache>
            </c:strRef>
          </c:cat>
          <c:val>
            <c:numRef>
              <c:f>Sheet1!$G$2</c:f>
              <c:numCache>
                <c:formatCode>General</c:formatCode>
                <c:ptCount val="1"/>
                <c:pt idx="0">
                  <c:v>65</c:v>
                </c:pt>
              </c:numCache>
            </c:numRef>
          </c:val>
          <c:extLst>
            <c:ext xmlns:c16="http://schemas.microsoft.com/office/drawing/2014/chart" uri="{C3380CC4-5D6E-409C-BE32-E72D297353CC}">
              <c16:uniqueId val="{00000005-6289-487D-AF53-518B40D05390}"/>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BIOLOGY</c:v>
                </c:pt>
              </c:strCache>
            </c:strRef>
          </c:cat>
          <c:val>
            <c:numRef>
              <c:f>Sheet1!$H$2</c:f>
              <c:numCache>
                <c:formatCode>General</c:formatCode>
                <c:ptCount val="1"/>
                <c:pt idx="0">
                  <c:v>60</c:v>
                </c:pt>
              </c:numCache>
            </c:numRef>
          </c:val>
          <c:extLst>
            <c:ext xmlns:c16="http://schemas.microsoft.com/office/drawing/2014/chart" uri="{C3380CC4-5D6E-409C-BE32-E72D297353CC}">
              <c16:uniqueId val="{00000006-6289-487D-AF53-518B40D05390}"/>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BIOLOGY</c:v>
                </c:pt>
              </c:strCache>
            </c:strRef>
          </c:cat>
          <c:val>
            <c:numRef>
              <c:f>Sheet1!$I$2</c:f>
              <c:numCache>
                <c:formatCode>General</c:formatCode>
                <c:ptCount val="1"/>
                <c:pt idx="0">
                  <c:v>55</c:v>
                </c:pt>
              </c:numCache>
            </c:numRef>
          </c:val>
          <c:extLst>
            <c:ext xmlns:c16="http://schemas.microsoft.com/office/drawing/2014/chart" uri="{C3380CC4-5D6E-409C-BE32-E72D297353CC}">
              <c16:uniqueId val="{00000007-6289-487D-AF53-518B40D05390}"/>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BIOLOGY</c:v>
                </c:pt>
              </c:strCache>
            </c:strRef>
          </c:cat>
          <c:val>
            <c:numRef>
              <c:f>Sheet1!$J$2</c:f>
              <c:numCache>
                <c:formatCode>General</c:formatCode>
                <c:ptCount val="1"/>
                <c:pt idx="0">
                  <c:v>50</c:v>
                </c:pt>
              </c:numCache>
            </c:numRef>
          </c:val>
          <c:extLst>
            <c:ext xmlns:c16="http://schemas.microsoft.com/office/drawing/2014/chart" uri="{C3380CC4-5D6E-409C-BE32-E72D297353CC}">
              <c16:uniqueId val="{00000008-6289-487D-AF53-518B40D05390}"/>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BIOLOGY</c:v>
                </c:pt>
              </c:strCache>
            </c:strRef>
          </c:cat>
          <c:val>
            <c:numRef>
              <c:f>Sheet1!$K$2</c:f>
              <c:numCache>
                <c:formatCode>General</c:formatCode>
                <c:ptCount val="1"/>
                <c:pt idx="0">
                  <c:v>45</c:v>
                </c:pt>
              </c:numCache>
            </c:numRef>
          </c:val>
          <c:extLst>
            <c:ext xmlns:c16="http://schemas.microsoft.com/office/drawing/2014/chart" uri="{C3380CC4-5D6E-409C-BE32-E72D297353CC}">
              <c16:uniqueId val="{00000009-6289-487D-AF53-518B40D05390}"/>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BIOLOGY</c:v>
                </c:pt>
              </c:strCache>
            </c:strRef>
          </c:cat>
          <c:val>
            <c:numRef>
              <c:f>Sheet1!$L$2</c:f>
              <c:numCache>
                <c:formatCode>General</c:formatCode>
                <c:ptCount val="1"/>
                <c:pt idx="0">
                  <c:v>40</c:v>
                </c:pt>
              </c:numCache>
            </c:numRef>
          </c:val>
          <c:extLst>
            <c:ext xmlns:c16="http://schemas.microsoft.com/office/drawing/2014/chart" uri="{C3380CC4-5D6E-409C-BE32-E72D297353CC}">
              <c16:uniqueId val="{0000000A-6289-487D-AF53-518B40D05390}"/>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layout>
        <c:manualLayout>
          <c:xMode val="edge"/>
          <c:yMode val="edge"/>
          <c:x val="0.87595868698230905"/>
          <c:y val="1.6070150322118875E-3"/>
          <c:w val="0.11754780652418448"/>
          <c:h val="0.92319289634250268"/>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GR 8</c:v>
                </c:pt>
              </c:strCache>
            </c:strRef>
          </c:cat>
          <c:val>
            <c:numRef>
              <c:f>Sheet1!$B$2</c:f>
              <c:numCache>
                <c:formatCode>General</c:formatCode>
                <c:ptCount val="1"/>
                <c:pt idx="0">
                  <c:v>90</c:v>
                </c:pt>
              </c:numCache>
            </c:numRef>
          </c:val>
          <c:extLst>
            <c:ext xmlns:c16="http://schemas.microsoft.com/office/drawing/2014/chart" uri="{C3380CC4-5D6E-409C-BE32-E72D297353CC}">
              <c16:uniqueId val="{00000000-71CD-4912-B873-625C142D164A}"/>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GR 8</c:v>
                </c:pt>
              </c:strCache>
            </c:strRef>
          </c:cat>
          <c:val>
            <c:numRef>
              <c:f>Sheet1!$C$2</c:f>
              <c:numCache>
                <c:formatCode>General</c:formatCode>
                <c:ptCount val="1"/>
                <c:pt idx="0">
                  <c:v>85</c:v>
                </c:pt>
              </c:numCache>
            </c:numRef>
          </c:val>
          <c:extLst>
            <c:ext xmlns:c16="http://schemas.microsoft.com/office/drawing/2014/chart" uri="{C3380CC4-5D6E-409C-BE32-E72D297353CC}">
              <c16:uniqueId val="{00000001-71CD-4912-B873-625C142D164A}"/>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GR 8</c:v>
                </c:pt>
              </c:strCache>
            </c:strRef>
          </c:cat>
          <c:val>
            <c:numRef>
              <c:f>Sheet1!$D$2</c:f>
              <c:numCache>
                <c:formatCode>General</c:formatCode>
                <c:ptCount val="1"/>
                <c:pt idx="0">
                  <c:v>80</c:v>
                </c:pt>
              </c:numCache>
            </c:numRef>
          </c:val>
          <c:extLst>
            <c:ext xmlns:c16="http://schemas.microsoft.com/office/drawing/2014/chart" uri="{C3380CC4-5D6E-409C-BE32-E72D297353CC}">
              <c16:uniqueId val="{00000002-71CD-4912-B873-625C142D164A}"/>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GR 8</c:v>
                </c:pt>
              </c:strCache>
            </c:strRef>
          </c:cat>
          <c:val>
            <c:numRef>
              <c:f>Sheet1!$E$2</c:f>
              <c:numCache>
                <c:formatCode>General</c:formatCode>
                <c:ptCount val="1"/>
                <c:pt idx="0">
                  <c:v>75</c:v>
                </c:pt>
              </c:numCache>
            </c:numRef>
          </c:val>
          <c:extLst>
            <c:ext xmlns:c16="http://schemas.microsoft.com/office/drawing/2014/chart" uri="{C3380CC4-5D6E-409C-BE32-E72D297353CC}">
              <c16:uniqueId val="{00000003-71CD-4912-B873-625C142D164A}"/>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GR 8</c:v>
                </c:pt>
              </c:strCache>
            </c:strRef>
          </c:cat>
          <c:val>
            <c:numRef>
              <c:f>Sheet1!$F$2</c:f>
              <c:numCache>
                <c:formatCode>General</c:formatCode>
                <c:ptCount val="1"/>
                <c:pt idx="0">
                  <c:v>70</c:v>
                </c:pt>
              </c:numCache>
            </c:numRef>
          </c:val>
          <c:extLst>
            <c:ext xmlns:c16="http://schemas.microsoft.com/office/drawing/2014/chart" uri="{C3380CC4-5D6E-409C-BE32-E72D297353CC}">
              <c16:uniqueId val="{00000004-71CD-4912-B873-625C142D164A}"/>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GR 8</c:v>
                </c:pt>
              </c:strCache>
            </c:strRef>
          </c:cat>
          <c:val>
            <c:numRef>
              <c:f>Sheet1!$G$2</c:f>
              <c:numCache>
                <c:formatCode>General</c:formatCode>
                <c:ptCount val="1"/>
                <c:pt idx="0">
                  <c:v>65</c:v>
                </c:pt>
              </c:numCache>
            </c:numRef>
          </c:val>
          <c:extLst>
            <c:ext xmlns:c16="http://schemas.microsoft.com/office/drawing/2014/chart" uri="{C3380CC4-5D6E-409C-BE32-E72D297353CC}">
              <c16:uniqueId val="{00000005-71CD-4912-B873-625C142D164A}"/>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GR 8</c:v>
                </c:pt>
              </c:strCache>
            </c:strRef>
          </c:cat>
          <c:val>
            <c:numRef>
              <c:f>Sheet1!$H$2</c:f>
              <c:numCache>
                <c:formatCode>General</c:formatCode>
                <c:ptCount val="1"/>
                <c:pt idx="0">
                  <c:v>60</c:v>
                </c:pt>
              </c:numCache>
            </c:numRef>
          </c:val>
          <c:extLst>
            <c:ext xmlns:c16="http://schemas.microsoft.com/office/drawing/2014/chart" uri="{C3380CC4-5D6E-409C-BE32-E72D297353CC}">
              <c16:uniqueId val="{00000006-71CD-4912-B873-625C142D164A}"/>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GR 8</c:v>
                </c:pt>
              </c:strCache>
            </c:strRef>
          </c:cat>
          <c:val>
            <c:numRef>
              <c:f>Sheet1!$I$2</c:f>
              <c:numCache>
                <c:formatCode>General</c:formatCode>
                <c:ptCount val="1"/>
                <c:pt idx="0">
                  <c:v>55</c:v>
                </c:pt>
              </c:numCache>
            </c:numRef>
          </c:val>
          <c:extLst>
            <c:ext xmlns:c16="http://schemas.microsoft.com/office/drawing/2014/chart" uri="{C3380CC4-5D6E-409C-BE32-E72D297353CC}">
              <c16:uniqueId val="{00000007-71CD-4912-B873-625C142D164A}"/>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GR 8</c:v>
                </c:pt>
              </c:strCache>
            </c:strRef>
          </c:cat>
          <c:val>
            <c:numRef>
              <c:f>Sheet1!$J$2</c:f>
              <c:numCache>
                <c:formatCode>General</c:formatCode>
                <c:ptCount val="1"/>
                <c:pt idx="0">
                  <c:v>50</c:v>
                </c:pt>
              </c:numCache>
            </c:numRef>
          </c:val>
          <c:extLst>
            <c:ext xmlns:c16="http://schemas.microsoft.com/office/drawing/2014/chart" uri="{C3380CC4-5D6E-409C-BE32-E72D297353CC}">
              <c16:uniqueId val="{00000008-71CD-4912-B873-625C142D164A}"/>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GR 8</c:v>
                </c:pt>
              </c:strCache>
            </c:strRef>
          </c:cat>
          <c:val>
            <c:numRef>
              <c:f>Sheet1!$K$2</c:f>
              <c:numCache>
                <c:formatCode>General</c:formatCode>
                <c:ptCount val="1"/>
                <c:pt idx="0">
                  <c:v>45</c:v>
                </c:pt>
              </c:numCache>
            </c:numRef>
          </c:val>
          <c:extLst>
            <c:ext xmlns:c16="http://schemas.microsoft.com/office/drawing/2014/chart" uri="{C3380CC4-5D6E-409C-BE32-E72D297353CC}">
              <c16:uniqueId val="{00000009-71CD-4912-B873-625C142D164A}"/>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GR 8</c:v>
                </c:pt>
              </c:strCache>
            </c:strRef>
          </c:cat>
          <c:val>
            <c:numRef>
              <c:f>Sheet1!$L$2</c:f>
              <c:numCache>
                <c:formatCode>General</c:formatCode>
                <c:ptCount val="1"/>
                <c:pt idx="0">
                  <c:v>40</c:v>
                </c:pt>
              </c:numCache>
            </c:numRef>
          </c:val>
          <c:extLst>
            <c:ext xmlns:c16="http://schemas.microsoft.com/office/drawing/2014/chart" uri="{C3380CC4-5D6E-409C-BE32-E72D297353CC}">
              <c16:uniqueId val="{0000000A-71CD-4912-B873-625C142D164A}"/>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layout>
        <c:manualLayout>
          <c:xMode val="edge"/>
          <c:yMode val="edge"/>
          <c:x val="0.87595868698230905"/>
          <c:y val="3.771517196714052E-3"/>
          <c:w val="0.11754780652418448"/>
          <c:h val="0.92102839417800064"/>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GR 8</c:v>
                </c:pt>
              </c:strCache>
            </c:strRef>
          </c:cat>
          <c:val>
            <c:numRef>
              <c:f>Sheet1!$B$2</c:f>
              <c:numCache>
                <c:formatCode>General</c:formatCode>
                <c:ptCount val="1"/>
                <c:pt idx="0">
                  <c:v>90</c:v>
                </c:pt>
              </c:numCache>
            </c:numRef>
          </c:val>
          <c:extLst>
            <c:ext xmlns:c16="http://schemas.microsoft.com/office/drawing/2014/chart" uri="{C3380CC4-5D6E-409C-BE32-E72D297353CC}">
              <c16:uniqueId val="{00000000-C0E2-49A7-A818-5848BB23EE96}"/>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GR 8</c:v>
                </c:pt>
              </c:strCache>
            </c:strRef>
          </c:cat>
          <c:val>
            <c:numRef>
              <c:f>Sheet1!$C$2</c:f>
              <c:numCache>
                <c:formatCode>General</c:formatCode>
                <c:ptCount val="1"/>
                <c:pt idx="0">
                  <c:v>85</c:v>
                </c:pt>
              </c:numCache>
            </c:numRef>
          </c:val>
          <c:extLst>
            <c:ext xmlns:c16="http://schemas.microsoft.com/office/drawing/2014/chart" uri="{C3380CC4-5D6E-409C-BE32-E72D297353CC}">
              <c16:uniqueId val="{00000001-C0E2-49A7-A818-5848BB23EE96}"/>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GR 8</c:v>
                </c:pt>
              </c:strCache>
            </c:strRef>
          </c:cat>
          <c:val>
            <c:numRef>
              <c:f>Sheet1!$D$2</c:f>
              <c:numCache>
                <c:formatCode>General</c:formatCode>
                <c:ptCount val="1"/>
                <c:pt idx="0">
                  <c:v>80</c:v>
                </c:pt>
              </c:numCache>
            </c:numRef>
          </c:val>
          <c:extLst>
            <c:ext xmlns:c16="http://schemas.microsoft.com/office/drawing/2014/chart" uri="{C3380CC4-5D6E-409C-BE32-E72D297353CC}">
              <c16:uniqueId val="{00000002-C0E2-49A7-A818-5848BB23EE96}"/>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GR 8</c:v>
                </c:pt>
              </c:strCache>
            </c:strRef>
          </c:cat>
          <c:val>
            <c:numRef>
              <c:f>Sheet1!$E$2</c:f>
              <c:numCache>
                <c:formatCode>General</c:formatCode>
                <c:ptCount val="1"/>
                <c:pt idx="0">
                  <c:v>75</c:v>
                </c:pt>
              </c:numCache>
            </c:numRef>
          </c:val>
          <c:extLst>
            <c:ext xmlns:c16="http://schemas.microsoft.com/office/drawing/2014/chart" uri="{C3380CC4-5D6E-409C-BE32-E72D297353CC}">
              <c16:uniqueId val="{00000003-C0E2-49A7-A818-5848BB23EE96}"/>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GR 8</c:v>
                </c:pt>
              </c:strCache>
            </c:strRef>
          </c:cat>
          <c:val>
            <c:numRef>
              <c:f>Sheet1!$F$2</c:f>
              <c:numCache>
                <c:formatCode>General</c:formatCode>
                <c:ptCount val="1"/>
                <c:pt idx="0">
                  <c:v>70</c:v>
                </c:pt>
              </c:numCache>
            </c:numRef>
          </c:val>
          <c:extLst>
            <c:ext xmlns:c16="http://schemas.microsoft.com/office/drawing/2014/chart" uri="{C3380CC4-5D6E-409C-BE32-E72D297353CC}">
              <c16:uniqueId val="{00000004-C0E2-49A7-A818-5848BB23EE96}"/>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GR 8</c:v>
                </c:pt>
              </c:strCache>
            </c:strRef>
          </c:cat>
          <c:val>
            <c:numRef>
              <c:f>Sheet1!$G$2</c:f>
              <c:numCache>
                <c:formatCode>General</c:formatCode>
                <c:ptCount val="1"/>
                <c:pt idx="0">
                  <c:v>65</c:v>
                </c:pt>
              </c:numCache>
            </c:numRef>
          </c:val>
          <c:extLst>
            <c:ext xmlns:c16="http://schemas.microsoft.com/office/drawing/2014/chart" uri="{C3380CC4-5D6E-409C-BE32-E72D297353CC}">
              <c16:uniqueId val="{00000005-C0E2-49A7-A818-5848BB23EE96}"/>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GR 8</c:v>
                </c:pt>
              </c:strCache>
            </c:strRef>
          </c:cat>
          <c:val>
            <c:numRef>
              <c:f>Sheet1!$H$2</c:f>
              <c:numCache>
                <c:formatCode>General</c:formatCode>
                <c:ptCount val="1"/>
                <c:pt idx="0">
                  <c:v>60</c:v>
                </c:pt>
              </c:numCache>
            </c:numRef>
          </c:val>
          <c:extLst>
            <c:ext xmlns:c16="http://schemas.microsoft.com/office/drawing/2014/chart" uri="{C3380CC4-5D6E-409C-BE32-E72D297353CC}">
              <c16:uniqueId val="{00000006-C0E2-49A7-A818-5848BB23EE96}"/>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GR 8</c:v>
                </c:pt>
              </c:strCache>
            </c:strRef>
          </c:cat>
          <c:val>
            <c:numRef>
              <c:f>Sheet1!$I$2</c:f>
              <c:numCache>
                <c:formatCode>General</c:formatCode>
                <c:ptCount val="1"/>
                <c:pt idx="0">
                  <c:v>55</c:v>
                </c:pt>
              </c:numCache>
            </c:numRef>
          </c:val>
          <c:extLst>
            <c:ext xmlns:c16="http://schemas.microsoft.com/office/drawing/2014/chart" uri="{C3380CC4-5D6E-409C-BE32-E72D297353CC}">
              <c16:uniqueId val="{00000007-C0E2-49A7-A818-5848BB23EE96}"/>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GR 8</c:v>
                </c:pt>
              </c:strCache>
            </c:strRef>
          </c:cat>
          <c:val>
            <c:numRef>
              <c:f>Sheet1!$J$2</c:f>
              <c:numCache>
                <c:formatCode>General</c:formatCode>
                <c:ptCount val="1"/>
                <c:pt idx="0">
                  <c:v>50</c:v>
                </c:pt>
              </c:numCache>
            </c:numRef>
          </c:val>
          <c:extLst>
            <c:ext xmlns:c16="http://schemas.microsoft.com/office/drawing/2014/chart" uri="{C3380CC4-5D6E-409C-BE32-E72D297353CC}">
              <c16:uniqueId val="{00000008-C0E2-49A7-A818-5848BB23EE96}"/>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GR 8</c:v>
                </c:pt>
              </c:strCache>
            </c:strRef>
          </c:cat>
          <c:val>
            <c:numRef>
              <c:f>Sheet1!$K$2</c:f>
              <c:numCache>
                <c:formatCode>General</c:formatCode>
                <c:ptCount val="1"/>
                <c:pt idx="0">
                  <c:v>45</c:v>
                </c:pt>
              </c:numCache>
            </c:numRef>
          </c:val>
          <c:extLst>
            <c:ext xmlns:c16="http://schemas.microsoft.com/office/drawing/2014/chart" uri="{C3380CC4-5D6E-409C-BE32-E72D297353CC}">
              <c16:uniqueId val="{00000009-C0E2-49A7-A818-5848BB23EE96}"/>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GR 8</c:v>
                </c:pt>
              </c:strCache>
            </c:strRef>
          </c:cat>
          <c:val>
            <c:numRef>
              <c:f>Sheet1!$L$2</c:f>
              <c:numCache>
                <c:formatCode>General</c:formatCode>
                <c:ptCount val="1"/>
                <c:pt idx="0">
                  <c:v>40</c:v>
                </c:pt>
              </c:numCache>
            </c:numRef>
          </c:val>
          <c:extLst>
            <c:ext xmlns:c16="http://schemas.microsoft.com/office/drawing/2014/chart" uri="{C3380CC4-5D6E-409C-BE32-E72D297353CC}">
              <c16:uniqueId val="{0000000A-C0E2-49A7-A818-5848BB23EE96}"/>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layout>
        <c:manualLayout>
          <c:xMode val="edge"/>
          <c:yMode val="edge"/>
          <c:x val="0.87595868698230905"/>
          <c:y val="0"/>
          <c:w val="0.11754780652418448"/>
          <c:h val="0.91453488768449398"/>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US HISTORY</c:v>
                </c:pt>
              </c:strCache>
            </c:strRef>
          </c:cat>
          <c:val>
            <c:numRef>
              <c:f>Sheet1!$B$2</c:f>
              <c:numCache>
                <c:formatCode>General</c:formatCode>
                <c:ptCount val="1"/>
                <c:pt idx="0">
                  <c:v>90</c:v>
                </c:pt>
              </c:numCache>
            </c:numRef>
          </c:val>
          <c:extLst>
            <c:ext xmlns:c16="http://schemas.microsoft.com/office/drawing/2014/chart" uri="{C3380CC4-5D6E-409C-BE32-E72D297353CC}">
              <c16:uniqueId val="{00000000-9150-4B46-99EF-A7D9066B2BA1}"/>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US HISTORY</c:v>
                </c:pt>
              </c:strCache>
            </c:strRef>
          </c:cat>
          <c:val>
            <c:numRef>
              <c:f>Sheet1!$C$2</c:f>
              <c:numCache>
                <c:formatCode>General</c:formatCode>
                <c:ptCount val="1"/>
                <c:pt idx="0">
                  <c:v>85</c:v>
                </c:pt>
              </c:numCache>
            </c:numRef>
          </c:val>
          <c:extLst>
            <c:ext xmlns:c16="http://schemas.microsoft.com/office/drawing/2014/chart" uri="{C3380CC4-5D6E-409C-BE32-E72D297353CC}">
              <c16:uniqueId val="{00000001-9150-4B46-99EF-A7D9066B2BA1}"/>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US HISTORY</c:v>
                </c:pt>
              </c:strCache>
            </c:strRef>
          </c:cat>
          <c:val>
            <c:numRef>
              <c:f>Sheet1!$D$2</c:f>
              <c:numCache>
                <c:formatCode>General</c:formatCode>
                <c:ptCount val="1"/>
                <c:pt idx="0">
                  <c:v>80</c:v>
                </c:pt>
              </c:numCache>
            </c:numRef>
          </c:val>
          <c:extLst>
            <c:ext xmlns:c16="http://schemas.microsoft.com/office/drawing/2014/chart" uri="{C3380CC4-5D6E-409C-BE32-E72D297353CC}">
              <c16:uniqueId val="{00000002-9150-4B46-99EF-A7D9066B2BA1}"/>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US HISTORY</c:v>
                </c:pt>
              </c:strCache>
            </c:strRef>
          </c:cat>
          <c:val>
            <c:numRef>
              <c:f>Sheet1!$E$2</c:f>
              <c:numCache>
                <c:formatCode>General</c:formatCode>
                <c:ptCount val="1"/>
                <c:pt idx="0">
                  <c:v>75</c:v>
                </c:pt>
              </c:numCache>
            </c:numRef>
          </c:val>
          <c:extLst>
            <c:ext xmlns:c16="http://schemas.microsoft.com/office/drawing/2014/chart" uri="{C3380CC4-5D6E-409C-BE32-E72D297353CC}">
              <c16:uniqueId val="{00000003-9150-4B46-99EF-A7D9066B2BA1}"/>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US HISTORY</c:v>
                </c:pt>
              </c:strCache>
            </c:strRef>
          </c:cat>
          <c:val>
            <c:numRef>
              <c:f>Sheet1!$F$2</c:f>
              <c:numCache>
                <c:formatCode>General</c:formatCode>
                <c:ptCount val="1"/>
                <c:pt idx="0">
                  <c:v>70</c:v>
                </c:pt>
              </c:numCache>
            </c:numRef>
          </c:val>
          <c:extLst>
            <c:ext xmlns:c16="http://schemas.microsoft.com/office/drawing/2014/chart" uri="{C3380CC4-5D6E-409C-BE32-E72D297353CC}">
              <c16:uniqueId val="{00000004-9150-4B46-99EF-A7D9066B2BA1}"/>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US HISTORY</c:v>
                </c:pt>
              </c:strCache>
            </c:strRef>
          </c:cat>
          <c:val>
            <c:numRef>
              <c:f>Sheet1!$G$2</c:f>
              <c:numCache>
                <c:formatCode>General</c:formatCode>
                <c:ptCount val="1"/>
                <c:pt idx="0">
                  <c:v>65</c:v>
                </c:pt>
              </c:numCache>
            </c:numRef>
          </c:val>
          <c:extLst>
            <c:ext xmlns:c16="http://schemas.microsoft.com/office/drawing/2014/chart" uri="{C3380CC4-5D6E-409C-BE32-E72D297353CC}">
              <c16:uniqueId val="{00000005-9150-4B46-99EF-A7D9066B2BA1}"/>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US HISTORY</c:v>
                </c:pt>
              </c:strCache>
            </c:strRef>
          </c:cat>
          <c:val>
            <c:numRef>
              <c:f>Sheet1!$H$2</c:f>
              <c:numCache>
                <c:formatCode>General</c:formatCode>
                <c:ptCount val="1"/>
                <c:pt idx="0">
                  <c:v>60</c:v>
                </c:pt>
              </c:numCache>
            </c:numRef>
          </c:val>
          <c:extLst>
            <c:ext xmlns:c16="http://schemas.microsoft.com/office/drawing/2014/chart" uri="{C3380CC4-5D6E-409C-BE32-E72D297353CC}">
              <c16:uniqueId val="{00000006-9150-4B46-99EF-A7D9066B2BA1}"/>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US HISTORY</c:v>
                </c:pt>
              </c:strCache>
            </c:strRef>
          </c:cat>
          <c:val>
            <c:numRef>
              <c:f>Sheet1!$I$2</c:f>
              <c:numCache>
                <c:formatCode>General</c:formatCode>
                <c:ptCount val="1"/>
                <c:pt idx="0">
                  <c:v>55</c:v>
                </c:pt>
              </c:numCache>
            </c:numRef>
          </c:val>
          <c:extLst>
            <c:ext xmlns:c16="http://schemas.microsoft.com/office/drawing/2014/chart" uri="{C3380CC4-5D6E-409C-BE32-E72D297353CC}">
              <c16:uniqueId val="{00000007-9150-4B46-99EF-A7D9066B2BA1}"/>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US HISTORY</c:v>
                </c:pt>
              </c:strCache>
            </c:strRef>
          </c:cat>
          <c:val>
            <c:numRef>
              <c:f>Sheet1!$J$2</c:f>
              <c:numCache>
                <c:formatCode>General</c:formatCode>
                <c:ptCount val="1"/>
                <c:pt idx="0">
                  <c:v>50</c:v>
                </c:pt>
              </c:numCache>
            </c:numRef>
          </c:val>
          <c:extLst>
            <c:ext xmlns:c16="http://schemas.microsoft.com/office/drawing/2014/chart" uri="{C3380CC4-5D6E-409C-BE32-E72D297353CC}">
              <c16:uniqueId val="{00000008-9150-4B46-99EF-A7D9066B2BA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US HISTORY</c:v>
                </c:pt>
              </c:strCache>
            </c:strRef>
          </c:cat>
          <c:val>
            <c:numRef>
              <c:f>Sheet1!$K$2</c:f>
              <c:numCache>
                <c:formatCode>General</c:formatCode>
                <c:ptCount val="1"/>
                <c:pt idx="0">
                  <c:v>45</c:v>
                </c:pt>
              </c:numCache>
            </c:numRef>
          </c:val>
          <c:extLst>
            <c:ext xmlns:c16="http://schemas.microsoft.com/office/drawing/2014/chart" uri="{C3380CC4-5D6E-409C-BE32-E72D297353CC}">
              <c16:uniqueId val="{00000009-9150-4B46-99EF-A7D9066B2BA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US HISTORY</c:v>
                </c:pt>
              </c:strCache>
            </c:strRef>
          </c:cat>
          <c:val>
            <c:numRef>
              <c:f>Sheet1!$L$2</c:f>
              <c:numCache>
                <c:formatCode>General</c:formatCode>
                <c:ptCount val="1"/>
                <c:pt idx="0">
                  <c:v>40</c:v>
                </c:pt>
              </c:numCache>
            </c:numRef>
          </c:val>
          <c:extLst>
            <c:ext xmlns:c16="http://schemas.microsoft.com/office/drawing/2014/chart" uri="{C3380CC4-5D6E-409C-BE32-E72D297353CC}">
              <c16:uniqueId val="{0000000A-9150-4B46-99EF-A7D9066B2BA1}"/>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layout>
        <c:manualLayout>
          <c:xMode val="edge"/>
          <c:yMode val="edge"/>
          <c:x val="0.87595868698230905"/>
          <c:y val="0"/>
          <c:w val="0.11754780652418448"/>
          <c:h val="0.92319289634250268"/>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US HISTORY</c:v>
                </c:pt>
              </c:strCache>
            </c:strRef>
          </c:cat>
          <c:val>
            <c:numRef>
              <c:f>Sheet1!$B$2</c:f>
              <c:numCache>
                <c:formatCode>General</c:formatCode>
                <c:ptCount val="1"/>
                <c:pt idx="0">
                  <c:v>90</c:v>
                </c:pt>
              </c:numCache>
            </c:numRef>
          </c:val>
          <c:extLst>
            <c:ext xmlns:c16="http://schemas.microsoft.com/office/drawing/2014/chart" uri="{C3380CC4-5D6E-409C-BE32-E72D297353CC}">
              <c16:uniqueId val="{00000000-19CE-43EE-94BE-2DBAA824E954}"/>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US HISTORY</c:v>
                </c:pt>
              </c:strCache>
            </c:strRef>
          </c:cat>
          <c:val>
            <c:numRef>
              <c:f>Sheet1!$C$2</c:f>
              <c:numCache>
                <c:formatCode>General</c:formatCode>
                <c:ptCount val="1"/>
                <c:pt idx="0">
                  <c:v>85</c:v>
                </c:pt>
              </c:numCache>
            </c:numRef>
          </c:val>
          <c:extLst>
            <c:ext xmlns:c16="http://schemas.microsoft.com/office/drawing/2014/chart" uri="{C3380CC4-5D6E-409C-BE32-E72D297353CC}">
              <c16:uniqueId val="{00000001-19CE-43EE-94BE-2DBAA824E954}"/>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US HISTORY</c:v>
                </c:pt>
              </c:strCache>
            </c:strRef>
          </c:cat>
          <c:val>
            <c:numRef>
              <c:f>Sheet1!$D$2</c:f>
              <c:numCache>
                <c:formatCode>General</c:formatCode>
                <c:ptCount val="1"/>
                <c:pt idx="0">
                  <c:v>80</c:v>
                </c:pt>
              </c:numCache>
            </c:numRef>
          </c:val>
          <c:extLst>
            <c:ext xmlns:c16="http://schemas.microsoft.com/office/drawing/2014/chart" uri="{C3380CC4-5D6E-409C-BE32-E72D297353CC}">
              <c16:uniqueId val="{00000002-19CE-43EE-94BE-2DBAA824E954}"/>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US HISTORY</c:v>
                </c:pt>
              </c:strCache>
            </c:strRef>
          </c:cat>
          <c:val>
            <c:numRef>
              <c:f>Sheet1!$E$2</c:f>
              <c:numCache>
                <c:formatCode>General</c:formatCode>
                <c:ptCount val="1"/>
                <c:pt idx="0">
                  <c:v>75</c:v>
                </c:pt>
              </c:numCache>
            </c:numRef>
          </c:val>
          <c:extLst>
            <c:ext xmlns:c16="http://schemas.microsoft.com/office/drawing/2014/chart" uri="{C3380CC4-5D6E-409C-BE32-E72D297353CC}">
              <c16:uniqueId val="{00000003-19CE-43EE-94BE-2DBAA824E954}"/>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US HISTORY</c:v>
                </c:pt>
              </c:strCache>
            </c:strRef>
          </c:cat>
          <c:val>
            <c:numRef>
              <c:f>Sheet1!$F$2</c:f>
              <c:numCache>
                <c:formatCode>General</c:formatCode>
                <c:ptCount val="1"/>
                <c:pt idx="0">
                  <c:v>70</c:v>
                </c:pt>
              </c:numCache>
            </c:numRef>
          </c:val>
          <c:extLst>
            <c:ext xmlns:c16="http://schemas.microsoft.com/office/drawing/2014/chart" uri="{C3380CC4-5D6E-409C-BE32-E72D297353CC}">
              <c16:uniqueId val="{00000004-19CE-43EE-94BE-2DBAA824E954}"/>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US HISTORY</c:v>
                </c:pt>
              </c:strCache>
            </c:strRef>
          </c:cat>
          <c:val>
            <c:numRef>
              <c:f>Sheet1!$G$2</c:f>
              <c:numCache>
                <c:formatCode>General</c:formatCode>
                <c:ptCount val="1"/>
                <c:pt idx="0">
                  <c:v>65</c:v>
                </c:pt>
              </c:numCache>
            </c:numRef>
          </c:val>
          <c:extLst>
            <c:ext xmlns:c16="http://schemas.microsoft.com/office/drawing/2014/chart" uri="{C3380CC4-5D6E-409C-BE32-E72D297353CC}">
              <c16:uniqueId val="{00000005-19CE-43EE-94BE-2DBAA824E954}"/>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US HISTORY</c:v>
                </c:pt>
              </c:strCache>
            </c:strRef>
          </c:cat>
          <c:val>
            <c:numRef>
              <c:f>Sheet1!$H$2</c:f>
              <c:numCache>
                <c:formatCode>General</c:formatCode>
                <c:ptCount val="1"/>
                <c:pt idx="0">
                  <c:v>60</c:v>
                </c:pt>
              </c:numCache>
            </c:numRef>
          </c:val>
          <c:extLst>
            <c:ext xmlns:c16="http://schemas.microsoft.com/office/drawing/2014/chart" uri="{C3380CC4-5D6E-409C-BE32-E72D297353CC}">
              <c16:uniqueId val="{00000006-19CE-43EE-94BE-2DBAA824E954}"/>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US HISTORY</c:v>
                </c:pt>
              </c:strCache>
            </c:strRef>
          </c:cat>
          <c:val>
            <c:numRef>
              <c:f>Sheet1!$I$2</c:f>
              <c:numCache>
                <c:formatCode>General</c:formatCode>
                <c:ptCount val="1"/>
                <c:pt idx="0">
                  <c:v>55</c:v>
                </c:pt>
              </c:numCache>
            </c:numRef>
          </c:val>
          <c:extLst>
            <c:ext xmlns:c16="http://schemas.microsoft.com/office/drawing/2014/chart" uri="{C3380CC4-5D6E-409C-BE32-E72D297353CC}">
              <c16:uniqueId val="{00000007-19CE-43EE-94BE-2DBAA824E954}"/>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US HISTORY</c:v>
                </c:pt>
              </c:strCache>
            </c:strRef>
          </c:cat>
          <c:val>
            <c:numRef>
              <c:f>Sheet1!$J$2</c:f>
              <c:numCache>
                <c:formatCode>General</c:formatCode>
                <c:ptCount val="1"/>
                <c:pt idx="0">
                  <c:v>50</c:v>
                </c:pt>
              </c:numCache>
            </c:numRef>
          </c:val>
          <c:extLst>
            <c:ext xmlns:c16="http://schemas.microsoft.com/office/drawing/2014/chart" uri="{C3380CC4-5D6E-409C-BE32-E72D297353CC}">
              <c16:uniqueId val="{00000008-19CE-43EE-94BE-2DBAA824E954}"/>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US HISTORY</c:v>
                </c:pt>
              </c:strCache>
            </c:strRef>
          </c:cat>
          <c:val>
            <c:numRef>
              <c:f>Sheet1!$K$2</c:f>
              <c:numCache>
                <c:formatCode>General</c:formatCode>
                <c:ptCount val="1"/>
                <c:pt idx="0">
                  <c:v>45</c:v>
                </c:pt>
              </c:numCache>
            </c:numRef>
          </c:val>
          <c:extLst>
            <c:ext xmlns:c16="http://schemas.microsoft.com/office/drawing/2014/chart" uri="{C3380CC4-5D6E-409C-BE32-E72D297353CC}">
              <c16:uniqueId val="{00000009-19CE-43EE-94BE-2DBAA824E954}"/>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US HISTORY</c:v>
                </c:pt>
              </c:strCache>
            </c:strRef>
          </c:cat>
          <c:val>
            <c:numRef>
              <c:f>Sheet1!$L$2</c:f>
              <c:numCache>
                <c:formatCode>General</c:formatCode>
                <c:ptCount val="1"/>
                <c:pt idx="0">
                  <c:v>40</c:v>
                </c:pt>
              </c:numCache>
            </c:numRef>
          </c:val>
          <c:extLst>
            <c:ext xmlns:c16="http://schemas.microsoft.com/office/drawing/2014/chart" uri="{C3380CC4-5D6E-409C-BE32-E72D297353CC}">
              <c16:uniqueId val="{0000000A-19CE-43EE-94BE-2DBAA824E954}"/>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layout>
        <c:manualLayout>
          <c:xMode val="edge"/>
          <c:yMode val="edge"/>
          <c:x val="0.87595868698230905"/>
          <c:y val="0"/>
          <c:w val="0.11754780652418448"/>
          <c:h val="0.92102839417800064"/>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2025</c:v>
                </c:pt>
              </c:numCache>
            </c:numRef>
          </c:cat>
          <c:val>
            <c:numRef>
              <c:f>Sheet1!$B$2</c:f>
              <c:numCache>
                <c:formatCode>General</c:formatCode>
                <c:ptCount val="1"/>
                <c:pt idx="0">
                  <c:v>75</c:v>
                </c:pt>
              </c:numCache>
            </c:numRef>
          </c:val>
          <c:extLst>
            <c:ext xmlns:c16="http://schemas.microsoft.com/office/drawing/2014/chart" uri="{C3380CC4-5D6E-409C-BE32-E72D297353CC}">
              <c16:uniqueId val="{00000000-424D-45FB-8E66-F10DF1CD6786}"/>
            </c:ext>
          </c:extLst>
        </c:ser>
        <c:ser>
          <c:idx val="1"/>
          <c:order val="1"/>
          <c:tx>
            <c:strRef>
              <c:f>Sheet1!$C$1</c:f>
              <c:strCache>
                <c:ptCount val="1"/>
                <c:pt idx="0">
                  <c:v>Region</c:v>
                </c:pt>
              </c:strCache>
            </c:strRef>
          </c:tx>
          <c:invertIfNegative val="0"/>
          <c:cat>
            <c:numRef>
              <c:f>Sheet1!$A$2</c:f>
              <c:numCache>
                <c:formatCode>General</c:formatCode>
                <c:ptCount val="1"/>
                <c:pt idx="0">
                  <c:v>2025</c:v>
                </c:pt>
              </c:numCache>
            </c:numRef>
          </c:cat>
          <c:val>
            <c:numRef>
              <c:f>Sheet1!$C$2</c:f>
              <c:numCache>
                <c:formatCode>General</c:formatCode>
                <c:ptCount val="1"/>
                <c:pt idx="0">
                  <c:v>75</c:v>
                </c:pt>
              </c:numCache>
            </c:numRef>
          </c:val>
          <c:extLst>
            <c:ext xmlns:c16="http://schemas.microsoft.com/office/drawing/2014/chart" uri="{C3380CC4-5D6E-409C-BE32-E72D297353CC}">
              <c16:uniqueId val="{00000001-424D-45FB-8E66-F10DF1CD6786}"/>
            </c:ext>
          </c:extLst>
        </c:ser>
        <c:ser>
          <c:idx val="2"/>
          <c:order val="2"/>
          <c:tx>
            <c:strRef>
              <c:f>Sheet1!$D$1</c:f>
              <c:strCache>
                <c:ptCount val="1"/>
                <c:pt idx="0">
                  <c:v>District</c:v>
                </c:pt>
              </c:strCache>
            </c:strRef>
          </c:tx>
          <c:invertIfNegative val="0"/>
          <c:cat>
            <c:numRef>
              <c:f>Sheet1!$A$2</c:f>
              <c:numCache>
                <c:formatCode>General</c:formatCode>
                <c:ptCount val="1"/>
                <c:pt idx="0">
                  <c:v>2025</c:v>
                </c:pt>
              </c:numCache>
            </c:numRef>
          </c:cat>
          <c:val>
            <c:numRef>
              <c:f>Sheet1!$D$2</c:f>
              <c:numCache>
                <c:formatCode>General</c:formatCode>
                <c:ptCount val="1"/>
                <c:pt idx="0">
                  <c:v>80</c:v>
                </c:pt>
              </c:numCache>
            </c:numRef>
          </c:val>
          <c:extLst>
            <c:ext xmlns:c16="http://schemas.microsoft.com/office/drawing/2014/chart" uri="{C3380CC4-5D6E-409C-BE32-E72D297353CC}">
              <c16:uniqueId val="{00000002-424D-45FB-8E66-F10DF1CD6786}"/>
            </c:ext>
          </c:extLst>
        </c:ser>
        <c:dLbls>
          <c:showLegendKey val="0"/>
          <c:showVal val="0"/>
          <c:showCatName val="0"/>
          <c:showSerName val="0"/>
          <c:showPercent val="0"/>
          <c:showBubbleSize val="0"/>
        </c:dLbls>
        <c:gapWidth val="150"/>
        <c:axId val="449755632"/>
        <c:axId val="449756024"/>
      </c:barChart>
      <c:catAx>
        <c:axId val="449755632"/>
        <c:scaling>
          <c:orientation val="minMax"/>
        </c:scaling>
        <c:delete val="0"/>
        <c:axPos val="b"/>
        <c:numFmt formatCode="General" sourceLinked="1"/>
        <c:majorTickMark val="out"/>
        <c:minorTickMark val="none"/>
        <c:tickLblPos val="nextTo"/>
        <c:crossAx val="449756024"/>
        <c:crosses val="autoZero"/>
        <c:auto val="1"/>
        <c:lblAlgn val="ctr"/>
        <c:lblOffset val="100"/>
        <c:noMultiLvlLbl val="0"/>
      </c:catAx>
      <c:valAx>
        <c:axId val="449756024"/>
        <c:scaling>
          <c:orientation val="minMax"/>
          <c:max val="100"/>
          <c:min val="0"/>
        </c:scaling>
        <c:delete val="0"/>
        <c:axPos val="l"/>
        <c:majorGridlines/>
        <c:numFmt formatCode="General" sourceLinked="1"/>
        <c:majorTickMark val="out"/>
        <c:minorTickMark val="in"/>
        <c:tickLblPos val="nextTo"/>
        <c:crossAx val="44975563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2025</c:v>
                </c:pt>
              </c:numCache>
            </c:numRef>
          </c:cat>
          <c:val>
            <c:numRef>
              <c:f>Sheet1!$B$2</c:f>
              <c:numCache>
                <c:formatCode>General</c:formatCode>
                <c:ptCount val="1"/>
                <c:pt idx="0">
                  <c:v>50</c:v>
                </c:pt>
              </c:numCache>
            </c:numRef>
          </c:val>
          <c:extLst>
            <c:ext xmlns:c16="http://schemas.microsoft.com/office/drawing/2014/chart" uri="{C3380CC4-5D6E-409C-BE32-E72D297353CC}">
              <c16:uniqueId val="{00000000-424D-45FB-8E66-F10DF1CD6786}"/>
            </c:ext>
          </c:extLst>
        </c:ser>
        <c:ser>
          <c:idx val="1"/>
          <c:order val="1"/>
          <c:tx>
            <c:strRef>
              <c:f>Sheet1!$C$1</c:f>
              <c:strCache>
                <c:ptCount val="1"/>
                <c:pt idx="0">
                  <c:v>Region</c:v>
                </c:pt>
              </c:strCache>
            </c:strRef>
          </c:tx>
          <c:invertIfNegative val="0"/>
          <c:cat>
            <c:numRef>
              <c:f>Sheet1!$A$2</c:f>
              <c:numCache>
                <c:formatCode>General</c:formatCode>
                <c:ptCount val="1"/>
                <c:pt idx="0">
                  <c:v>2025</c:v>
                </c:pt>
              </c:numCache>
            </c:numRef>
          </c:cat>
          <c:val>
            <c:numRef>
              <c:f>Sheet1!$C$2</c:f>
              <c:numCache>
                <c:formatCode>General</c:formatCode>
                <c:ptCount val="1"/>
                <c:pt idx="0">
                  <c:v>52</c:v>
                </c:pt>
              </c:numCache>
            </c:numRef>
          </c:val>
          <c:extLst>
            <c:ext xmlns:c16="http://schemas.microsoft.com/office/drawing/2014/chart" uri="{C3380CC4-5D6E-409C-BE32-E72D297353CC}">
              <c16:uniqueId val="{00000001-424D-45FB-8E66-F10DF1CD6786}"/>
            </c:ext>
          </c:extLst>
        </c:ser>
        <c:ser>
          <c:idx val="2"/>
          <c:order val="2"/>
          <c:tx>
            <c:strRef>
              <c:f>Sheet1!$D$1</c:f>
              <c:strCache>
                <c:ptCount val="1"/>
                <c:pt idx="0">
                  <c:v>District</c:v>
                </c:pt>
              </c:strCache>
            </c:strRef>
          </c:tx>
          <c:invertIfNegative val="0"/>
          <c:cat>
            <c:numRef>
              <c:f>Sheet1!$A$2</c:f>
              <c:numCache>
                <c:formatCode>General</c:formatCode>
                <c:ptCount val="1"/>
                <c:pt idx="0">
                  <c:v>2025</c:v>
                </c:pt>
              </c:numCache>
            </c:numRef>
          </c:cat>
          <c:val>
            <c:numRef>
              <c:f>Sheet1!$D$2</c:f>
              <c:numCache>
                <c:formatCode>General</c:formatCode>
                <c:ptCount val="1"/>
                <c:pt idx="0">
                  <c:v>80</c:v>
                </c:pt>
              </c:numCache>
            </c:numRef>
          </c:val>
          <c:extLst>
            <c:ext xmlns:c16="http://schemas.microsoft.com/office/drawing/2014/chart" uri="{C3380CC4-5D6E-409C-BE32-E72D297353CC}">
              <c16:uniqueId val="{00000002-424D-45FB-8E66-F10DF1CD6786}"/>
            </c:ext>
          </c:extLst>
        </c:ser>
        <c:dLbls>
          <c:showLegendKey val="0"/>
          <c:showVal val="0"/>
          <c:showCatName val="0"/>
          <c:showSerName val="0"/>
          <c:showPercent val="0"/>
          <c:showBubbleSize val="0"/>
        </c:dLbls>
        <c:gapWidth val="150"/>
        <c:axId val="449755632"/>
        <c:axId val="449756024"/>
      </c:barChart>
      <c:catAx>
        <c:axId val="449755632"/>
        <c:scaling>
          <c:orientation val="minMax"/>
        </c:scaling>
        <c:delete val="0"/>
        <c:axPos val="b"/>
        <c:numFmt formatCode="General" sourceLinked="1"/>
        <c:majorTickMark val="out"/>
        <c:minorTickMark val="none"/>
        <c:tickLblPos val="nextTo"/>
        <c:crossAx val="449756024"/>
        <c:crosses val="autoZero"/>
        <c:auto val="1"/>
        <c:lblAlgn val="ctr"/>
        <c:lblOffset val="100"/>
        <c:noMultiLvlLbl val="0"/>
      </c:catAx>
      <c:valAx>
        <c:axId val="449756024"/>
        <c:scaling>
          <c:orientation val="minMax"/>
          <c:max val="100"/>
          <c:min val="0"/>
        </c:scaling>
        <c:delete val="0"/>
        <c:axPos val="l"/>
        <c:majorGridlines/>
        <c:numFmt formatCode="General" sourceLinked="1"/>
        <c:majorTickMark val="out"/>
        <c:minorTickMark val="in"/>
        <c:tickLblPos val="nextTo"/>
        <c:crossAx val="44975563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2025</c:v>
                </c:pt>
              </c:numCache>
            </c:numRef>
          </c:cat>
          <c:val>
            <c:numRef>
              <c:f>Sheet1!$B$2</c:f>
              <c:numCache>
                <c:formatCode>General</c:formatCode>
                <c:ptCount val="1"/>
                <c:pt idx="0">
                  <c:v>76</c:v>
                </c:pt>
              </c:numCache>
            </c:numRef>
          </c:val>
          <c:extLst>
            <c:ext xmlns:c16="http://schemas.microsoft.com/office/drawing/2014/chart" uri="{C3380CC4-5D6E-409C-BE32-E72D297353CC}">
              <c16:uniqueId val="{00000000-DBC6-4715-9CE1-46E9C2CAE44E}"/>
            </c:ext>
          </c:extLst>
        </c:ser>
        <c:ser>
          <c:idx val="1"/>
          <c:order val="1"/>
          <c:tx>
            <c:strRef>
              <c:f>Sheet1!$C$1</c:f>
              <c:strCache>
                <c:ptCount val="1"/>
                <c:pt idx="0">
                  <c:v>Region</c:v>
                </c:pt>
              </c:strCache>
            </c:strRef>
          </c:tx>
          <c:invertIfNegative val="0"/>
          <c:cat>
            <c:numRef>
              <c:f>Sheet1!$A$2</c:f>
              <c:numCache>
                <c:formatCode>General</c:formatCode>
                <c:ptCount val="1"/>
                <c:pt idx="0">
                  <c:v>2025</c:v>
                </c:pt>
              </c:numCache>
            </c:numRef>
          </c:cat>
          <c:val>
            <c:numRef>
              <c:f>Sheet1!$C$2</c:f>
              <c:numCache>
                <c:formatCode>General</c:formatCode>
                <c:ptCount val="1"/>
                <c:pt idx="0">
                  <c:v>76</c:v>
                </c:pt>
              </c:numCache>
            </c:numRef>
          </c:val>
          <c:extLst>
            <c:ext xmlns:c16="http://schemas.microsoft.com/office/drawing/2014/chart" uri="{C3380CC4-5D6E-409C-BE32-E72D297353CC}">
              <c16:uniqueId val="{00000001-DBC6-4715-9CE1-46E9C2CAE44E}"/>
            </c:ext>
          </c:extLst>
        </c:ser>
        <c:ser>
          <c:idx val="2"/>
          <c:order val="2"/>
          <c:tx>
            <c:strRef>
              <c:f>Sheet1!$D$1</c:f>
              <c:strCache>
                <c:ptCount val="1"/>
                <c:pt idx="0">
                  <c:v>District</c:v>
                </c:pt>
              </c:strCache>
            </c:strRef>
          </c:tx>
          <c:invertIfNegative val="0"/>
          <c:cat>
            <c:numRef>
              <c:f>Sheet1!$A$2</c:f>
              <c:numCache>
                <c:formatCode>General</c:formatCode>
                <c:ptCount val="1"/>
                <c:pt idx="0">
                  <c:v>2025</c:v>
                </c:pt>
              </c:numCache>
            </c:numRef>
          </c:cat>
          <c:val>
            <c:numRef>
              <c:f>Sheet1!$D$2</c:f>
              <c:numCache>
                <c:formatCode>General</c:formatCode>
                <c:ptCount val="1"/>
                <c:pt idx="0">
                  <c:v>80</c:v>
                </c:pt>
              </c:numCache>
            </c:numRef>
          </c:val>
          <c:extLst>
            <c:ext xmlns:c16="http://schemas.microsoft.com/office/drawing/2014/chart" uri="{C3380CC4-5D6E-409C-BE32-E72D297353CC}">
              <c16:uniqueId val="{00000002-DBC6-4715-9CE1-46E9C2CAE44E}"/>
            </c:ext>
          </c:extLst>
        </c:ser>
        <c:dLbls>
          <c:showLegendKey val="0"/>
          <c:showVal val="0"/>
          <c:showCatName val="0"/>
          <c:showSerName val="0"/>
          <c:showPercent val="0"/>
          <c:showBubbleSize val="0"/>
        </c:dLbls>
        <c:gapWidth val="150"/>
        <c:axId val="456364632"/>
        <c:axId val="456365024"/>
      </c:barChart>
      <c:catAx>
        <c:axId val="456364632"/>
        <c:scaling>
          <c:orientation val="minMax"/>
        </c:scaling>
        <c:delete val="0"/>
        <c:axPos val="b"/>
        <c:numFmt formatCode="General" sourceLinked="1"/>
        <c:majorTickMark val="out"/>
        <c:minorTickMark val="none"/>
        <c:tickLblPos val="nextTo"/>
        <c:crossAx val="456365024"/>
        <c:crosses val="autoZero"/>
        <c:auto val="1"/>
        <c:lblAlgn val="ctr"/>
        <c:lblOffset val="100"/>
        <c:noMultiLvlLbl val="0"/>
      </c:catAx>
      <c:valAx>
        <c:axId val="456365024"/>
        <c:scaling>
          <c:orientation val="minMax"/>
          <c:max val="100"/>
          <c:min val="0"/>
        </c:scaling>
        <c:delete val="0"/>
        <c:axPos val="l"/>
        <c:majorGridlines/>
        <c:numFmt formatCode="General" sourceLinked="1"/>
        <c:majorTickMark val="out"/>
        <c:minorTickMark val="in"/>
        <c:tickLblPos val="nextTo"/>
        <c:crossAx val="45636463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2025</c:v>
                </c:pt>
              </c:numCache>
            </c:numRef>
          </c:cat>
          <c:val>
            <c:numRef>
              <c:f>Sheet1!$B$2</c:f>
              <c:numCache>
                <c:formatCode>General</c:formatCode>
                <c:ptCount val="1"/>
                <c:pt idx="0">
                  <c:v>54</c:v>
                </c:pt>
              </c:numCache>
            </c:numRef>
          </c:val>
          <c:extLst>
            <c:ext xmlns:c16="http://schemas.microsoft.com/office/drawing/2014/chart" uri="{C3380CC4-5D6E-409C-BE32-E72D297353CC}">
              <c16:uniqueId val="{00000000-DBC6-4715-9CE1-46E9C2CAE44E}"/>
            </c:ext>
          </c:extLst>
        </c:ser>
        <c:ser>
          <c:idx val="1"/>
          <c:order val="1"/>
          <c:tx>
            <c:strRef>
              <c:f>Sheet1!$C$1</c:f>
              <c:strCache>
                <c:ptCount val="1"/>
                <c:pt idx="0">
                  <c:v>Region</c:v>
                </c:pt>
              </c:strCache>
            </c:strRef>
          </c:tx>
          <c:invertIfNegative val="0"/>
          <c:cat>
            <c:numRef>
              <c:f>Sheet1!$A$2</c:f>
              <c:numCache>
                <c:formatCode>General</c:formatCode>
                <c:ptCount val="1"/>
                <c:pt idx="0">
                  <c:v>2025</c:v>
                </c:pt>
              </c:numCache>
            </c:numRef>
          </c:cat>
          <c:val>
            <c:numRef>
              <c:f>Sheet1!$C$2</c:f>
              <c:numCache>
                <c:formatCode>General</c:formatCode>
                <c:ptCount val="1"/>
                <c:pt idx="0">
                  <c:v>57</c:v>
                </c:pt>
              </c:numCache>
            </c:numRef>
          </c:val>
          <c:extLst>
            <c:ext xmlns:c16="http://schemas.microsoft.com/office/drawing/2014/chart" uri="{C3380CC4-5D6E-409C-BE32-E72D297353CC}">
              <c16:uniqueId val="{00000001-DBC6-4715-9CE1-46E9C2CAE44E}"/>
            </c:ext>
          </c:extLst>
        </c:ser>
        <c:ser>
          <c:idx val="2"/>
          <c:order val="2"/>
          <c:tx>
            <c:strRef>
              <c:f>Sheet1!$D$1</c:f>
              <c:strCache>
                <c:ptCount val="1"/>
                <c:pt idx="0">
                  <c:v>District</c:v>
                </c:pt>
              </c:strCache>
            </c:strRef>
          </c:tx>
          <c:invertIfNegative val="0"/>
          <c:cat>
            <c:numRef>
              <c:f>Sheet1!$A$2</c:f>
              <c:numCache>
                <c:formatCode>General</c:formatCode>
                <c:ptCount val="1"/>
                <c:pt idx="0">
                  <c:v>2025</c:v>
                </c:pt>
              </c:numCache>
            </c:numRef>
          </c:cat>
          <c:val>
            <c:numRef>
              <c:f>Sheet1!$D$2</c:f>
              <c:numCache>
                <c:formatCode>General</c:formatCode>
                <c:ptCount val="1"/>
                <c:pt idx="0">
                  <c:v>80</c:v>
                </c:pt>
              </c:numCache>
            </c:numRef>
          </c:val>
          <c:extLst>
            <c:ext xmlns:c16="http://schemas.microsoft.com/office/drawing/2014/chart" uri="{C3380CC4-5D6E-409C-BE32-E72D297353CC}">
              <c16:uniqueId val="{00000002-DBC6-4715-9CE1-46E9C2CAE44E}"/>
            </c:ext>
          </c:extLst>
        </c:ser>
        <c:dLbls>
          <c:showLegendKey val="0"/>
          <c:showVal val="0"/>
          <c:showCatName val="0"/>
          <c:showSerName val="0"/>
          <c:showPercent val="0"/>
          <c:showBubbleSize val="0"/>
        </c:dLbls>
        <c:gapWidth val="150"/>
        <c:axId val="456364632"/>
        <c:axId val="456365024"/>
      </c:barChart>
      <c:catAx>
        <c:axId val="456364632"/>
        <c:scaling>
          <c:orientation val="minMax"/>
        </c:scaling>
        <c:delete val="0"/>
        <c:axPos val="b"/>
        <c:numFmt formatCode="General" sourceLinked="1"/>
        <c:majorTickMark val="out"/>
        <c:minorTickMark val="none"/>
        <c:tickLblPos val="nextTo"/>
        <c:crossAx val="456365024"/>
        <c:crosses val="autoZero"/>
        <c:auto val="1"/>
        <c:lblAlgn val="ctr"/>
        <c:lblOffset val="100"/>
        <c:noMultiLvlLbl val="0"/>
      </c:catAx>
      <c:valAx>
        <c:axId val="456365024"/>
        <c:scaling>
          <c:orientation val="minMax"/>
          <c:max val="100"/>
          <c:min val="0"/>
        </c:scaling>
        <c:delete val="0"/>
        <c:axPos val="l"/>
        <c:majorGridlines/>
        <c:numFmt formatCode="General" sourceLinked="1"/>
        <c:majorTickMark val="out"/>
        <c:minorTickMark val="in"/>
        <c:tickLblPos val="nextTo"/>
        <c:crossAx val="45636463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2025</c:v>
                </c:pt>
              </c:numCache>
            </c:numRef>
          </c:cat>
          <c:val>
            <c:numRef>
              <c:f>Sheet1!$B$2</c:f>
              <c:numCache>
                <c:formatCode>General</c:formatCode>
                <c:ptCount val="1"/>
                <c:pt idx="0">
                  <c:v>72</c:v>
                </c:pt>
              </c:numCache>
            </c:numRef>
          </c:val>
          <c:extLst>
            <c:ext xmlns:c16="http://schemas.microsoft.com/office/drawing/2014/chart" uri="{C3380CC4-5D6E-409C-BE32-E72D297353CC}">
              <c16:uniqueId val="{00000000-1FAB-498C-AAF3-06067FFC0A4C}"/>
            </c:ext>
          </c:extLst>
        </c:ser>
        <c:ser>
          <c:idx val="1"/>
          <c:order val="1"/>
          <c:tx>
            <c:strRef>
              <c:f>Sheet1!$C$1</c:f>
              <c:strCache>
                <c:ptCount val="1"/>
                <c:pt idx="0">
                  <c:v>Region</c:v>
                </c:pt>
              </c:strCache>
            </c:strRef>
          </c:tx>
          <c:invertIfNegative val="0"/>
          <c:cat>
            <c:numRef>
              <c:f>Sheet1!$A$2</c:f>
              <c:numCache>
                <c:formatCode>General</c:formatCode>
                <c:ptCount val="1"/>
                <c:pt idx="0">
                  <c:v>2025</c:v>
                </c:pt>
              </c:numCache>
            </c:numRef>
          </c:cat>
          <c:val>
            <c:numRef>
              <c:f>Sheet1!$C$2</c:f>
              <c:numCache>
                <c:formatCode>General</c:formatCode>
                <c:ptCount val="1"/>
                <c:pt idx="0">
                  <c:v>72</c:v>
                </c:pt>
              </c:numCache>
            </c:numRef>
          </c:val>
          <c:extLst>
            <c:ext xmlns:c16="http://schemas.microsoft.com/office/drawing/2014/chart" uri="{C3380CC4-5D6E-409C-BE32-E72D297353CC}">
              <c16:uniqueId val="{00000001-1FAB-498C-AAF3-06067FFC0A4C}"/>
            </c:ext>
          </c:extLst>
        </c:ser>
        <c:ser>
          <c:idx val="2"/>
          <c:order val="2"/>
          <c:tx>
            <c:strRef>
              <c:f>Sheet1!$D$1</c:f>
              <c:strCache>
                <c:ptCount val="1"/>
                <c:pt idx="0">
                  <c:v>District</c:v>
                </c:pt>
              </c:strCache>
            </c:strRef>
          </c:tx>
          <c:invertIfNegative val="0"/>
          <c:cat>
            <c:numRef>
              <c:f>Sheet1!$A$2</c:f>
              <c:numCache>
                <c:formatCode>General</c:formatCode>
                <c:ptCount val="1"/>
                <c:pt idx="0">
                  <c:v>2025</c:v>
                </c:pt>
              </c:numCache>
            </c:numRef>
          </c:cat>
          <c:val>
            <c:numRef>
              <c:f>Sheet1!$D$2</c:f>
              <c:numCache>
                <c:formatCode>General</c:formatCode>
                <c:ptCount val="1"/>
                <c:pt idx="0">
                  <c:v>80</c:v>
                </c:pt>
              </c:numCache>
            </c:numRef>
          </c:val>
          <c:extLst>
            <c:ext xmlns:c16="http://schemas.microsoft.com/office/drawing/2014/chart" uri="{C3380CC4-5D6E-409C-BE32-E72D297353CC}">
              <c16:uniqueId val="{00000002-1FAB-498C-AAF3-06067FFC0A4C}"/>
            </c:ext>
          </c:extLst>
        </c:ser>
        <c:dLbls>
          <c:showLegendKey val="0"/>
          <c:showVal val="0"/>
          <c:showCatName val="0"/>
          <c:showSerName val="0"/>
          <c:showPercent val="0"/>
          <c:showBubbleSize val="0"/>
        </c:dLbls>
        <c:gapWidth val="150"/>
        <c:axId val="456365808"/>
        <c:axId val="456366200"/>
      </c:barChart>
      <c:catAx>
        <c:axId val="456365808"/>
        <c:scaling>
          <c:orientation val="minMax"/>
        </c:scaling>
        <c:delete val="0"/>
        <c:axPos val="b"/>
        <c:numFmt formatCode="General" sourceLinked="1"/>
        <c:majorTickMark val="out"/>
        <c:minorTickMark val="none"/>
        <c:tickLblPos val="nextTo"/>
        <c:crossAx val="456366200"/>
        <c:crosses val="autoZero"/>
        <c:auto val="1"/>
        <c:lblAlgn val="ctr"/>
        <c:lblOffset val="100"/>
        <c:noMultiLvlLbl val="0"/>
      </c:catAx>
      <c:valAx>
        <c:axId val="456366200"/>
        <c:scaling>
          <c:orientation val="minMax"/>
          <c:max val="100"/>
          <c:min val="0"/>
        </c:scaling>
        <c:delete val="0"/>
        <c:axPos val="l"/>
        <c:majorGridlines/>
        <c:numFmt formatCode="General" sourceLinked="1"/>
        <c:majorTickMark val="out"/>
        <c:minorTickMark val="in"/>
        <c:tickLblPos val="nextTo"/>
        <c:crossAx val="456365808"/>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06350012700026E-2"/>
          <c:y val="3.668832020997375E-2"/>
          <c:w val="0.7878470020792856"/>
          <c:h val="0.89059990157480318"/>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7</c:v>
                </c:pt>
                <c:pt idx="1">
                  <c:v>GR 8</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7</c:v>
                </c:pt>
                <c:pt idx="1">
                  <c:v>GR 8</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7</c:v>
                </c:pt>
                <c:pt idx="1">
                  <c:v>GR 8</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7</c:v>
                </c:pt>
                <c:pt idx="1">
                  <c:v>GR 8</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7</c:v>
                </c:pt>
                <c:pt idx="1">
                  <c:v>GR 8</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7</c:v>
                </c:pt>
                <c:pt idx="1">
                  <c:v>GR 8</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7</c:v>
                </c:pt>
                <c:pt idx="1">
                  <c:v>GR 8</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7</c:v>
                </c:pt>
                <c:pt idx="1">
                  <c:v>GR 8</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Sheet1!$A$2:$A$3</c:f>
              <c:strCache>
                <c:ptCount val="2"/>
                <c:pt idx="0">
                  <c:v>GR 7</c:v>
                </c:pt>
                <c:pt idx="1">
                  <c:v>GR 8</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7</c:v>
                </c:pt>
                <c:pt idx="1">
                  <c:v>GR 8</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7</c:v>
                </c:pt>
                <c:pt idx="1">
                  <c:v>GR 8</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507937928213517"/>
          <c:y val="2.1645021645021645E-3"/>
          <c:w val="0.14920620717864813"/>
          <c:h val="0.92601578211814428"/>
        </c:manualLayout>
      </c:layout>
      <c:overlay val="1"/>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2025</c:v>
                </c:pt>
              </c:numCache>
            </c:numRef>
          </c:cat>
          <c:val>
            <c:numRef>
              <c:f>Sheet1!$B$2</c:f>
              <c:numCache>
                <c:formatCode>General</c:formatCode>
                <c:ptCount val="1"/>
                <c:pt idx="0">
                  <c:v>45</c:v>
                </c:pt>
              </c:numCache>
            </c:numRef>
          </c:val>
          <c:extLst>
            <c:ext xmlns:c16="http://schemas.microsoft.com/office/drawing/2014/chart" uri="{C3380CC4-5D6E-409C-BE32-E72D297353CC}">
              <c16:uniqueId val="{00000000-1FAB-498C-AAF3-06067FFC0A4C}"/>
            </c:ext>
          </c:extLst>
        </c:ser>
        <c:ser>
          <c:idx val="1"/>
          <c:order val="1"/>
          <c:tx>
            <c:strRef>
              <c:f>Sheet1!$C$1</c:f>
              <c:strCache>
                <c:ptCount val="1"/>
                <c:pt idx="0">
                  <c:v>Region</c:v>
                </c:pt>
              </c:strCache>
            </c:strRef>
          </c:tx>
          <c:invertIfNegative val="0"/>
          <c:cat>
            <c:numRef>
              <c:f>Sheet1!$A$2</c:f>
              <c:numCache>
                <c:formatCode>General</c:formatCode>
                <c:ptCount val="1"/>
                <c:pt idx="0">
                  <c:v>2025</c:v>
                </c:pt>
              </c:numCache>
            </c:numRef>
          </c:cat>
          <c:val>
            <c:numRef>
              <c:f>Sheet1!$C$2</c:f>
              <c:numCache>
                <c:formatCode>General</c:formatCode>
                <c:ptCount val="1"/>
                <c:pt idx="0">
                  <c:v>46</c:v>
                </c:pt>
              </c:numCache>
            </c:numRef>
          </c:val>
          <c:extLst>
            <c:ext xmlns:c16="http://schemas.microsoft.com/office/drawing/2014/chart" uri="{C3380CC4-5D6E-409C-BE32-E72D297353CC}">
              <c16:uniqueId val="{00000001-1FAB-498C-AAF3-06067FFC0A4C}"/>
            </c:ext>
          </c:extLst>
        </c:ser>
        <c:ser>
          <c:idx val="2"/>
          <c:order val="2"/>
          <c:tx>
            <c:strRef>
              <c:f>Sheet1!$D$1</c:f>
              <c:strCache>
                <c:ptCount val="1"/>
                <c:pt idx="0">
                  <c:v>District</c:v>
                </c:pt>
              </c:strCache>
            </c:strRef>
          </c:tx>
          <c:invertIfNegative val="0"/>
          <c:cat>
            <c:numRef>
              <c:f>Sheet1!$A$2</c:f>
              <c:numCache>
                <c:formatCode>General</c:formatCode>
                <c:ptCount val="1"/>
                <c:pt idx="0">
                  <c:v>2025</c:v>
                </c:pt>
              </c:numCache>
            </c:numRef>
          </c:cat>
          <c:val>
            <c:numRef>
              <c:f>Sheet1!$D$2</c:f>
              <c:numCache>
                <c:formatCode>General</c:formatCode>
                <c:ptCount val="1"/>
                <c:pt idx="0">
                  <c:v>80</c:v>
                </c:pt>
              </c:numCache>
            </c:numRef>
          </c:val>
          <c:extLst>
            <c:ext xmlns:c16="http://schemas.microsoft.com/office/drawing/2014/chart" uri="{C3380CC4-5D6E-409C-BE32-E72D297353CC}">
              <c16:uniqueId val="{00000002-1FAB-498C-AAF3-06067FFC0A4C}"/>
            </c:ext>
          </c:extLst>
        </c:ser>
        <c:dLbls>
          <c:showLegendKey val="0"/>
          <c:showVal val="0"/>
          <c:showCatName val="0"/>
          <c:showSerName val="0"/>
          <c:showPercent val="0"/>
          <c:showBubbleSize val="0"/>
        </c:dLbls>
        <c:gapWidth val="150"/>
        <c:axId val="456365808"/>
        <c:axId val="456366200"/>
      </c:barChart>
      <c:catAx>
        <c:axId val="456365808"/>
        <c:scaling>
          <c:orientation val="minMax"/>
        </c:scaling>
        <c:delete val="0"/>
        <c:axPos val="b"/>
        <c:numFmt formatCode="General" sourceLinked="1"/>
        <c:majorTickMark val="out"/>
        <c:minorTickMark val="none"/>
        <c:tickLblPos val="nextTo"/>
        <c:crossAx val="456366200"/>
        <c:crosses val="autoZero"/>
        <c:auto val="1"/>
        <c:lblAlgn val="ctr"/>
        <c:lblOffset val="100"/>
        <c:noMultiLvlLbl val="0"/>
      </c:catAx>
      <c:valAx>
        <c:axId val="456366200"/>
        <c:scaling>
          <c:orientation val="minMax"/>
          <c:max val="100"/>
          <c:min val="0"/>
        </c:scaling>
        <c:delete val="0"/>
        <c:axPos val="l"/>
        <c:majorGridlines/>
        <c:numFmt formatCode="General" sourceLinked="1"/>
        <c:majorTickMark val="out"/>
        <c:minorTickMark val="in"/>
        <c:tickLblPos val="nextTo"/>
        <c:crossAx val="456365808"/>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2025</c:v>
                </c:pt>
              </c:numCache>
            </c:numRef>
          </c:cat>
          <c:val>
            <c:numRef>
              <c:f>Sheet1!$B$2</c:f>
              <c:numCache>
                <c:formatCode>General</c:formatCode>
                <c:ptCount val="1"/>
                <c:pt idx="0">
                  <c:v>78</c:v>
                </c:pt>
              </c:numCache>
            </c:numRef>
          </c:val>
          <c:extLst>
            <c:ext xmlns:c16="http://schemas.microsoft.com/office/drawing/2014/chart" uri="{C3380CC4-5D6E-409C-BE32-E72D297353CC}">
              <c16:uniqueId val="{00000000-F661-4C79-ACD7-2AD764CC6340}"/>
            </c:ext>
          </c:extLst>
        </c:ser>
        <c:ser>
          <c:idx val="1"/>
          <c:order val="1"/>
          <c:tx>
            <c:strRef>
              <c:f>Sheet1!$C$1</c:f>
              <c:strCache>
                <c:ptCount val="1"/>
                <c:pt idx="0">
                  <c:v>Region</c:v>
                </c:pt>
              </c:strCache>
            </c:strRef>
          </c:tx>
          <c:invertIfNegative val="0"/>
          <c:cat>
            <c:numRef>
              <c:f>Sheet1!$A$2</c:f>
              <c:numCache>
                <c:formatCode>General</c:formatCode>
                <c:ptCount val="1"/>
                <c:pt idx="0">
                  <c:v>2025</c:v>
                </c:pt>
              </c:numCache>
            </c:numRef>
          </c:cat>
          <c:val>
            <c:numRef>
              <c:f>Sheet1!$C$2</c:f>
              <c:numCache>
                <c:formatCode>General</c:formatCode>
                <c:ptCount val="1"/>
                <c:pt idx="0">
                  <c:v>77</c:v>
                </c:pt>
              </c:numCache>
            </c:numRef>
          </c:val>
          <c:extLst>
            <c:ext xmlns:c16="http://schemas.microsoft.com/office/drawing/2014/chart" uri="{C3380CC4-5D6E-409C-BE32-E72D297353CC}">
              <c16:uniqueId val="{00000001-F661-4C79-ACD7-2AD764CC6340}"/>
            </c:ext>
          </c:extLst>
        </c:ser>
        <c:ser>
          <c:idx val="2"/>
          <c:order val="2"/>
          <c:tx>
            <c:strRef>
              <c:f>Sheet1!$D$1</c:f>
              <c:strCache>
                <c:ptCount val="1"/>
                <c:pt idx="0">
                  <c:v>District</c:v>
                </c:pt>
              </c:strCache>
            </c:strRef>
          </c:tx>
          <c:invertIfNegative val="0"/>
          <c:cat>
            <c:numRef>
              <c:f>Sheet1!$A$2</c:f>
              <c:numCache>
                <c:formatCode>General</c:formatCode>
                <c:ptCount val="1"/>
                <c:pt idx="0">
                  <c:v>2025</c:v>
                </c:pt>
              </c:numCache>
            </c:numRef>
          </c:cat>
          <c:val>
            <c:numRef>
              <c:f>Sheet1!$D$2</c:f>
              <c:numCache>
                <c:formatCode>General</c:formatCode>
                <c:ptCount val="1"/>
                <c:pt idx="0">
                  <c:v>80</c:v>
                </c:pt>
              </c:numCache>
            </c:numRef>
          </c:val>
          <c:extLst>
            <c:ext xmlns:c16="http://schemas.microsoft.com/office/drawing/2014/chart" uri="{C3380CC4-5D6E-409C-BE32-E72D297353CC}">
              <c16:uniqueId val="{00000002-F661-4C79-ACD7-2AD764CC6340}"/>
            </c:ext>
          </c:extLst>
        </c:ser>
        <c:dLbls>
          <c:showLegendKey val="0"/>
          <c:showVal val="0"/>
          <c:showCatName val="0"/>
          <c:showSerName val="0"/>
          <c:showPercent val="0"/>
          <c:showBubbleSize val="0"/>
        </c:dLbls>
        <c:gapWidth val="150"/>
        <c:axId val="458621872"/>
        <c:axId val="449539472"/>
      </c:barChart>
      <c:catAx>
        <c:axId val="458621872"/>
        <c:scaling>
          <c:orientation val="minMax"/>
        </c:scaling>
        <c:delete val="0"/>
        <c:axPos val="b"/>
        <c:numFmt formatCode="General" sourceLinked="1"/>
        <c:majorTickMark val="out"/>
        <c:minorTickMark val="none"/>
        <c:tickLblPos val="nextTo"/>
        <c:crossAx val="449539472"/>
        <c:crosses val="autoZero"/>
        <c:auto val="1"/>
        <c:lblAlgn val="ctr"/>
        <c:lblOffset val="100"/>
        <c:noMultiLvlLbl val="0"/>
      </c:catAx>
      <c:valAx>
        <c:axId val="449539472"/>
        <c:scaling>
          <c:orientation val="minMax"/>
          <c:max val="100"/>
          <c:min val="0"/>
        </c:scaling>
        <c:delete val="0"/>
        <c:axPos val="l"/>
        <c:majorGridlines/>
        <c:numFmt formatCode="General" sourceLinked="1"/>
        <c:majorTickMark val="out"/>
        <c:minorTickMark val="in"/>
        <c:tickLblPos val="nextTo"/>
        <c:crossAx val="45862187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2025</c:v>
                </c:pt>
              </c:numCache>
            </c:numRef>
          </c:cat>
          <c:val>
            <c:numRef>
              <c:f>Sheet1!$B$2</c:f>
              <c:numCache>
                <c:formatCode>General</c:formatCode>
                <c:ptCount val="1"/>
                <c:pt idx="0">
                  <c:v>47</c:v>
                </c:pt>
              </c:numCache>
            </c:numRef>
          </c:val>
          <c:extLst>
            <c:ext xmlns:c16="http://schemas.microsoft.com/office/drawing/2014/chart" uri="{C3380CC4-5D6E-409C-BE32-E72D297353CC}">
              <c16:uniqueId val="{00000000-F661-4C79-ACD7-2AD764CC6340}"/>
            </c:ext>
          </c:extLst>
        </c:ser>
        <c:ser>
          <c:idx val="1"/>
          <c:order val="1"/>
          <c:tx>
            <c:strRef>
              <c:f>Sheet1!$C$1</c:f>
              <c:strCache>
                <c:ptCount val="1"/>
                <c:pt idx="0">
                  <c:v>Region</c:v>
                </c:pt>
              </c:strCache>
            </c:strRef>
          </c:tx>
          <c:invertIfNegative val="0"/>
          <c:cat>
            <c:numRef>
              <c:f>Sheet1!$A$2</c:f>
              <c:numCache>
                <c:formatCode>General</c:formatCode>
                <c:ptCount val="1"/>
                <c:pt idx="0">
                  <c:v>2025</c:v>
                </c:pt>
              </c:numCache>
            </c:numRef>
          </c:cat>
          <c:val>
            <c:numRef>
              <c:f>Sheet1!$C$2</c:f>
              <c:numCache>
                <c:formatCode>General</c:formatCode>
                <c:ptCount val="1"/>
                <c:pt idx="0">
                  <c:v>50</c:v>
                </c:pt>
              </c:numCache>
            </c:numRef>
          </c:val>
          <c:extLst>
            <c:ext xmlns:c16="http://schemas.microsoft.com/office/drawing/2014/chart" uri="{C3380CC4-5D6E-409C-BE32-E72D297353CC}">
              <c16:uniqueId val="{00000001-F661-4C79-ACD7-2AD764CC6340}"/>
            </c:ext>
          </c:extLst>
        </c:ser>
        <c:ser>
          <c:idx val="2"/>
          <c:order val="2"/>
          <c:tx>
            <c:strRef>
              <c:f>Sheet1!$D$1</c:f>
              <c:strCache>
                <c:ptCount val="1"/>
                <c:pt idx="0">
                  <c:v>District</c:v>
                </c:pt>
              </c:strCache>
            </c:strRef>
          </c:tx>
          <c:invertIfNegative val="0"/>
          <c:cat>
            <c:numRef>
              <c:f>Sheet1!$A$2</c:f>
              <c:numCache>
                <c:formatCode>General</c:formatCode>
                <c:ptCount val="1"/>
                <c:pt idx="0">
                  <c:v>2025</c:v>
                </c:pt>
              </c:numCache>
            </c:numRef>
          </c:cat>
          <c:val>
            <c:numRef>
              <c:f>Sheet1!$D$2</c:f>
              <c:numCache>
                <c:formatCode>General</c:formatCode>
                <c:ptCount val="1"/>
                <c:pt idx="0">
                  <c:v>80</c:v>
                </c:pt>
              </c:numCache>
            </c:numRef>
          </c:val>
          <c:extLst>
            <c:ext xmlns:c16="http://schemas.microsoft.com/office/drawing/2014/chart" uri="{C3380CC4-5D6E-409C-BE32-E72D297353CC}">
              <c16:uniqueId val="{00000002-F661-4C79-ACD7-2AD764CC6340}"/>
            </c:ext>
          </c:extLst>
        </c:ser>
        <c:dLbls>
          <c:showLegendKey val="0"/>
          <c:showVal val="0"/>
          <c:showCatName val="0"/>
          <c:showSerName val="0"/>
          <c:showPercent val="0"/>
          <c:showBubbleSize val="0"/>
        </c:dLbls>
        <c:gapWidth val="150"/>
        <c:axId val="458621872"/>
        <c:axId val="449539472"/>
      </c:barChart>
      <c:catAx>
        <c:axId val="458621872"/>
        <c:scaling>
          <c:orientation val="minMax"/>
        </c:scaling>
        <c:delete val="0"/>
        <c:axPos val="b"/>
        <c:numFmt formatCode="General" sourceLinked="1"/>
        <c:majorTickMark val="out"/>
        <c:minorTickMark val="none"/>
        <c:tickLblPos val="nextTo"/>
        <c:crossAx val="449539472"/>
        <c:crosses val="autoZero"/>
        <c:auto val="1"/>
        <c:lblAlgn val="ctr"/>
        <c:lblOffset val="100"/>
        <c:noMultiLvlLbl val="0"/>
      </c:catAx>
      <c:valAx>
        <c:axId val="449539472"/>
        <c:scaling>
          <c:orientation val="minMax"/>
          <c:max val="100"/>
          <c:min val="0"/>
        </c:scaling>
        <c:delete val="0"/>
        <c:axPos val="l"/>
        <c:majorGridlines/>
        <c:numFmt formatCode="General" sourceLinked="1"/>
        <c:majorTickMark val="out"/>
        <c:minorTickMark val="in"/>
        <c:tickLblPos val="nextTo"/>
        <c:crossAx val="458621872"/>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2025</c:v>
                </c:pt>
              </c:numCache>
            </c:numRef>
          </c:cat>
          <c:val>
            <c:numRef>
              <c:f>Sheet1!$B$2</c:f>
              <c:numCache>
                <c:formatCode>General</c:formatCode>
                <c:ptCount val="1"/>
                <c:pt idx="0">
                  <c:v>77</c:v>
                </c:pt>
              </c:numCache>
            </c:numRef>
          </c:val>
          <c:extLst>
            <c:ext xmlns:c16="http://schemas.microsoft.com/office/drawing/2014/chart" uri="{C3380CC4-5D6E-409C-BE32-E72D297353CC}">
              <c16:uniqueId val="{00000000-BB77-4132-9CA4-D1F12E200E27}"/>
            </c:ext>
          </c:extLst>
        </c:ser>
        <c:ser>
          <c:idx val="1"/>
          <c:order val="1"/>
          <c:tx>
            <c:strRef>
              <c:f>Sheet1!$C$1</c:f>
              <c:strCache>
                <c:ptCount val="1"/>
                <c:pt idx="0">
                  <c:v>Region</c:v>
                </c:pt>
              </c:strCache>
            </c:strRef>
          </c:tx>
          <c:invertIfNegative val="0"/>
          <c:cat>
            <c:numRef>
              <c:f>Sheet1!$A$2</c:f>
              <c:numCache>
                <c:formatCode>General</c:formatCode>
                <c:ptCount val="1"/>
                <c:pt idx="0">
                  <c:v>2025</c:v>
                </c:pt>
              </c:numCache>
            </c:numRef>
          </c:cat>
          <c:val>
            <c:numRef>
              <c:f>Sheet1!$C$2</c:f>
              <c:numCache>
                <c:formatCode>General</c:formatCode>
                <c:ptCount val="1"/>
                <c:pt idx="0">
                  <c:v>79</c:v>
                </c:pt>
              </c:numCache>
            </c:numRef>
          </c:val>
          <c:extLst>
            <c:ext xmlns:c16="http://schemas.microsoft.com/office/drawing/2014/chart" uri="{C3380CC4-5D6E-409C-BE32-E72D297353CC}">
              <c16:uniqueId val="{00000001-BB77-4132-9CA4-D1F12E200E27}"/>
            </c:ext>
          </c:extLst>
        </c:ser>
        <c:ser>
          <c:idx val="2"/>
          <c:order val="2"/>
          <c:tx>
            <c:strRef>
              <c:f>Sheet1!$D$1</c:f>
              <c:strCache>
                <c:ptCount val="1"/>
                <c:pt idx="0">
                  <c:v>District</c:v>
                </c:pt>
              </c:strCache>
            </c:strRef>
          </c:tx>
          <c:invertIfNegative val="0"/>
          <c:cat>
            <c:numRef>
              <c:f>Sheet1!$A$2</c:f>
              <c:numCache>
                <c:formatCode>General</c:formatCode>
                <c:ptCount val="1"/>
                <c:pt idx="0">
                  <c:v>2025</c:v>
                </c:pt>
              </c:numCache>
            </c:numRef>
          </c:cat>
          <c:val>
            <c:numRef>
              <c:f>Sheet1!$D$2</c:f>
              <c:numCache>
                <c:formatCode>General</c:formatCode>
                <c:ptCount val="1"/>
                <c:pt idx="0">
                  <c:v>80</c:v>
                </c:pt>
              </c:numCache>
            </c:numRef>
          </c:val>
          <c:extLst>
            <c:ext xmlns:c16="http://schemas.microsoft.com/office/drawing/2014/chart" uri="{C3380CC4-5D6E-409C-BE32-E72D297353CC}">
              <c16:uniqueId val="{00000002-BB77-4132-9CA4-D1F12E200E27}"/>
            </c:ext>
          </c:extLst>
        </c:ser>
        <c:dLbls>
          <c:showLegendKey val="0"/>
          <c:showVal val="0"/>
          <c:showCatName val="0"/>
          <c:showSerName val="0"/>
          <c:showPercent val="0"/>
          <c:showBubbleSize val="0"/>
        </c:dLbls>
        <c:gapWidth val="150"/>
        <c:axId val="449540256"/>
        <c:axId val="449540648"/>
      </c:barChart>
      <c:catAx>
        <c:axId val="449540256"/>
        <c:scaling>
          <c:orientation val="minMax"/>
        </c:scaling>
        <c:delete val="0"/>
        <c:axPos val="b"/>
        <c:numFmt formatCode="General" sourceLinked="1"/>
        <c:majorTickMark val="out"/>
        <c:minorTickMark val="none"/>
        <c:tickLblPos val="nextTo"/>
        <c:crossAx val="449540648"/>
        <c:crosses val="autoZero"/>
        <c:auto val="1"/>
        <c:lblAlgn val="ctr"/>
        <c:lblOffset val="100"/>
        <c:noMultiLvlLbl val="0"/>
      </c:catAx>
      <c:valAx>
        <c:axId val="449540648"/>
        <c:scaling>
          <c:orientation val="minMax"/>
          <c:max val="100"/>
          <c:min val="0"/>
        </c:scaling>
        <c:delete val="0"/>
        <c:axPos val="l"/>
        <c:majorGridlines/>
        <c:numFmt formatCode="General" sourceLinked="1"/>
        <c:majorTickMark val="out"/>
        <c:minorTickMark val="in"/>
        <c:tickLblPos val="nextTo"/>
        <c:crossAx val="449540256"/>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State</c:v>
                </c:pt>
              </c:strCache>
            </c:strRef>
          </c:tx>
          <c:invertIfNegative val="0"/>
          <c:cat>
            <c:numRef>
              <c:f>Sheet1!$A$2</c:f>
              <c:numCache>
                <c:formatCode>General</c:formatCode>
                <c:ptCount val="1"/>
                <c:pt idx="0">
                  <c:v>2025</c:v>
                </c:pt>
              </c:numCache>
            </c:numRef>
          </c:cat>
          <c:val>
            <c:numRef>
              <c:f>Sheet1!$B$2</c:f>
              <c:numCache>
                <c:formatCode>General</c:formatCode>
                <c:ptCount val="1"/>
                <c:pt idx="0">
                  <c:v>50</c:v>
                </c:pt>
              </c:numCache>
            </c:numRef>
          </c:val>
          <c:extLst>
            <c:ext xmlns:c16="http://schemas.microsoft.com/office/drawing/2014/chart" uri="{C3380CC4-5D6E-409C-BE32-E72D297353CC}">
              <c16:uniqueId val="{00000000-BB77-4132-9CA4-D1F12E200E27}"/>
            </c:ext>
          </c:extLst>
        </c:ser>
        <c:ser>
          <c:idx val="1"/>
          <c:order val="1"/>
          <c:tx>
            <c:strRef>
              <c:f>Sheet1!$C$1</c:f>
              <c:strCache>
                <c:ptCount val="1"/>
                <c:pt idx="0">
                  <c:v>Region</c:v>
                </c:pt>
              </c:strCache>
            </c:strRef>
          </c:tx>
          <c:invertIfNegative val="0"/>
          <c:cat>
            <c:numRef>
              <c:f>Sheet1!$A$2</c:f>
              <c:numCache>
                <c:formatCode>General</c:formatCode>
                <c:ptCount val="1"/>
                <c:pt idx="0">
                  <c:v>2025</c:v>
                </c:pt>
              </c:numCache>
            </c:numRef>
          </c:cat>
          <c:val>
            <c:numRef>
              <c:f>Sheet1!$C$2</c:f>
              <c:numCache>
                <c:formatCode>General</c:formatCode>
                <c:ptCount val="1"/>
                <c:pt idx="0">
                  <c:v>55</c:v>
                </c:pt>
              </c:numCache>
            </c:numRef>
          </c:val>
          <c:extLst>
            <c:ext xmlns:c16="http://schemas.microsoft.com/office/drawing/2014/chart" uri="{C3380CC4-5D6E-409C-BE32-E72D297353CC}">
              <c16:uniqueId val="{00000001-BB77-4132-9CA4-D1F12E200E27}"/>
            </c:ext>
          </c:extLst>
        </c:ser>
        <c:ser>
          <c:idx val="2"/>
          <c:order val="2"/>
          <c:tx>
            <c:strRef>
              <c:f>Sheet1!$D$1</c:f>
              <c:strCache>
                <c:ptCount val="1"/>
                <c:pt idx="0">
                  <c:v>District</c:v>
                </c:pt>
              </c:strCache>
            </c:strRef>
          </c:tx>
          <c:invertIfNegative val="0"/>
          <c:cat>
            <c:numRef>
              <c:f>Sheet1!$A$2</c:f>
              <c:numCache>
                <c:formatCode>General</c:formatCode>
                <c:ptCount val="1"/>
                <c:pt idx="0">
                  <c:v>2025</c:v>
                </c:pt>
              </c:numCache>
            </c:numRef>
          </c:cat>
          <c:val>
            <c:numRef>
              <c:f>Sheet1!$D$2</c:f>
              <c:numCache>
                <c:formatCode>General</c:formatCode>
                <c:ptCount val="1"/>
                <c:pt idx="0">
                  <c:v>80</c:v>
                </c:pt>
              </c:numCache>
            </c:numRef>
          </c:val>
          <c:extLst>
            <c:ext xmlns:c16="http://schemas.microsoft.com/office/drawing/2014/chart" uri="{C3380CC4-5D6E-409C-BE32-E72D297353CC}">
              <c16:uniqueId val="{00000002-BB77-4132-9CA4-D1F12E200E27}"/>
            </c:ext>
          </c:extLst>
        </c:ser>
        <c:dLbls>
          <c:showLegendKey val="0"/>
          <c:showVal val="0"/>
          <c:showCatName val="0"/>
          <c:showSerName val="0"/>
          <c:showPercent val="0"/>
          <c:showBubbleSize val="0"/>
        </c:dLbls>
        <c:gapWidth val="150"/>
        <c:axId val="449540256"/>
        <c:axId val="449540648"/>
      </c:barChart>
      <c:catAx>
        <c:axId val="449540256"/>
        <c:scaling>
          <c:orientation val="minMax"/>
        </c:scaling>
        <c:delete val="0"/>
        <c:axPos val="b"/>
        <c:numFmt formatCode="General" sourceLinked="1"/>
        <c:majorTickMark val="out"/>
        <c:minorTickMark val="none"/>
        <c:tickLblPos val="nextTo"/>
        <c:crossAx val="449540648"/>
        <c:crosses val="autoZero"/>
        <c:auto val="1"/>
        <c:lblAlgn val="ctr"/>
        <c:lblOffset val="100"/>
        <c:noMultiLvlLbl val="0"/>
      </c:catAx>
      <c:valAx>
        <c:axId val="449540648"/>
        <c:scaling>
          <c:orientation val="minMax"/>
          <c:max val="100"/>
          <c:min val="0"/>
        </c:scaling>
        <c:delete val="0"/>
        <c:axPos val="l"/>
        <c:majorGridlines/>
        <c:numFmt formatCode="General" sourceLinked="1"/>
        <c:majorTickMark val="out"/>
        <c:minorTickMark val="in"/>
        <c:tickLblPos val="nextTo"/>
        <c:crossAx val="449540256"/>
        <c:crosses val="autoZero"/>
        <c:crossBetween val="between"/>
        <c:majorUnit val="10"/>
        <c:minorUnit val="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Reading</c:v>
                </c:pt>
                <c:pt idx="1">
                  <c:v>Math</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26AC-4E7A-BF37-338FC6AB6983}"/>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Reading</c:v>
                </c:pt>
                <c:pt idx="1">
                  <c:v>Math</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26AC-4E7A-BF37-338FC6AB6983}"/>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Reading</c:v>
                </c:pt>
                <c:pt idx="1">
                  <c:v>Math</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26AC-4E7A-BF37-338FC6AB6983}"/>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Reading</c:v>
                </c:pt>
                <c:pt idx="1">
                  <c:v>Math</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26AC-4E7A-BF37-338FC6AB6983}"/>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Reading</c:v>
                </c:pt>
                <c:pt idx="1">
                  <c:v>Math</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26AC-4E7A-BF37-338FC6AB6983}"/>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Reading</c:v>
                </c:pt>
                <c:pt idx="1">
                  <c:v>Math</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26AC-4E7A-BF37-338FC6AB6983}"/>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Reading</c:v>
                </c:pt>
                <c:pt idx="1">
                  <c:v>Math</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26AC-4E7A-BF37-338FC6AB6983}"/>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Reading</c:v>
                </c:pt>
                <c:pt idx="1">
                  <c:v>Math</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26AC-4E7A-BF37-338FC6AB6983}"/>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Reading</c:v>
                </c:pt>
                <c:pt idx="1">
                  <c:v>Math</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26AC-4E7A-BF37-338FC6AB6983}"/>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Reading</c:v>
                </c:pt>
                <c:pt idx="1">
                  <c:v>Math</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26AC-4E7A-BF37-338FC6AB6983}"/>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Reading</c:v>
                </c:pt>
                <c:pt idx="1">
                  <c:v>Math</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26AC-4E7A-BF37-338FC6AB6983}"/>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layout>
        <c:manualLayout>
          <c:xMode val="edge"/>
          <c:yMode val="edge"/>
          <c:x val="0.87595868698230905"/>
          <c:y val="0"/>
          <c:w val="0.11754780652418448"/>
          <c:h val="0.91557459033836985"/>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Reading</c:v>
                </c:pt>
                <c:pt idx="1">
                  <c:v>Math</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F3CE-4EC7-9146-8D4AC092E9F6}"/>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Reading</c:v>
                </c:pt>
                <c:pt idx="1">
                  <c:v>Math</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F3CE-4EC7-9146-8D4AC092E9F6}"/>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Reading</c:v>
                </c:pt>
                <c:pt idx="1">
                  <c:v>Math</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F3CE-4EC7-9146-8D4AC092E9F6}"/>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Reading</c:v>
                </c:pt>
                <c:pt idx="1">
                  <c:v>Math</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F3CE-4EC7-9146-8D4AC092E9F6}"/>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Reading</c:v>
                </c:pt>
                <c:pt idx="1">
                  <c:v>Math</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F3CE-4EC7-9146-8D4AC092E9F6}"/>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Reading</c:v>
                </c:pt>
                <c:pt idx="1">
                  <c:v>Math</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F3CE-4EC7-9146-8D4AC092E9F6}"/>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Reading</c:v>
                </c:pt>
                <c:pt idx="1">
                  <c:v>Math</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F3CE-4EC7-9146-8D4AC092E9F6}"/>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Reading</c:v>
                </c:pt>
                <c:pt idx="1">
                  <c:v>Math</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F3CE-4EC7-9146-8D4AC092E9F6}"/>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Reading</c:v>
                </c:pt>
                <c:pt idx="1">
                  <c:v>Math</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F3CE-4EC7-9146-8D4AC092E9F6}"/>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Reading</c:v>
                </c:pt>
                <c:pt idx="1">
                  <c:v>Math</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F3CE-4EC7-9146-8D4AC092E9F6}"/>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Reading</c:v>
                </c:pt>
                <c:pt idx="1">
                  <c:v>Math</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F3CE-4EC7-9146-8D4AC092E9F6}"/>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layout>
        <c:manualLayout>
          <c:xMode val="edge"/>
          <c:yMode val="edge"/>
          <c:x val="0.87595868698230905"/>
          <c:y val="1.6721642902745317E-3"/>
          <c:w val="0.11754780652418448"/>
          <c:h val="0.9110700858338654"/>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Reading</c:v>
                </c:pt>
                <c:pt idx="1">
                  <c:v>Math</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AB76-4264-8CBE-939E00235829}"/>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Reading</c:v>
                </c:pt>
                <c:pt idx="1">
                  <c:v>Math</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AB76-4264-8CBE-939E00235829}"/>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Reading</c:v>
                </c:pt>
                <c:pt idx="1">
                  <c:v>Math</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AB76-4264-8CBE-939E00235829}"/>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Reading</c:v>
                </c:pt>
                <c:pt idx="1">
                  <c:v>Math</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AB76-4264-8CBE-939E00235829}"/>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Reading</c:v>
                </c:pt>
                <c:pt idx="1">
                  <c:v>Math</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AB76-4264-8CBE-939E00235829}"/>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Reading</c:v>
                </c:pt>
                <c:pt idx="1">
                  <c:v>Math</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AB76-4264-8CBE-939E00235829}"/>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Reading</c:v>
                </c:pt>
                <c:pt idx="1">
                  <c:v>Math</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AB76-4264-8CBE-939E00235829}"/>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Reading</c:v>
                </c:pt>
                <c:pt idx="1">
                  <c:v>Math</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AB76-4264-8CBE-939E00235829}"/>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Reading</c:v>
                </c:pt>
                <c:pt idx="1">
                  <c:v>Math</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AB76-4264-8CBE-939E00235829}"/>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Reading</c:v>
                </c:pt>
                <c:pt idx="1">
                  <c:v>Math</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AB76-4264-8CBE-939E00235829}"/>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Reading</c:v>
                </c:pt>
                <c:pt idx="1">
                  <c:v>Math</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AB76-4264-8CBE-939E00235829}"/>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layout>
        <c:manualLayout>
          <c:xMode val="edge"/>
          <c:yMode val="edge"/>
          <c:x val="0.87595868698230905"/>
          <c:y val="0"/>
          <c:w val="0.11754780652418448"/>
          <c:h val="0.91557459033836985"/>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Reading</c:v>
                </c:pt>
                <c:pt idx="1">
                  <c:v>Math</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BC94-4339-BAE8-352B886CDAF1}"/>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Reading</c:v>
                </c:pt>
                <c:pt idx="1">
                  <c:v>Math</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BC94-4339-BAE8-352B886CDAF1}"/>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Reading</c:v>
                </c:pt>
                <c:pt idx="1">
                  <c:v>Math</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BC94-4339-BAE8-352B886CDAF1}"/>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Reading</c:v>
                </c:pt>
                <c:pt idx="1">
                  <c:v>Math</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BC94-4339-BAE8-352B886CDAF1}"/>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Reading</c:v>
                </c:pt>
                <c:pt idx="1">
                  <c:v>Math</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BC94-4339-BAE8-352B886CDAF1}"/>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Reading</c:v>
                </c:pt>
                <c:pt idx="1">
                  <c:v>Math</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BC94-4339-BAE8-352B886CDAF1}"/>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Reading</c:v>
                </c:pt>
                <c:pt idx="1">
                  <c:v>Math</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BC94-4339-BAE8-352B886CDAF1}"/>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Reading</c:v>
                </c:pt>
                <c:pt idx="1">
                  <c:v>Math</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BC94-4339-BAE8-352B886CDAF1}"/>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Reading</c:v>
                </c:pt>
                <c:pt idx="1">
                  <c:v>Math</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BC94-4339-BAE8-352B886CDAF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Reading</c:v>
                </c:pt>
                <c:pt idx="1">
                  <c:v>Math</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BC94-4339-BAE8-352B886CDAF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Reading</c:v>
                </c:pt>
                <c:pt idx="1">
                  <c:v>Math</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BC94-4339-BAE8-352B886CDAF1}"/>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layout>
        <c:manualLayout>
          <c:xMode val="edge"/>
          <c:yMode val="edge"/>
          <c:x val="0.85373470361659343"/>
          <c:y val="0"/>
          <c:w val="0.13977178988990013"/>
          <c:h val="0.927923139675108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Reading</c:v>
                </c:pt>
                <c:pt idx="1">
                  <c:v>Math</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FF50-40C3-8DFD-064A1FE365F8}"/>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Reading</c:v>
                </c:pt>
                <c:pt idx="1">
                  <c:v>Math</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FF50-40C3-8DFD-064A1FE365F8}"/>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Reading</c:v>
                </c:pt>
                <c:pt idx="1">
                  <c:v>Math</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FF50-40C3-8DFD-064A1FE365F8}"/>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Reading</c:v>
                </c:pt>
                <c:pt idx="1">
                  <c:v>Math</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FF50-40C3-8DFD-064A1FE365F8}"/>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Reading</c:v>
                </c:pt>
                <c:pt idx="1">
                  <c:v>Math</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FF50-40C3-8DFD-064A1FE365F8}"/>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Reading</c:v>
                </c:pt>
                <c:pt idx="1">
                  <c:v>Math</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FF50-40C3-8DFD-064A1FE365F8}"/>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Reading</c:v>
                </c:pt>
                <c:pt idx="1">
                  <c:v>Math</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FF50-40C3-8DFD-064A1FE365F8}"/>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Reading</c:v>
                </c:pt>
                <c:pt idx="1">
                  <c:v>Math</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FF50-40C3-8DFD-064A1FE365F8}"/>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Reading</c:v>
                </c:pt>
                <c:pt idx="1">
                  <c:v>Math</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FF50-40C3-8DFD-064A1FE365F8}"/>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Reading</c:v>
                </c:pt>
                <c:pt idx="1">
                  <c:v>Math</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FF50-40C3-8DFD-064A1FE365F8}"/>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Reading</c:v>
                </c:pt>
                <c:pt idx="1">
                  <c:v>Math</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FF50-40C3-8DFD-064A1FE365F8}"/>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layout>
        <c:manualLayout>
          <c:xMode val="edge"/>
          <c:yMode val="edge"/>
          <c:x val="0.85373470361659343"/>
          <c:y val="0"/>
          <c:w val="0.13977178988990013"/>
          <c:h val="0.91891413066609917"/>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06350012700026E-2"/>
          <c:y val="3.668832020997375E-2"/>
          <c:w val="0.7878470020792856"/>
          <c:h val="0.89059990157480318"/>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3</c:v>
                </c:pt>
                <c:pt idx="1">
                  <c:v>GR 4</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3</c:v>
                </c:pt>
                <c:pt idx="1">
                  <c:v>GR 4</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3</c:v>
                </c:pt>
                <c:pt idx="1">
                  <c:v>GR 4</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3</c:v>
                </c:pt>
                <c:pt idx="1">
                  <c:v>GR 4</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3</c:v>
                </c:pt>
                <c:pt idx="1">
                  <c:v>GR 4</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3</c:v>
                </c:pt>
                <c:pt idx="1">
                  <c:v>GR 4</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3</c:v>
                </c:pt>
                <c:pt idx="1">
                  <c:v>GR 4</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3</c:v>
                </c:pt>
                <c:pt idx="1">
                  <c:v>GR 4</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Sheet1!$A$2:$A$3</c:f>
              <c:strCache>
                <c:ptCount val="2"/>
                <c:pt idx="0">
                  <c:v>GR 3</c:v>
                </c:pt>
                <c:pt idx="1">
                  <c:v>GR 4</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3</c:v>
                </c:pt>
                <c:pt idx="1">
                  <c:v>GR 4</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3</c:v>
                </c:pt>
                <c:pt idx="1">
                  <c:v>GR 4</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507937928213517"/>
          <c:y val="2.1645021645021645E-3"/>
          <c:w val="0.14920620717864813"/>
          <c:h val="0.92168677778913999"/>
        </c:manualLayout>
      </c:layout>
      <c:overlay val="1"/>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Sheet1!$A$2:$A$4</c:f>
              <c:strCache>
                <c:ptCount val="3"/>
                <c:pt idx="0">
                  <c:v>English I</c:v>
                </c:pt>
                <c:pt idx="1">
                  <c:v>English II</c:v>
                </c:pt>
                <c:pt idx="2">
                  <c:v>Algebra I</c:v>
                </c:pt>
              </c:strCache>
            </c:strRef>
          </c:cat>
          <c:val>
            <c:numRef>
              <c:f>Sheet1!$B$2:$B$4</c:f>
              <c:numCache>
                <c:formatCode>General</c:formatCode>
                <c:ptCount val="3"/>
                <c:pt idx="0">
                  <c:v>90</c:v>
                </c:pt>
                <c:pt idx="1">
                  <c:v>90</c:v>
                </c:pt>
                <c:pt idx="2">
                  <c:v>90</c:v>
                </c:pt>
              </c:numCache>
            </c:numRef>
          </c:val>
          <c:extLst>
            <c:ext xmlns:c16="http://schemas.microsoft.com/office/drawing/2014/chart" uri="{C3380CC4-5D6E-409C-BE32-E72D297353CC}">
              <c16:uniqueId val="{00000000-C20E-4193-AB45-FBC6835182EE}"/>
            </c:ext>
          </c:extLst>
        </c:ser>
        <c:ser>
          <c:idx val="1"/>
          <c:order val="1"/>
          <c:tx>
            <c:strRef>
              <c:f>Sheet1!$C$1</c:f>
              <c:strCache>
                <c:ptCount val="1"/>
                <c:pt idx="0">
                  <c:v>Af Am</c:v>
                </c:pt>
              </c:strCache>
            </c:strRef>
          </c:tx>
          <c:spPr>
            <a:solidFill>
              <a:schemeClr val="accent3"/>
            </a:solidFill>
            <a:ln>
              <a:noFill/>
            </a:ln>
            <a:effectLst/>
          </c:spPr>
          <c:invertIfNegative val="0"/>
          <c:cat>
            <c:strRef>
              <c:f>Sheet1!$A$2:$A$4</c:f>
              <c:strCache>
                <c:ptCount val="3"/>
                <c:pt idx="0">
                  <c:v>English I</c:v>
                </c:pt>
                <c:pt idx="1">
                  <c:v>English II</c:v>
                </c:pt>
                <c:pt idx="2">
                  <c:v>Algebra I</c:v>
                </c:pt>
              </c:strCache>
            </c:strRef>
          </c:cat>
          <c:val>
            <c:numRef>
              <c:f>Sheet1!$C$2:$C$4</c:f>
              <c:numCache>
                <c:formatCode>General</c:formatCode>
                <c:ptCount val="3"/>
                <c:pt idx="0">
                  <c:v>85</c:v>
                </c:pt>
                <c:pt idx="1">
                  <c:v>85</c:v>
                </c:pt>
                <c:pt idx="2">
                  <c:v>85</c:v>
                </c:pt>
              </c:numCache>
            </c:numRef>
          </c:val>
          <c:extLst>
            <c:ext xmlns:c16="http://schemas.microsoft.com/office/drawing/2014/chart" uri="{C3380CC4-5D6E-409C-BE32-E72D297353CC}">
              <c16:uniqueId val="{00000001-C20E-4193-AB45-FBC6835182EE}"/>
            </c:ext>
          </c:extLst>
        </c:ser>
        <c:ser>
          <c:idx val="2"/>
          <c:order val="2"/>
          <c:tx>
            <c:strRef>
              <c:f>Sheet1!$D$1</c:f>
              <c:strCache>
                <c:ptCount val="1"/>
                <c:pt idx="0">
                  <c:v>Hisp</c:v>
                </c:pt>
              </c:strCache>
            </c:strRef>
          </c:tx>
          <c:spPr>
            <a:solidFill>
              <a:schemeClr val="accent5"/>
            </a:solidFill>
            <a:ln>
              <a:noFill/>
            </a:ln>
            <a:effectLst/>
          </c:spPr>
          <c:invertIfNegative val="0"/>
          <c:cat>
            <c:strRef>
              <c:f>Sheet1!$A$2:$A$4</c:f>
              <c:strCache>
                <c:ptCount val="3"/>
                <c:pt idx="0">
                  <c:v>English I</c:v>
                </c:pt>
                <c:pt idx="1">
                  <c:v>English II</c:v>
                </c:pt>
                <c:pt idx="2">
                  <c:v>Algebra I</c:v>
                </c:pt>
              </c:strCache>
            </c:strRef>
          </c:cat>
          <c:val>
            <c:numRef>
              <c:f>Sheet1!$D$2:$D$4</c:f>
              <c:numCache>
                <c:formatCode>General</c:formatCode>
                <c:ptCount val="3"/>
                <c:pt idx="0">
                  <c:v>80</c:v>
                </c:pt>
                <c:pt idx="1">
                  <c:v>80</c:v>
                </c:pt>
                <c:pt idx="2">
                  <c:v>80</c:v>
                </c:pt>
              </c:numCache>
            </c:numRef>
          </c:val>
          <c:extLst>
            <c:ext xmlns:c16="http://schemas.microsoft.com/office/drawing/2014/chart" uri="{C3380CC4-5D6E-409C-BE32-E72D297353CC}">
              <c16:uniqueId val="{00000002-C20E-4193-AB45-FBC6835182EE}"/>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Sheet1!$A$2:$A$4</c:f>
              <c:strCache>
                <c:ptCount val="3"/>
                <c:pt idx="0">
                  <c:v>English I</c:v>
                </c:pt>
                <c:pt idx="1">
                  <c:v>English II</c:v>
                </c:pt>
                <c:pt idx="2">
                  <c:v>Algebra I</c:v>
                </c:pt>
              </c:strCache>
            </c:strRef>
          </c:cat>
          <c:val>
            <c:numRef>
              <c:f>Sheet1!$E$2:$E$4</c:f>
              <c:numCache>
                <c:formatCode>General</c:formatCode>
                <c:ptCount val="3"/>
                <c:pt idx="0">
                  <c:v>75</c:v>
                </c:pt>
                <c:pt idx="1">
                  <c:v>75</c:v>
                </c:pt>
                <c:pt idx="2">
                  <c:v>75</c:v>
                </c:pt>
              </c:numCache>
            </c:numRef>
          </c:val>
          <c:extLst>
            <c:ext xmlns:c16="http://schemas.microsoft.com/office/drawing/2014/chart" uri="{C3380CC4-5D6E-409C-BE32-E72D297353CC}">
              <c16:uniqueId val="{00000003-C20E-4193-AB45-FBC6835182EE}"/>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Sheet1!$A$2:$A$4</c:f>
              <c:strCache>
                <c:ptCount val="3"/>
                <c:pt idx="0">
                  <c:v>English I</c:v>
                </c:pt>
                <c:pt idx="1">
                  <c:v>English II</c:v>
                </c:pt>
                <c:pt idx="2">
                  <c:v>Algebra I</c:v>
                </c:pt>
              </c:strCache>
            </c:strRef>
          </c:cat>
          <c:val>
            <c:numRef>
              <c:f>Sheet1!$F$2:$F$4</c:f>
              <c:numCache>
                <c:formatCode>General</c:formatCode>
                <c:ptCount val="3"/>
                <c:pt idx="0">
                  <c:v>70</c:v>
                </c:pt>
                <c:pt idx="1">
                  <c:v>70</c:v>
                </c:pt>
                <c:pt idx="2">
                  <c:v>70</c:v>
                </c:pt>
              </c:numCache>
            </c:numRef>
          </c:val>
          <c:extLst>
            <c:ext xmlns:c16="http://schemas.microsoft.com/office/drawing/2014/chart" uri="{C3380CC4-5D6E-409C-BE32-E72D297353CC}">
              <c16:uniqueId val="{00000004-C20E-4193-AB45-FBC6835182EE}"/>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Sheet1!$A$2:$A$4</c:f>
              <c:strCache>
                <c:ptCount val="3"/>
                <c:pt idx="0">
                  <c:v>English I</c:v>
                </c:pt>
                <c:pt idx="1">
                  <c:v>English II</c:v>
                </c:pt>
                <c:pt idx="2">
                  <c:v>Algebra I</c:v>
                </c:pt>
              </c:strCache>
            </c:strRef>
          </c:cat>
          <c:val>
            <c:numRef>
              <c:f>Sheet1!$G$2:$G$4</c:f>
              <c:numCache>
                <c:formatCode>General</c:formatCode>
                <c:ptCount val="3"/>
                <c:pt idx="0">
                  <c:v>65</c:v>
                </c:pt>
                <c:pt idx="1">
                  <c:v>65</c:v>
                </c:pt>
                <c:pt idx="2">
                  <c:v>65</c:v>
                </c:pt>
              </c:numCache>
            </c:numRef>
          </c:val>
          <c:extLst>
            <c:ext xmlns:c16="http://schemas.microsoft.com/office/drawing/2014/chart" uri="{C3380CC4-5D6E-409C-BE32-E72D297353CC}">
              <c16:uniqueId val="{00000005-C20E-4193-AB45-FBC6835182EE}"/>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Sheet1!$A$2:$A$4</c:f>
              <c:strCache>
                <c:ptCount val="3"/>
                <c:pt idx="0">
                  <c:v>English I</c:v>
                </c:pt>
                <c:pt idx="1">
                  <c:v>English II</c:v>
                </c:pt>
                <c:pt idx="2">
                  <c:v>Algebra I</c:v>
                </c:pt>
              </c:strCache>
            </c:strRef>
          </c:cat>
          <c:val>
            <c:numRef>
              <c:f>Sheet1!$H$2:$H$4</c:f>
              <c:numCache>
                <c:formatCode>General</c:formatCode>
                <c:ptCount val="3"/>
                <c:pt idx="0">
                  <c:v>60</c:v>
                </c:pt>
                <c:pt idx="1">
                  <c:v>60</c:v>
                </c:pt>
                <c:pt idx="2">
                  <c:v>60</c:v>
                </c:pt>
              </c:numCache>
            </c:numRef>
          </c:val>
          <c:extLst>
            <c:ext xmlns:c16="http://schemas.microsoft.com/office/drawing/2014/chart" uri="{C3380CC4-5D6E-409C-BE32-E72D297353CC}">
              <c16:uniqueId val="{00000006-C20E-4193-AB45-FBC6835182EE}"/>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Sheet1!$A$2:$A$4</c:f>
              <c:strCache>
                <c:ptCount val="3"/>
                <c:pt idx="0">
                  <c:v>English I</c:v>
                </c:pt>
                <c:pt idx="1">
                  <c:v>English II</c:v>
                </c:pt>
                <c:pt idx="2">
                  <c:v>Algebra I</c:v>
                </c:pt>
              </c:strCache>
            </c:strRef>
          </c:cat>
          <c:val>
            <c:numRef>
              <c:f>Sheet1!$I$2:$I$4</c:f>
              <c:numCache>
                <c:formatCode>General</c:formatCode>
                <c:ptCount val="3"/>
                <c:pt idx="0">
                  <c:v>55</c:v>
                </c:pt>
                <c:pt idx="1">
                  <c:v>55</c:v>
                </c:pt>
                <c:pt idx="2">
                  <c:v>55</c:v>
                </c:pt>
              </c:numCache>
            </c:numRef>
          </c:val>
          <c:extLst>
            <c:ext xmlns:c16="http://schemas.microsoft.com/office/drawing/2014/chart" uri="{C3380CC4-5D6E-409C-BE32-E72D297353CC}">
              <c16:uniqueId val="{00000007-C20E-4193-AB45-FBC6835182EE}"/>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Sheet1!$A$2:$A$4</c:f>
              <c:strCache>
                <c:ptCount val="3"/>
                <c:pt idx="0">
                  <c:v>English I</c:v>
                </c:pt>
                <c:pt idx="1">
                  <c:v>English II</c:v>
                </c:pt>
                <c:pt idx="2">
                  <c:v>Algebra I</c:v>
                </c:pt>
              </c:strCache>
            </c:strRef>
          </c:cat>
          <c:val>
            <c:numRef>
              <c:f>Sheet1!$J$2:$J$4</c:f>
              <c:numCache>
                <c:formatCode>General</c:formatCode>
                <c:ptCount val="3"/>
                <c:pt idx="0">
                  <c:v>50</c:v>
                </c:pt>
                <c:pt idx="1">
                  <c:v>50</c:v>
                </c:pt>
                <c:pt idx="2">
                  <c:v>50</c:v>
                </c:pt>
              </c:numCache>
            </c:numRef>
          </c:val>
          <c:extLst>
            <c:ext xmlns:c16="http://schemas.microsoft.com/office/drawing/2014/chart" uri="{C3380CC4-5D6E-409C-BE32-E72D297353CC}">
              <c16:uniqueId val="{00000008-C20E-4193-AB45-FBC6835182EE}"/>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Sheet1!$A$2:$A$4</c:f>
              <c:strCache>
                <c:ptCount val="3"/>
                <c:pt idx="0">
                  <c:v>English I</c:v>
                </c:pt>
                <c:pt idx="1">
                  <c:v>English II</c:v>
                </c:pt>
                <c:pt idx="2">
                  <c:v>Algebra I</c:v>
                </c:pt>
              </c:strCache>
            </c:strRef>
          </c:cat>
          <c:val>
            <c:numRef>
              <c:f>Sheet1!$K$2:$K$4</c:f>
              <c:numCache>
                <c:formatCode>General</c:formatCode>
                <c:ptCount val="3"/>
                <c:pt idx="0">
                  <c:v>45</c:v>
                </c:pt>
                <c:pt idx="1">
                  <c:v>45</c:v>
                </c:pt>
                <c:pt idx="2">
                  <c:v>45</c:v>
                </c:pt>
              </c:numCache>
            </c:numRef>
          </c:val>
          <c:extLst>
            <c:ext xmlns:c16="http://schemas.microsoft.com/office/drawing/2014/chart" uri="{C3380CC4-5D6E-409C-BE32-E72D297353CC}">
              <c16:uniqueId val="{00000009-C20E-4193-AB45-FBC6835182EE}"/>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Sheet1!$A$2:$A$4</c:f>
              <c:strCache>
                <c:ptCount val="3"/>
                <c:pt idx="0">
                  <c:v>English I</c:v>
                </c:pt>
                <c:pt idx="1">
                  <c:v>English II</c:v>
                </c:pt>
                <c:pt idx="2">
                  <c:v>Algebra I</c:v>
                </c:pt>
              </c:strCache>
            </c:strRef>
          </c:cat>
          <c:val>
            <c:numRef>
              <c:f>Sheet1!$L$2:$L$4</c:f>
              <c:numCache>
                <c:formatCode>General</c:formatCode>
                <c:ptCount val="3"/>
                <c:pt idx="0">
                  <c:v>40</c:v>
                </c:pt>
                <c:pt idx="1">
                  <c:v>40</c:v>
                </c:pt>
                <c:pt idx="2">
                  <c:v>40</c:v>
                </c:pt>
              </c:numCache>
            </c:numRef>
          </c:val>
          <c:extLst>
            <c:ext xmlns:c16="http://schemas.microsoft.com/office/drawing/2014/chart" uri="{C3380CC4-5D6E-409C-BE32-E72D297353CC}">
              <c16:uniqueId val="{0000000A-C20E-4193-AB45-FBC6835182EE}"/>
            </c:ext>
          </c:extLst>
        </c:ser>
        <c:dLbls>
          <c:showLegendKey val="0"/>
          <c:showVal val="0"/>
          <c:showCatName val="0"/>
          <c:showSerName val="0"/>
          <c:showPercent val="0"/>
          <c:showBubbleSize val="0"/>
        </c:dLbls>
        <c:gapWidth val="150"/>
        <c:axId val="466376544"/>
        <c:axId val="466376936"/>
      </c:barChart>
      <c:catAx>
        <c:axId val="46637654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936"/>
        <c:crosses val="autoZero"/>
        <c:auto val="1"/>
        <c:lblAlgn val="ctr"/>
        <c:lblOffset val="100"/>
        <c:noMultiLvlLbl val="0"/>
      </c:catAx>
      <c:valAx>
        <c:axId val="466376936"/>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76544"/>
        <c:crosses val="autoZero"/>
        <c:crossBetween val="between"/>
        <c:majorUnit val="10"/>
        <c:minorUnit val="2"/>
      </c:valAx>
      <c:spPr>
        <a:noFill/>
        <a:ln>
          <a:noFill/>
        </a:ln>
        <a:effectLst/>
      </c:spPr>
    </c:plotArea>
    <c:legend>
      <c:legendPos val="r"/>
      <c:legendEntry>
        <c:idx val="2"/>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Entry>
      <c:layout>
        <c:manualLayout>
          <c:xMode val="edge"/>
          <c:yMode val="edge"/>
          <c:x val="0.85373470361659343"/>
          <c:y val="0"/>
          <c:w val="0.13977178988990013"/>
          <c:h val="0.91666187841384694"/>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All Grades/Both Subjects</c:v>
                </c:pt>
              </c:strCache>
            </c:strRef>
          </c:cat>
          <c:val>
            <c:numRef>
              <c:f>Sheet1!$B$2</c:f>
              <c:numCache>
                <c:formatCode>General</c:formatCode>
                <c:ptCount val="1"/>
                <c:pt idx="0">
                  <c:v>90</c:v>
                </c:pt>
              </c:numCache>
            </c:numRef>
          </c:val>
          <c:extLst>
            <c:ext xmlns:c16="http://schemas.microsoft.com/office/drawing/2014/chart" uri="{C3380CC4-5D6E-409C-BE32-E72D297353CC}">
              <c16:uniqueId val="{00000000-CA3A-4276-9302-146B84E1151F}"/>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All Grades/Both Subjects</c:v>
                </c:pt>
              </c:strCache>
            </c:strRef>
          </c:cat>
          <c:val>
            <c:numRef>
              <c:f>Sheet1!$C$2</c:f>
              <c:numCache>
                <c:formatCode>General</c:formatCode>
                <c:ptCount val="1"/>
                <c:pt idx="0">
                  <c:v>85</c:v>
                </c:pt>
              </c:numCache>
            </c:numRef>
          </c:val>
          <c:extLst>
            <c:ext xmlns:c16="http://schemas.microsoft.com/office/drawing/2014/chart" uri="{C3380CC4-5D6E-409C-BE32-E72D297353CC}">
              <c16:uniqueId val="{00000001-CA3A-4276-9302-146B84E1151F}"/>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All Grades/Both Subjects</c:v>
                </c:pt>
              </c:strCache>
            </c:strRef>
          </c:cat>
          <c:val>
            <c:numRef>
              <c:f>Sheet1!$D$2</c:f>
              <c:numCache>
                <c:formatCode>General</c:formatCode>
                <c:ptCount val="1"/>
                <c:pt idx="0">
                  <c:v>80</c:v>
                </c:pt>
              </c:numCache>
            </c:numRef>
          </c:val>
          <c:extLst>
            <c:ext xmlns:c16="http://schemas.microsoft.com/office/drawing/2014/chart" uri="{C3380CC4-5D6E-409C-BE32-E72D297353CC}">
              <c16:uniqueId val="{00000002-CA3A-4276-9302-146B84E1151F}"/>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All Grades/Both Subjects</c:v>
                </c:pt>
              </c:strCache>
            </c:strRef>
          </c:cat>
          <c:val>
            <c:numRef>
              <c:f>Sheet1!$E$2</c:f>
              <c:numCache>
                <c:formatCode>General</c:formatCode>
                <c:ptCount val="1"/>
                <c:pt idx="0">
                  <c:v>75</c:v>
                </c:pt>
              </c:numCache>
            </c:numRef>
          </c:val>
          <c:extLst>
            <c:ext xmlns:c16="http://schemas.microsoft.com/office/drawing/2014/chart" uri="{C3380CC4-5D6E-409C-BE32-E72D297353CC}">
              <c16:uniqueId val="{00000003-CA3A-4276-9302-146B84E1151F}"/>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All Grades/Both Subjects</c:v>
                </c:pt>
              </c:strCache>
            </c:strRef>
          </c:cat>
          <c:val>
            <c:numRef>
              <c:f>Sheet1!$F$2</c:f>
              <c:numCache>
                <c:formatCode>General</c:formatCode>
                <c:ptCount val="1"/>
                <c:pt idx="0">
                  <c:v>70</c:v>
                </c:pt>
              </c:numCache>
            </c:numRef>
          </c:val>
          <c:extLst>
            <c:ext xmlns:c16="http://schemas.microsoft.com/office/drawing/2014/chart" uri="{C3380CC4-5D6E-409C-BE32-E72D297353CC}">
              <c16:uniqueId val="{00000004-CA3A-4276-9302-146B84E1151F}"/>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All Grades/Both Subjects</c:v>
                </c:pt>
              </c:strCache>
            </c:strRef>
          </c:cat>
          <c:val>
            <c:numRef>
              <c:f>Sheet1!$G$2</c:f>
              <c:numCache>
                <c:formatCode>General</c:formatCode>
                <c:ptCount val="1"/>
                <c:pt idx="0">
                  <c:v>65</c:v>
                </c:pt>
              </c:numCache>
            </c:numRef>
          </c:val>
          <c:extLst>
            <c:ext xmlns:c16="http://schemas.microsoft.com/office/drawing/2014/chart" uri="{C3380CC4-5D6E-409C-BE32-E72D297353CC}">
              <c16:uniqueId val="{00000005-CA3A-4276-9302-146B84E1151F}"/>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All Grades/Both Subjects</c:v>
                </c:pt>
              </c:strCache>
            </c:strRef>
          </c:cat>
          <c:val>
            <c:numRef>
              <c:f>Sheet1!$H$2</c:f>
              <c:numCache>
                <c:formatCode>General</c:formatCode>
                <c:ptCount val="1"/>
                <c:pt idx="0">
                  <c:v>60</c:v>
                </c:pt>
              </c:numCache>
            </c:numRef>
          </c:val>
          <c:extLst>
            <c:ext xmlns:c16="http://schemas.microsoft.com/office/drawing/2014/chart" uri="{C3380CC4-5D6E-409C-BE32-E72D297353CC}">
              <c16:uniqueId val="{00000006-CA3A-4276-9302-146B84E1151F}"/>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All Grades/Both Subjects</c:v>
                </c:pt>
              </c:strCache>
            </c:strRef>
          </c:cat>
          <c:val>
            <c:numRef>
              <c:f>Sheet1!$I$2</c:f>
              <c:numCache>
                <c:formatCode>General</c:formatCode>
                <c:ptCount val="1"/>
                <c:pt idx="0">
                  <c:v>55</c:v>
                </c:pt>
              </c:numCache>
            </c:numRef>
          </c:val>
          <c:extLst>
            <c:ext xmlns:c16="http://schemas.microsoft.com/office/drawing/2014/chart" uri="{C3380CC4-5D6E-409C-BE32-E72D297353CC}">
              <c16:uniqueId val="{00000007-CA3A-4276-9302-146B84E1151F}"/>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All Grades/Both Subjects</c:v>
                </c:pt>
              </c:strCache>
            </c:strRef>
          </c:cat>
          <c:val>
            <c:numRef>
              <c:f>Sheet1!$J$2</c:f>
              <c:numCache>
                <c:formatCode>General</c:formatCode>
                <c:ptCount val="1"/>
                <c:pt idx="0">
                  <c:v>50</c:v>
                </c:pt>
              </c:numCache>
            </c:numRef>
          </c:val>
          <c:extLst>
            <c:ext xmlns:c16="http://schemas.microsoft.com/office/drawing/2014/chart" uri="{C3380CC4-5D6E-409C-BE32-E72D297353CC}">
              <c16:uniqueId val="{00000008-CA3A-4276-9302-146B84E1151F}"/>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All Grades/Both Subjects</c:v>
                </c:pt>
              </c:strCache>
            </c:strRef>
          </c:cat>
          <c:val>
            <c:numRef>
              <c:f>Sheet1!$K$2</c:f>
              <c:numCache>
                <c:formatCode>General</c:formatCode>
                <c:ptCount val="1"/>
                <c:pt idx="0">
                  <c:v>45</c:v>
                </c:pt>
              </c:numCache>
            </c:numRef>
          </c:val>
          <c:extLst>
            <c:ext xmlns:c16="http://schemas.microsoft.com/office/drawing/2014/chart" uri="{C3380CC4-5D6E-409C-BE32-E72D297353CC}">
              <c16:uniqueId val="{00000009-CA3A-4276-9302-146B84E1151F}"/>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All Grades/Both Subjects</c:v>
                </c:pt>
              </c:strCache>
            </c:strRef>
          </c:cat>
          <c:val>
            <c:numRef>
              <c:f>Sheet1!$L$2</c:f>
              <c:numCache>
                <c:formatCode>General</c:formatCode>
                <c:ptCount val="1"/>
                <c:pt idx="0">
                  <c:v>40</c:v>
                </c:pt>
              </c:numCache>
            </c:numRef>
          </c:val>
          <c:extLst>
            <c:ext xmlns:c16="http://schemas.microsoft.com/office/drawing/2014/chart" uri="{C3380CC4-5D6E-409C-BE32-E72D297353CC}">
              <c16:uniqueId val="{0000000A-CA3A-4276-9302-146B84E1151F}"/>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layout>
        <c:manualLayout>
          <c:xMode val="edge"/>
          <c:yMode val="edge"/>
          <c:x val="0.85373470361659343"/>
          <c:y val="5.4134710433923023E-3"/>
          <c:w val="0.13977178988990013"/>
          <c:h val="0.9090863073933940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All Grades/ELA/Reading</c:v>
                </c:pt>
              </c:strCache>
            </c:strRef>
          </c:cat>
          <c:val>
            <c:numRef>
              <c:f>Sheet1!$B$2</c:f>
              <c:numCache>
                <c:formatCode>General</c:formatCode>
                <c:ptCount val="1"/>
                <c:pt idx="0">
                  <c:v>90</c:v>
                </c:pt>
              </c:numCache>
            </c:numRef>
          </c:val>
          <c:extLst>
            <c:ext xmlns:c16="http://schemas.microsoft.com/office/drawing/2014/chart" uri="{C3380CC4-5D6E-409C-BE32-E72D297353CC}">
              <c16:uniqueId val="{00000000-77C8-46FF-8D74-EDF9F00FFAC7}"/>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All Grades/ELA/Reading</c:v>
                </c:pt>
              </c:strCache>
            </c:strRef>
          </c:cat>
          <c:val>
            <c:numRef>
              <c:f>Sheet1!$C$2</c:f>
              <c:numCache>
                <c:formatCode>General</c:formatCode>
                <c:ptCount val="1"/>
                <c:pt idx="0">
                  <c:v>85</c:v>
                </c:pt>
              </c:numCache>
            </c:numRef>
          </c:val>
          <c:extLst>
            <c:ext xmlns:c16="http://schemas.microsoft.com/office/drawing/2014/chart" uri="{C3380CC4-5D6E-409C-BE32-E72D297353CC}">
              <c16:uniqueId val="{00000001-77C8-46FF-8D74-EDF9F00FFAC7}"/>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All Grades/ELA/Reading</c:v>
                </c:pt>
              </c:strCache>
            </c:strRef>
          </c:cat>
          <c:val>
            <c:numRef>
              <c:f>Sheet1!$D$2</c:f>
              <c:numCache>
                <c:formatCode>General</c:formatCode>
                <c:ptCount val="1"/>
                <c:pt idx="0">
                  <c:v>80</c:v>
                </c:pt>
              </c:numCache>
            </c:numRef>
          </c:val>
          <c:extLst>
            <c:ext xmlns:c16="http://schemas.microsoft.com/office/drawing/2014/chart" uri="{C3380CC4-5D6E-409C-BE32-E72D297353CC}">
              <c16:uniqueId val="{00000002-77C8-46FF-8D74-EDF9F00FFAC7}"/>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All Grades/ELA/Reading</c:v>
                </c:pt>
              </c:strCache>
            </c:strRef>
          </c:cat>
          <c:val>
            <c:numRef>
              <c:f>Sheet1!$E$2</c:f>
              <c:numCache>
                <c:formatCode>General</c:formatCode>
                <c:ptCount val="1"/>
                <c:pt idx="0">
                  <c:v>75</c:v>
                </c:pt>
              </c:numCache>
            </c:numRef>
          </c:val>
          <c:extLst>
            <c:ext xmlns:c16="http://schemas.microsoft.com/office/drawing/2014/chart" uri="{C3380CC4-5D6E-409C-BE32-E72D297353CC}">
              <c16:uniqueId val="{00000003-77C8-46FF-8D74-EDF9F00FFAC7}"/>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All Grades/ELA/Reading</c:v>
                </c:pt>
              </c:strCache>
            </c:strRef>
          </c:cat>
          <c:val>
            <c:numRef>
              <c:f>Sheet1!$F$2</c:f>
              <c:numCache>
                <c:formatCode>General</c:formatCode>
                <c:ptCount val="1"/>
                <c:pt idx="0">
                  <c:v>70</c:v>
                </c:pt>
              </c:numCache>
            </c:numRef>
          </c:val>
          <c:extLst>
            <c:ext xmlns:c16="http://schemas.microsoft.com/office/drawing/2014/chart" uri="{C3380CC4-5D6E-409C-BE32-E72D297353CC}">
              <c16:uniqueId val="{00000004-77C8-46FF-8D74-EDF9F00FFAC7}"/>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All Grades/ELA/Reading</c:v>
                </c:pt>
              </c:strCache>
            </c:strRef>
          </c:cat>
          <c:val>
            <c:numRef>
              <c:f>Sheet1!$G$2</c:f>
              <c:numCache>
                <c:formatCode>General</c:formatCode>
                <c:ptCount val="1"/>
                <c:pt idx="0">
                  <c:v>65</c:v>
                </c:pt>
              </c:numCache>
            </c:numRef>
          </c:val>
          <c:extLst>
            <c:ext xmlns:c16="http://schemas.microsoft.com/office/drawing/2014/chart" uri="{C3380CC4-5D6E-409C-BE32-E72D297353CC}">
              <c16:uniqueId val="{00000005-77C8-46FF-8D74-EDF9F00FFAC7}"/>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All Grades/ELA/Reading</c:v>
                </c:pt>
              </c:strCache>
            </c:strRef>
          </c:cat>
          <c:val>
            <c:numRef>
              <c:f>Sheet1!$H$2</c:f>
              <c:numCache>
                <c:formatCode>General</c:formatCode>
                <c:ptCount val="1"/>
                <c:pt idx="0">
                  <c:v>60</c:v>
                </c:pt>
              </c:numCache>
            </c:numRef>
          </c:val>
          <c:extLst>
            <c:ext xmlns:c16="http://schemas.microsoft.com/office/drawing/2014/chart" uri="{C3380CC4-5D6E-409C-BE32-E72D297353CC}">
              <c16:uniqueId val="{00000006-77C8-46FF-8D74-EDF9F00FFAC7}"/>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All Grades/ELA/Reading</c:v>
                </c:pt>
              </c:strCache>
            </c:strRef>
          </c:cat>
          <c:val>
            <c:numRef>
              <c:f>Sheet1!$I$2</c:f>
              <c:numCache>
                <c:formatCode>General</c:formatCode>
                <c:ptCount val="1"/>
                <c:pt idx="0">
                  <c:v>55</c:v>
                </c:pt>
              </c:numCache>
            </c:numRef>
          </c:val>
          <c:extLst>
            <c:ext xmlns:c16="http://schemas.microsoft.com/office/drawing/2014/chart" uri="{C3380CC4-5D6E-409C-BE32-E72D297353CC}">
              <c16:uniqueId val="{00000007-77C8-46FF-8D74-EDF9F00FFAC7}"/>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All Grades/ELA/Reading</c:v>
                </c:pt>
              </c:strCache>
            </c:strRef>
          </c:cat>
          <c:val>
            <c:numRef>
              <c:f>Sheet1!$J$2</c:f>
              <c:numCache>
                <c:formatCode>General</c:formatCode>
                <c:ptCount val="1"/>
                <c:pt idx="0">
                  <c:v>50</c:v>
                </c:pt>
              </c:numCache>
            </c:numRef>
          </c:val>
          <c:extLst>
            <c:ext xmlns:c16="http://schemas.microsoft.com/office/drawing/2014/chart" uri="{C3380CC4-5D6E-409C-BE32-E72D297353CC}">
              <c16:uniqueId val="{00000008-77C8-46FF-8D74-EDF9F00FFAC7}"/>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All Grades/ELA/Reading</c:v>
                </c:pt>
              </c:strCache>
            </c:strRef>
          </c:cat>
          <c:val>
            <c:numRef>
              <c:f>Sheet1!$K$2</c:f>
              <c:numCache>
                <c:formatCode>General</c:formatCode>
                <c:ptCount val="1"/>
                <c:pt idx="0">
                  <c:v>45</c:v>
                </c:pt>
              </c:numCache>
            </c:numRef>
          </c:val>
          <c:extLst>
            <c:ext xmlns:c16="http://schemas.microsoft.com/office/drawing/2014/chart" uri="{C3380CC4-5D6E-409C-BE32-E72D297353CC}">
              <c16:uniqueId val="{00000009-77C8-46FF-8D74-EDF9F00FFAC7}"/>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All Grades/ELA/Reading</c:v>
                </c:pt>
              </c:strCache>
            </c:strRef>
          </c:cat>
          <c:val>
            <c:numRef>
              <c:f>Sheet1!$L$2</c:f>
              <c:numCache>
                <c:formatCode>General</c:formatCode>
                <c:ptCount val="1"/>
                <c:pt idx="0">
                  <c:v>40</c:v>
                </c:pt>
              </c:numCache>
            </c:numRef>
          </c:val>
          <c:extLst>
            <c:ext xmlns:c16="http://schemas.microsoft.com/office/drawing/2014/chart" uri="{C3380CC4-5D6E-409C-BE32-E72D297353CC}">
              <c16:uniqueId val="{0000000A-77C8-46FF-8D74-EDF9F00FFAC7}"/>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layout>
        <c:manualLayout>
          <c:xMode val="edge"/>
          <c:yMode val="edge"/>
          <c:x val="0.85373470361659343"/>
          <c:y val="1.084466714387974E-3"/>
          <c:w val="0.13977178988990013"/>
          <c:h val="0.9134153117223983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All Grades Math</c:v>
                </c:pt>
              </c:strCache>
            </c:strRef>
          </c:cat>
          <c:val>
            <c:numRef>
              <c:f>Sheet1!$B$2</c:f>
              <c:numCache>
                <c:formatCode>General</c:formatCode>
                <c:ptCount val="1"/>
                <c:pt idx="0">
                  <c:v>90</c:v>
                </c:pt>
              </c:numCache>
            </c:numRef>
          </c:val>
          <c:extLst>
            <c:ext xmlns:c16="http://schemas.microsoft.com/office/drawing/2014/chart" uri="{C3380CC4-5D6E-409C-BE32-E72D297353CC}">
              <c16:uniqueId val="{00000000-D919-417A-80A8-604250D12C6C}"/>
            </c:ext>
          </c:extLst>
        </c:ser>
        <c:ser>
          <c:idx val="1"/>
          <c:order val="1"/>
          <c:tx>
            <c:strRef>
              <c:f>Sheet1!$C$1</c:f>
              <c:strCache>
                <c:ptCount val="1"/>
                <c:pt idx="0">
                  <c:v>Af Am</c:v>
                </c:pt>
              </c:strCache>
            </c:strRef>
          </c:tx>
          <c:spPr>
            <a:solidFill>
              <a:schemeClr val="accent3"/>
            </a:solidFill>
            <a:ln>
              <a:noFill/>
            </a:ln>
            <a:effectLst/>
          </c:spPr>
          <c:invertIfNegative val="0"/>
          <c:cat>
            <c:strRef>
              <c:f>Sheet1!$A$2</c:f>
              <c:strCache>
                <c:ptCount val="1"/>
                <c:pt idx="0">
                  <c:v>All Grades Math</c:v>
                </c:pt>
              </c:strCache>
            </c:strRef>
          </c:cat>
          <c:val>
            <c:numRef>
              <c:f>Sheet1!$C$2</c:f>
              <c:numCache>
                <c:formatCode>General</c:formatCode>
                <c:ptCount val="1"/>
                <c:pt idx="0">
                  <c:v>85</c:v>
                </c:pt>
              </c:numCache>
            </c:numRef>
          </c:val>
          <c:extLst>
            <c:ext xmlns:c16="http://schemas.microsoft.com/office/drawing/2014/chart" uri="{C3380CC4-5D6E-409C-BE32-E72D297353CC}">
              <c16:uniqueId val="{00000001-D919-417A-80A8-604250D12C6C}"/>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All Grades Math</c:v>
                </c:pt>
              </c:strCache>
            </c:strRef>
          </c:cat>
          <c:val>
            <c:numRef>
              <c:f>Sheet1!$D$2</c:f>
              <c:numCache>
                <c:formatCode>General</c:formatCode>
                <c:ptCount val="1"/>
                <c:pt idx="0">
                  <c:v>80</c:v>
                </c:pt>
              </c:numCache>
            </c:numRef>
          </c:val>
          <c:extLst>
            <c:ext xmlns:c16="http://schemas.microsoft.com/office/drawing/2014/chart" uri="{C3380CC4-5D6E-409C-BE32-E72D297353CC}">
              <c16:uniqueId val="{00000002-D919-417A-80A8-604250D12C6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All Grades Math</c:v>
                </c:pt>
              </c:strCache>
            </c:strRef>
          </c:cat>
          <c:val>
            <c:numRef>
              <c:f>Sheet1!$E$2</c:f>
              <c:numCache>
                <c:formatCode>General</c:formatCode>
                <c:ptCount val="1"/>
                <c:pt idx="0">
                  <c:v>75</c:v>
                </c:pt>
              </c:numCache>
            </c:numRef>
          </c:val>
          <c:extLst>
            <c:ext xmlns:c16="http://schemas.microsoft.com/office/drawing/2014/chart" uri="{C3380CC4-5D6E-409C-BE32-E72D297353CC}">
              <c16:uniqueId val="{00000003-D919-417A-80A8-604250D12C6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All Grades Math</c:v>
                </c:pt>
              </c:strCache>
            </c:strRef>
          </c:cat>
          <c:val>
            <c:numRef>
              <c:f>Sheet1!$F$2</c:f>
              <c:numCache>
                <c:formatCode>General</c:formatCode>
                <c:ptCount val="1"/>
                <c:pt idx="0">
                  <c:v>70</c:v>
                </c:pt>
              </c:numCache>
            </c:numRef>
          </c:val>
          <c:extLst>
            <c:ext xmlns:c16="http://schemas.microsoft.com/office/drawing/2014/chart" uri="{C3380CC4-5D6E-409C-BE32-E72D297353CC}">
              <c16:uniqueId val="{00000004-D919-417A-80A8-604250D12C6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All Grades Math</c:v>
                </c:pt>
              </c:strCache>
            </c:strRef>
          </c:cat>
          <c:val>
            <c:numRef>
              <c:f>Sheet1!$G$2</c:f>
              <c:numCache>
                <c:formatCode>General</c:formatCode>
                <c:ptCount val="1"/>
                <c:pt idx="0">
                  <c:v>65</c:v>
                </c:pt>
              </c:numCache>
            </c:numRef>
          </c:val>
          <c:extLst>
            <c:ext xmlns:c16="http://schemas.microsoft.com/office/drawing/2014/chart" uri="{C3380CC4-5D6E-409C-BE32-E72D297353CC}">
              <c16:uniqueId val="{00000005-D919-417A-80A8-604250D12C6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All Grades Math</c:v>
                </c:pt>
              </c:strCache>
            </c:strRef>
          </c:cat>
          <c:val>
            <c:numRef>
              <c:f>Sheet1!$H$2</c:f>
              <c:numCache>
                <c:formatCode>General</c:formatCode>
                <c:ptCount val="1"/>
                <c:pt idx="0">
                  <c:v>60</c:v>
                </c:pt>
              </c:numCache>
            </c:numRef>
          </c:val>
          <c:extLst>
            <c:ext xmlns:c16="http://schemas.microsoft.com/office/drawing/2014/chart" uri="{C3380CC4-5D6E-409C-BE32-E72D297353CC}">
              <c16:uniqueId val="{00000006-D919-417A-80A8-604250D12C6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c:f>
              <c:strCache>
                <c:ptCount val="1"/>
                <c:pt idx="0">
                  <c:v>All Grades Math</c:v>
                </c:pt>
              </c:strCache>
            </c:strRef>
          </c:cat>
          <c:val>
            <c:numRef>
              <c:f>Sheet1!$I$2</c:f>
              <c:numCache>
                <c:formatCode>General</c:formatCode>
                <c:ptCount val="1"/>
                <c:pt idx="0">
                  <c:v>55</c:v>
                </c:pt>
              </c:numCache>
            </c:numRef>
          </c:val>
          <c:extLst>
            <c:ext xmlns:c16="http://schemas.microsoft.com/office/drawing/2014/chart" uri="{C3380CC4-5D6E-409C-BE32-E72D297353CC}">
              <c16:uniqueId val="{00000007-D919-417A-80A8-604250D12C6C}"/>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c:f>
              <c:strCache>
                <c:ptCount val="1"/>
                <c:pt idx="0">
                  <c:v>All Grades Math</c:v>
                </c:pt>
              </c:strCache>
            </c:strRef>
          </c:cat>
          <c:val>
            <c:numRef>
              <c:f>Sheet1!$J$2</c:f>
              <c:numCache>
                <c:formatCode>General</c:formatCode>
                <c:ptCount val="1"/>
                <c:pt idx="0">
                  <c:v>50</c:v>
                </c:pt>
              </c:numCache>
            </c:numRef>
          </c:val>
          <c:extLst>
            <c:ext xmlns:c16="http://schemas.microsoft.com/office/drawing/2014/chart" uri="{C3380CC4-5D6E-409C-BE32-E72D297353CC}">
              <c16:uniqueId val="{00000008-D919-417A-80A8-604250D12C6C}"/>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All Grades Math</c:v>
                </c:pt>
              </c:strCache>
            </c:strRef>
          </c:cat>
          <c:val>
            <c:numRef>
              <c:f>Sheet1!$K$2</c:f>
              <c:numCache>
                <c:formatCode>General</c:formatCode>
                <c:ptCount val="1"/>
                <c:pt idx="0">
                  <c:v>45</c:v>
                </c:pt>
              </c:numCache>
            </c:numRef>
          </c:val>
          <c:extLst>
            <c:ext xmlns:c16="http://schemas.microsoft.com/office/drawing/2014/chart" uri="{C3380CC4-5D6E-409C-BE32-E72D297353CC}">
              <c16:uniqueId val="{00000009-D919-417A-80A8-604250D12C6C}"/>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All Grades Math</c:v>
                </c:pt>
              </c:strCache>
            </c:strRef>
          </c:cat>
          <c:val>
            <c:numRef>
              <c:f>Sheet1!$L$2</c:f>
              <c:numCache>
                <c:formatCode>General</c:formatCode>
                <c:ptCount val="1"/>
                <c:pt idx="0">
                  <c:v>40</c:v>
                </c:pt>
              </c:numCache>
            </c:numRef>
          </c:val>
          <c:extLst>
            <c:ext xmlns:c16="http://schemas.microsoft.com/office/drawing/2014/chart" uri="{C3380CC4-5D6E-409C-BE32-E72D297353CC}">
              <c16:uniqueId val="{0000000A-D919-417A-80A8-604250D12C6C}"/>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layout>
        <c:manualLayout>
          <c:xMode val="edge"/>
          <c:yMode val="edge"/>
          <c:x val="0.85373470361659343"/>
          <c:y val="1.0844667143879779E-3"/>
          <c:w val="0.13977178988990013"/>
          <c:h val="0.91557981388690046"/>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Column1</c:v>
                </c:pt>
              </c:strCache>
            </c:strRef>
          </c:tx>
          <c:invertIfNegative val="0"/>
          <c:cat>
            <c:strRef>
              <c:f>Sheet1!$A$2:$A$14</c:f>
              <c:strCache>
                <c:ptCount val="13"/>
                <c:pt idx="0">
                  <c:v>State</c:v>
                </c:pt>
                <c:pt idx="1">
                  <c:v>Region</c:v>
                </c:pt>
                <c:pt idx="2">
                  <c:v>District</c:v>
                </c:pt>
                <c:pt idx="3">
                  <c:v>Af Am</c:v>
                </c:pt>
                <c:pt idx="4">
                  <c:v>Hisp</c:v>
                </c:pt>
                <c:pt idx="5">
                  <c:v>White</c:v>
                </c:pt>
                <c:pt idx="6">
                  <c:v>Am. Indian</c:v>
                </c:pt>
                <c:pt idx="7">
                  <c:v>Asian</c:v>
                </c:pt>
                <c:pt idx="8">
                  <c:v>Pac. Islander</c:v>
                </c:pt>
                <c:pt idx="9">
                  <c:v>Two or More</c:v>
                </c:pt>
                <c:pt idx="10">
                  <c:v>Sp Ed</c:v>
                </c:pt>
                <c:pt idx="11">
                  <c:v>Eco Dis</c:v>
                </c:pt>
                <c:pt idx="12">
                  <c:v>EB/EL</c:v>
                </c:pt>
              </c:strCache>
            </c:strRef>
          </c:cat>
          <c:val>
            <c:numRef>
              <c:f>Sheet1!$B$2:$B$14</c:f>
              <c:numCache>
                <c:formatCode>0.0%</c:formatCode>
                <c:ptCount val="13"/>
                <c:pt idx="0">
                  <c:v>0.93600000000000005</c:v>
                </c:pt>
                <c:pt idx="1">
                  <c:v>0.93</c:v>
                </c:pt>
                <c:pt idx="2">
                  <c:v>0.96</c:v>
                </c:pt>
                <c:pt idx="3">
                  <c:v>0.96</c:v>
                </c:pt>
                <c:pt idx="4">
                  <c:v>0.96</c:v>
                </c:pt>
                <c:pt idx="5">
                  <c:v>0.96</c:v>
                </c:pt>
                <c:pt idx="6">
                  <c:v>0.96</c:v>
                </c:pt>
                <c:pt idx="7">
                  <c:v>0.96</c:v>
                </c:pt>
                <c:pt idx="8">
                  <c:v>0.96</c:v>
                </c:pt>
                <c:pt idx="9">
                  <c:v>0.96</c:v>
                </c:pt>
                <c:pt idx="10">
                  <c:v>0.96</c:v>
                </c:pt>
                <c:pt idx="11">
                  <c:v>0.96</c:v>
                </c:pt>
                <c:pt idx="12">
                  <c:v>0.96</c:v>
                </c:pt>
              </c:numCache>
            </c:numRef>
          </c:val>
          <c:extLst>
            <c:ext xmlns:c16="http://schemas.microsoft.com/office/drawing/2014/chart" uri="{C3380CC4-5D6E-409C-BE32-E72D297353CC}">
              <c16:uniqueId val="{00000000-32EB-435A-A2D2-D802B7F56480}"/>
            </c:ext>
          </c:extLst>
        </c:ser>
        <c:dLbls>
          <c:showLegendKey val="0"/>
          <c:showVal val="0"/>
          <c:showCatName val="0"/>
          <c:showSerName val="0"/>
          <c:showPercent val="0"/>
          <c:showBubbleSize val="0"/>
        </c:dLbls>
        <c:gapWidth val="150"/>
        <c:axId val="459100072"/>
        <c:axId val="459100464"/>
      </c:barChart>
      <c:catAx>
        <c:axId val="459100072"/>
        <c:scaling>
          <c:orientation val="minMax"/>
        </c:scaling>
        <c:delete val="0"/>
        <c:axPos val="b"/>
        <c:numFmt formatCode="General" sourceLinked="0"/>
        <c:majorTickMark val="out"/>
        <c:minorTickMark val="none"/>
        <c:tickLblPos val="nextTo"/>
        <c:crossAx val="459100464"/>
        <c:crosses val="autoZero"/>
        <c:auto val="1"/>
        <c:lblAlgn val="ctr"/>
        <c:lblOffset val="100"/>
        <c:noMultiLvlLbl val="0"/>
      </c:catAx>
      <c:valAx>
        <c:axId val="459100464"/>
        <c:scaling>
          <c:orientation val="minMax"/>
          <c:max val="1"/>
          <c:min val="0.70000000000000007"/>
        </c:scaling>
        <c:delete val="0"/>
        <c:axPos val="l"/>
        <c:majorGridlines/>
        <c:numFmt formatCode="0.0%" sourceLinked="1"/>
        <c:majorTickMark val="out"/>
        <c:minorTickMark val="in"/>
        <c:tickLblPos val="nextTo"/>
        <c:crossAx val="459100072"/>
        <c:crosses val="autoZero"/>
        <c:crossBetween val="between"/>
        <c:majorUnit val="0.1"/>
      </c:valAx>
    </c:plotArea>
    <c:plotVisOnly val="1"/>
    <c:dispBlanksAs val="gap"/>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Column1</c:v>
                </c:pt>
              </c:strCache>
            </c:strRef>
          </c:tx>
          <c:spPr>
            <a:solidFill>
              <a:srgbClr val="002060"/>
            </a:solidFill>
          </c:spPr>
          <c:invertIfNegative val="0"/>
          <c:cat>
            <c:strRef>
              <c:f>Sheet1!$A$2:$A$14</c:f>
              <c:strCache>
                <c:ptCount val="13"/>
                <c:pt idx="0">
                  <c:v>State</c:v>
                </c:pt>
                <c:pt idx="1">
                  <c:v>Region</c:v>
                </c:pt>
                <c:pt idx="2">
                  <c:v>District</c:v>
                </c:pt>
                <c:pt idx="3">
                  <c:v>Af Am</c:v>
                </c:pt>
                <c:pt idx="4">
                  <c:v>Hisp</c:v>
                </c:pt>
                <c:pt idx="5">
                  <c:v>White</c:v>
                </c:pt>
                <c:pt idx="6">
                  <c:v>Am. Indian</c:v>
                </c:pt>
                <c:pt idx="7">
                  <c:v>Asian</c:v>
                </c:pt>
                <c:pt idx="8">
                  <c:v>Pac. Islander</c:v>
                </c:pt>
                <c:pt idx="9">
                  <c:v>Two or More</c:v>
                </c:pt>
                <c:pt idx="10">
                  <c:v>Sp Ed</c:v>
                </c:pt>
                <c:pt idx="11">
                  <c:v>Eco Dis</c:v>
                </c:pt>
                <c:pt idx="12">
                  <c:v>EB/EL</c:v>
                </c:pt>
              </c:strCache>
            </c:strRef>
          </c:cat>
          <c:val>
            <c:numRef>
              <c:f>Sheet1!$B$2:$B$14</c:f>
              <c:numCache>
                <c:formatCode>0.0%</c:formatCode>
                <c:ptCount val="13"/>
                <c:pt idx="0">
                  <c:v>7.0000000000000001E-3</c:v>
                </c:pt>
                <c:pt idx="1">
                  <c:v>7.0000000000000001E-3</c:v>
                </c:pt>
                <c:pt idx="2">
                  <c:v>7.0000000000000001E-3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numCache>
            </c:numRef>
          </c:val>
          <c:extLst>
            <c:ext xmlns:c16="http://schemas.microsoft.com/office/drawing/2014/chart" uri="{C3380CC4-5D6E-409C-BE32-E72D297353CC}">
              <c16:uniqueId val="{00000000-32EB-435A-A2D2-D802B7F56480}"/>
            </c:ext>
          </c:extLst>
        </c:ser>
        <c:dLbls>
          <c:showLegendKey val="0"/>
          <c:showVal val="0"/>
          <c:showCatName val="0"/>
          <c:showSerName val="0"/>
          <c:showPercent val="0"/>
          <c:showBubbleSize val="0"/>
        </c:dLbls>
        <c:gapWidth val="150"/>
        <c:axId val="459100072"/>
        <c:axId val="459100464"/>
      </c:barChart>
      <c:catAx>
        <c:axId val="459100072"/>
        <c:scaling>
          <c:orientation val="minMax"/>
        </c:scaling>
        <c:delete val="0"/>
        <c:axPos val="b"/>
        <c:numFmt formatCode="General" sourceLinked="0"/>
        <c:majorTickMark val="out"/>
        <c:minorTickMark val="none"/>
        <c:tickLblPos val="nextTo"/>
        <c:crossAx val="459100464"/>
        <c:crosses val="autoZero"/>
        <c:auto val="1"/>
        <c:lblAlgn val="ctr"/>
        <c:lblOffset val="100"/>
        <c:noMultiLvlLbl val="0"/>
      </c:catAx>
      <c:valAx>
        <c:axId val="459100464"/>
        <c:scaling>
          <c:orientation val="minMax"/>
          <c:max val="3.0000000000000006E-2"/>
          <c:min val="0"/>
        </c:scaling>
        <c:delete val="0"/>
        <c:axPos val="l"/>
        <c:majorGridlines/>
        <c:numFmt formatCode="0.0%" sourceLinked="0"/>
        <c:majorTickMark val="out"/>
        <c:minorTickMark val="in"/>
        <c:tickLblPos val="nextTo"/>
        <c:crossAx val="459100072"/>
        <c:crosses val="autoZero"/>
        <c:crossBetween val="between"/>
        <c:majorUnit val="1.0000000000000002E-2"/>
      </c:valAx>
    </c:plotArea>
    <c:plotVisOnly val="1"/>
    <c:dispBlanksAs val="gap"/>
    <c:showDLblsOverMax val="0"/>
  </c:chart>
  <c:txPr>
    <a:bodyPr/>
    <a:lstStyle/>
    <a:p>
      <a:pPr>
        <a:defRPr sz="1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Column1</c:v>
                </c:pt>
              </c:strCache>
            </c:strRef>
          </c:tx>
          <c:spPr>
            <a:solidFill>
              <a:srgbClr val="002060"/>
            </a:solidFill>
          </c:spPr>
          <c:invertIfNegative val="0"/>
          <c:cat>
            <c:strRef>
              <c:f>Sheet1!$A$2:$A$14</c:f>
              <c:strCache>
                <c:ptCount val="13"/>
                <c:pt idx="0">
                  <c:v>State</c:v>
                </c:pt>
                <c:pt idx="1">
                  <c:v>Region</c:v>
                </c:pt>
                <c:pt idx="2">
                  <c:v>District</c:v>
                </c:pt>
                <c:pt idx="3">
                  <c:v>Af Am</c:v>
                </c:pt>
                <c:pt idx="4">
                  <c:v>Hisp</c:v>
                </c:pt>
                <c:pt idx="5">
                  <c:v>White</c:v>
                </c:pt>
                <c:pt idx="6">
                  <c:v>Am. Indian</c:v>
                </c:pt>
                <c:pt idx="7">
                  <c:v>Asian</c:v>
                </c:pt>
                <c:pt idx="8">
                  <c:v>Pac. Islander</c:v>
                </c:pt>
                <c:pt idx="9">
                  <c:v>Two or More</c:v>
                </c:pt>
                <c:pt idx="10">
                  <c:v>Sp Ed</c:v>
                </c:pt>
                <c:pt idx="11">
                  <c:v>Eco Dis</c:v>
                </c:pt>
                <c:pt idx="12">
                  <c:v>EB/EL</c:v>
                </c:pt>
              </c:strCache>
            </c:strRef>
          </c:cat>
          <c:val>
            <c:numRef>
              <c:f>Sheet1!$B$2:$B$14</c:f>
              <c:numCache>
                <c:formatCode>0.0%</c:formatCode>
                <c:ptCount val="13"/>
                <c:pt idx="0">
                  <c:v>1.9E-2</c:v>
                </c:pt>
                <c:pt idx="1">
                  <c:v>2.1000000000000001E-2</c:v>
                </c:pt>
                <c:pt idx="2">
                  <c:v>0.01</c:v>
                </c:pt>
                <c:pt idx="3">
                  <c:v>0.01</c:v>
                </c:pt>
                <c:pt idx="4">
                  <c:v>0.01</c:v>
                </c:pt>
                <c:pt idx="5">
                  <c:v>0.01</c:v>
                </c:pt>
                <c:pt idx="6">
                  <c:v>0.01</c:v>
                </c:pt>
                <c:pt idx="7">
                  <c:v>0.01</c:v>
                </c:pt>
                <c:pt idx="8">
                  <c:v>0.01</c:v>
                </c:pt>
                <c:pt idx="9">
                  <c:v>0.01</c:v>
                </c:pt>
                <c:pt idx="10">
                  <c:v>0.01</c:v>
                </c:pt>
                <c:pt idx="11">
                  <c:v>0.01</c:v>
                </c:pt>
                <c:pt idx="12">
                  <c:v>0.01</c:v>
                </c:pt>
              </c:numCache>
            </c:numRef>
          </c:val>
          <c:extLst>
            <c:ext xmlns:c16="http://schemas.microsoft.com/office/drawing/2014/chart" uri="{C3380CC4-5D6E-409C-BE32-E72D297353CC}">
              <c16:uniqueId val="{00000000-32EB-435A-A2D2-D802B7F56480}"/>
            </c:ext>
          </c:extLst>
        </c:ser>
        <c:dLbls>
          <c:showLegendKey val="0"/>
          <c:showVal val="0"/>
          <c:showCatName val="0"/>
          <c:showSerName val="0"/>
          <c:showPercent val="0"/>
          <c:showBubbleSize val="0"/>
        </c:dLbls>
        <c:gapWidth val="150"/>
        <c:axId val="459100072"/>
        <c:axId val="459100464"/>
      </c:barChart>
      <c:catAx>
        <c:axId val="459100072"/>
        <c:scaling>
          <c:orientation val="minMax"/>
        </c:scaling>
        <c:delete val="0"/>
        <c:axPos val="b"/>
        <c:numFmt formatCode="General" sourceLinked="0"/>
        <c:majorTickMark val="out"/>
        <c:minorTickMark val="none"/>
        <c:tickLblPos val="nextTo"/>
        <c:crossAx val="459100464"/>
        <c:crosses val="autoZero"/>
        <c:auto val="1"/>
        <c:lblAlgn val="ctr"/>
        <c:lblOffset val="100"/>
        <c:noMultiLvlLbl val="0"/>
      </c:catAx>
      <c:valAx>
        <c:axId val="459100464"/>
        <c:scaling>
          <c:orientation val="minMax"/>
          <c:max val="3.0000000000000006E-2"/>
          <c:min val="0"/>
        </c:scaling>
        <c:delete val="0"/>
        <c:axPos val="l"/>
        <c:majorGridlines/>
        <c:numFmt formatCode="0.0%" sourceLinked="0"/>
        <c:majorTickMark val="out"/>
        <c:minorTickMark val="in"/>
        <c:tickLblPos val="nextTo"/>
        <c:crossAx val="459100072"/>
        <c:crosses val="autoZero"/>
        <c:crossBetween val="between"/>
        <c:majorUnit val="1.0000000000000002E-2"/>
      </c:valAx>
    </c:plotArea>
    <c:plotVisOnly val="1"/>
    <c:dispBlanksAs val="gap"/>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Graduate</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Sheet1!$B$2:$B$12</c:f>
              <c:numCache>
                <c:formatCode>0.0%</c:formatCode>
                <c:ptCount val="11"/>
                <c:pt idx="0">
                  <c:v>0.93</c:v>
                </c:pt>
                <c:pt idx="1">
                  <c:v>0.93</c:v>
                </c:pt>
                <c:pt idx="2">
                  <c:v>0.93</c:v>
                </c:pt>
                <c:pt idx="3">
                  <c:v>0.93</c:v>
                </c:pt>
                <c:pt idx="4">
                  <c:v>0.93</c:v>
                </c:pt>
                <c:pt idx="5">
                  <c:v>0.93</c:v>
                </c:pt>
                <c:pt idx="6">
                  <c:v>0.93</c:v>
                </c:pt>
                <c:pt idx="7">
                  <c:v>0.93</c:v>
                </c:pt>
                <c:pt idx="8">
                  <c:v>0.93</c:v>
                </c:pt>
                <c:pt idx="9">
                  <c:v>0.93</c:v>
                </c:pt>
                <c:pt idx="10">
                  <c:v>0.93</c:v>
                </c:pt>
              </c:numCache>
            </c:numRef>
          </c:val>
          <c:extLst>
            <c:ext xmlns:c16="http://schemas.microsoft.com/office/drawing/2014/chart" uri="{C3380CC4-5D6E-409C-BE32-E72D297353CC}">
              <c16:uniqueId val="{00000000-02F2-429B-BE0B-ADD44A3DFC89}"/>
            </c:ext>
          </c:extLst>
        </c:ser>
        <c:ser>
          <c:idx val="1"/>
          <c:order val="1"/>
          <c:tx>
            <c:strRef>
              <c:f>Sheet1!$D$1</c:f>
              <c:strCache>
                <c:ptCount val="1"/>
                <c:pt idx="0">
                  <c:v>Continuer</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Sheet1!$D$2:$D$12</c:f>
              <c:numCache>
                <c:formatCode>0.0%</c:formatCode>
                <c:ptCount val="11"/>
                <c:pt idx="0">
                  <c:v>0.02</c:v>
                </c:pt>
                <c:pt idx="1">
                  <c:v>0.02</c:v>
                </c:pt>
                <c:pt idx="2">
                  <c:v>0.02</c:v>
                </c:pt>
                <c:pt idx="3">
                  <c:v>0.02</c:v>
                </c:pt>
                <c:pt idx="4">
                  <c:v>0.02</c:v>
                </c:pt>
                <c:pt idx="5">
                  <c:v>0.02</c:v>
                </c:pt>
                <c:pt idx="6">
                  <c:v>0.02</c:v>
                </c:pt>
                <c:pt idx="7">
                  <c:v>0.02</c:v>
                </c:pt>
                <c:pt idx="8">
                  <c:v>0.02</c:v>
                </c:pt>
                <c:pt idx="9">
                  <c:v>0.02</c:v>
                </c:pt>
                <c:pt idx="10">
                  <c:v>0.02</c:v>
                </c:pt>
              </c:numCache>
            </c:numRef>
          </c:val>
          <c:extLst>
            <c:ext xmlns:c16="http://schemas.microsoft.com/office/drawing/2014/chart" uri="{C3380CC4-5D6E-409C-BE32-E72D297353CC}">
              <c16:uniqueId val="{00000001-02F2-429B-BE0B-ADD44A3DFC89}"/>
            </c:ext>
          </c:extLst>
        </c:ser>
        <c:ser>
          <c:idx val="2"/>
          <c:order val="2"/>
          <c:tx>
            <c:strRef>
              <c:f>Sheet1!$C$1</c:f>
              <c:strCache>
                <c:ptCount val="1"/>
                <c:pt idx="0">
                  <c:v>TxCHSE</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Sheet1!$C$2:$C$12</c:f>
              <c:numCache>
                <c:formatCode>0.0%</c:formatCode>
                <c:ptCount val="11"/>
                <c:pt idx="0">
                  <c:v>0.01</c:v>
                </c:pt>
                <c:pt idx="1">
                  <c:v>0.01</c:v>
                </c:pt>
                <c:pt idx="2">
                  <c:v>0.01</c:v>
                </c:pt>
                <c:pt idx="3">
                  <c:v>0.01</c:v>
                </c:pt>
                <c:pt idx="4">
                  <c:v>0.01</c:v>
                </c:pt>
                <c:pt idx="5">
                  <c:v>0.01</c:v>
                </c:pt>
                <c:pt idx="6">
                  <c:v>0.01</c:v>
                </c:pt>
                <c:pt idx="7">
                  <c:v>0.01</c:v>
                </c:pt>
                <c:pt idx="8">
                  <c:v>0.01</c:v>
                </c:pt>
                <c:pt idx="9">
                  <c:v>0.01</c:v>
                </c:pt>
                <c:pt idx="10">
                  <c:v>0.01</c:v>
                </c:pt>
              </c:numCache>
            </c:numRef>
          </c:val>
          <c:extLst>
            <c:ext xmlns:c16="http://schemas.microsoft.com/office/drawing/2014/chart" uri="{C3380CC4-5D6E-409C-BE32-E72D297353CC}">
              <c16:uniqueId val="{00000002-02F2-429B-BE0B-ADD44A3DFC89}"/>
            </c:ext>
          </c:extLst>
        </c:ser>
        <c:ser>
          <c:idx val="3"/>
          <c:order val="3"/>
          <c:tx>
            <c:strRef>
              <c:f>Sheet1!$E$1</c:f>
              <c:strCache>
                <c:ptCount val="1"/>
                <c:pt idx="0">
                  <c:v>Dropout</c:v>
                </c:pt>
              </c:strCache>
            </c:strRef>
          </c:tx>
          <c:spPr>
            <a:solidFill>
              <a:srgbClr val="304269">
                <a:lumMod val="20000"/>
                <a:lumOff val="80000"/>
              </a:srgbClr>
            </a:solidFill>
          </c:spPr>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Sheet1!$E$2:$E$12</c:f>
              <c:numCache>
                <c:formatCode>0.0%</c:formatCode>
                <c:ptCount val="11"/>
                <c:pt idx="0">
                  <c:v>0.03</c:v>
                </c:pt>
                <c:pt idx="1">
                  <c:v>0.03</c:v>
                </c:pt>
                <c:pt idx="2">
                  <c:v>0.03</c:v>
                </c:pt>
                <c:pt idx="3">
                  <c:v>0.03</c:v>
                </c:pt>
                <c:pt idx="4">
                  <c:v>0.03</c:v>
                </c:pt>
                <c:pt idx="5">
                  <c:v>0.03</c:v>
                </c:pt>
                <c:pt idx="6">
                  <c:v>0.03</c:v>
                </c:pt>
                <c:pt idx="7">
                  <c:v>0.03</c:v>
                </c:pt>
                <c:pt idx="8">
                  <c:v>0.03</c:v>
                </c:pt>
                <c:pt idx="9">
                  <c:v>0.03</c:v>
                </c:pt>
                <c:pt idx="10">
                  <c:v>0.03</c:v>
                </c:pt>
              </c:numCache>
            </c:numRef>
          </c:val>
          <c:extLst>
            <c:ext xmlns:c16="http://schemas.microsoft.com/office/drawing/2014/chart" uri="{C3380CC4-5D6E-409C-BE32-E72D297353CC}">
              <c16:uniqueId val="{00000003-02F2-429B-BE0B-ADD44A3DFC89}"/>
            </c:ext>
          </c:extLst>
        </c:ser>
        <c:dLbls>
          <c:showLegendKey val="0"/>
          <c:showVal val="0"/>
          <c:showCatName val="0"/>
          <c:showSerName val="0"/>
          <c:showPercent val="0"/>
          <c:showBubbleSize val="0"/>
        </c:dLbls>
        <c:gapWidth val="150"/>
        <c:overlap val="100"/>
        <c:axId val="459101248"/>
        <c:axId val="459101640"/>
      </c:barChart>
      <c:catAx>
        <c:axId val="459101248"/>
        <c:scaling>
          <c:orientation val="minMax"/>
        </c:scaling>
        <c:delete val="0"/>
        <c:axPos val="b"/>
        <c:numFmt formatCode="General" sourceLinked="0"/>
        <c:majorTickMark val="out"/>
        <c:minorTickMark val="none"/>
        <c:tickLblPos val="nextTo"/>
        <c:crossAx val="459101640"/>
        <c:crosses val="autoZero"/>
        <c:auto val="1"/>
        <c:lblAlgn val="ctr"/>
        <c:lblOffset val="100"/>
        <c:noMultiLvlLbl val="0"/>
      </c:catAx>
      <c:valAx>
        <c:axId val="459101640"/>
        <c:scaling>
          <c:orientation val="minMax"/>
          <c:max val="1"/>
          <c:min val="0.8"/>
        </c:scaling>
        <c:delete val="0"/>
        <c:axPos val="l"/>
        <c:majorGridlines/>
        <c:numFmt formatCode="0.0%" sourceLinked="1"/>
        <c:majorTickMark val="out"/>
        <c:minorTickMark val="in"/>
        <c:tickLblPos val="nextTo"/>
        <c:crossAx val="459101248"/>
        <c:crosses val="autoZero"/>
        <c:crossBetween val="between"/>
        <c:majorUnit val="2.0000000000000004E-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466535433070865E-2"/>
          <c:y val="6.5087163523164251E-2"/>
          <c:w val="0.77941924873027235"/>
          <c:h val="0.84211829335286581"/>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Sheet1!$B$2:$B$6</c:f>
              <c:numCache>
                <c:formatCode>0.0%</c:formatCode>
                <c:ptCount val="5"/>
                <c:pt idx="0">
                  <c:v>0.9</c:v>
                </c:pt>
                <c:pt idx="1">
                  <c:v>0.9</c:v>
                </c:pt>
                <c:pt idx="2">
                  <c:v>0.9</c:v>
                </c:pt>
                <c:pt idx="3">
                  <c:v>0.9</c:v>
                </c:pt>
                <c:pt idx="4">
                  <c:v>0.9</c:v>
                </c:pt>
              </c:numCache>
            </c:numRef>
          </c:val>
          <c:extLst>
            <c:ext xmlns:c16="http://schemas.microsoft.com/office/drawing/2014/chart" uri="{C3380CC4-5D6E-409C-BE32-E72D297353CC}">
              <c16:uniqueId val="{00000000-2EB6-49C0-BBEF-A8C0B3C00653}"/>
            </c:ext>
          </c:extLst>
        </c:ser>
        <c:ser>
          <c:idx val="1"/>
          <c:order val="1"/>
          <c:tx>
            <c:strRef>
              <c:f>Sheet1!$C$1</c:f>
              <c:strCache>
                <c:ptCount val="1"/>
                <c:pt idx="0">
                  <c:v>Af Am</c:v>
                </c:pt>
              </c:strCache>
            </c:strRef>
          </c:tx>
          <c:spPr>
            <a:solidFill>
              <a:srgbClr val="92D05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Sheet1!$C$2:$C$6</c:f>
              <c:numCache>
                <c:formatCode>0.0%</c:formatCode>
                <c:ptCount val="5"/>
                <c:pt idx="0">
                  <c:v>0.85</c:v>
                </c:pt>
                <c:pt idx="1">
                  <c:v>0.85</c:v>
                </c:pt>
                <c:pt idx="2">
                  <c:v>0.85</c:v>
                </c:pt>
                <c:pt idx="3">
                  <c:v>0.85</c:v>
                </c:pt>
                <c:pt idx="4">
                  <c:v>0.85</c:v>
                </c:pt>
              </c:numCache>
            </c:numRef>
          </c:val>
          <c:extLst>
            <c:ext xmlns:c16="http://schemas.microsoft.com/office/drawing/2014/chart" uri="{C3380CC4-5D6E-409C-BE32-E72D297353CC}">
              <c16:uniqueId val="{00000001-2EB6-49C0-BBEF-A8C0B3C00653}"/>
            </c:ext>
          </c:extLst>
        </c:ser>
        <c:ser>
          <c:idx val="2"/>
          <c:order val="2"/>
          <c:tx>
            <c:strRef>
              <c:f>Sheet1!$D$1</c:f>
              <c:strCache>
                <c:ptCount val="1"/>
                <c:pt idx="0">
                  <c:v>Hisp</c:v>
                </c:pt>
              </c:strCache>
            </c:strRef>
          </c:tx>
          <c:spPr>
            <a:solidFill>
              <a:schemeClr val="accent5"/>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Sheet1!$D$2:$D$6</c:f>
              <c:numCache>
                <c:formatCode>0.0%</c:formatCode>
                <c:ptCount val="5"/>
                <c:pt idx="0">
                  <c:v>0.8</c:v>
                </c:pt>
                <c:pt idx="1">
                  <c:v>0.8</c:v>
                </c:pt>
                <c:pt idx="2">
                  <c:v>0.8</c:v>
                </c:pt>
                <c:pt idx="3">
                  <c:v>0.8</c:v>
                </c:pt>
                <c:pt idx="4">
                  <c:v>0.8</c:v>
                </c:pt>
              </c:numCache>
            </c:numRef>
          </c:val>
          <c:extLst>
            <c:ext xmlns:c16="http://schemas.microsoft.com/office/drawing/2014/chart" uri="{C3380CC4-5D6E-409C-BE32-E72D297353CC}">
              <c16:uniqueId val="{00000002-2EB6-49C0-BBEF-A8C0B3C00653}"/>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Sheet1!$E$2:$E$6</c:f>
              <c:numCache>
                <c:formatCode>0.0%</c:formatCode>
                <c:ptCount val="5"/>
                <c:pt idx="0">
                  <c:v>0.75</c:v>
                </c:pt>
                <c:pt idx="1">
                  <c:v>0.75</c:v>
                </c:pt>
                <c:pt idx="2">
                  <c:v>0.75</c:v>
                </c:pt>
                <c:pt idx="3">
                  <c:v>0.75</c:v>
                </c:pt>
                <c:pt idx="4">
                  <c:v>0.75</c:v>
                </c:pt>
              </c:numCache>
            </c:numRef>
          </c:val>
          <c:extLst>
            <c:ext xmlns:c16="http://schemas.microsoft.com/office/drawing/2014/chart" uri="{C3380CC4-5D6E-409C-BE32-E72D297353CC}">
              <c16:uniqueId val="{00000003-2EB6-49C0-BBEF-A8C0B3C00653}"/>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Sheet1!$F$2:$F$6</c:f>
              <c:numCache>
                <c:formatCode>0.0%</c:formatCode>
                <c:ptCount val="5"/>
                <c:pt idx="0">
                  <c:v>0.7</c:v>
                </c:pt>
                <c:pt idx="1">
                  <c:v>0.7</c:v>
                </c:pt>
                <c:pt idx="2">
                  <c:v>0.7</c:v>
                </c:pt>
                <c:pt idx="3">
                  <c:v>0.7</c:v>
                </c:pt>
                <c:pt idx="4">
                  <c:v>0.7</c:v>
                </c:pt>
              </c:numCache>
            </c:numRef>
          </c:val>
          <c:extLst>
            <c:ext xmlns:c16="http://schemas.microsoft.com/office/drawing/2014/chart" uri="{C3380CC4-5D6E-409C-BE32-E72D297353CC}">
              <c16:uniqueId val="{00000004-2EB6-49C0-BBEF-A8C0B3C00653}"/>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Sheet1!$G$2:$G$6</c:f>
              <c:numCache>
                <c:formatCode>0.0%</c:formatCode>
                <c:ptCount val="5"/>
                <c:pt idx="0">
                  <c:v>0.65</c:v>
                </c:pt>
                <c:pt idx="1">
                  <c:v>0.65</c:v>
                </c:pt>
                <c:pt idx="2">
                  <c:v>0.65</c:v>
                </c:pt>
                <c:pt idx="3">
                  <c:v>0.65</c:v>
                </c:pt>
                <c:pt idx="4">
                  <c:v>0.65</c:v>
                </c:pt>
              </c:numCache>
            </c:numRef>
          </c:val>
          <c:extLst>
            <c:ext xmlns:c16="http://schemas.microsoft.com/office/drawing/2014/chart" uri="{C3380CC4-5D6E-409C-BE32-E72D297353CC}">
              <c16:uniqueId val="{00000005-2EB6-49C0-BBEF-A8C0B3C00653}"/>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Sheet1!$H$2:$H$6</c:f>
              <c:numCache>
                <c:formatCode>0.0%</c:formatCode>
                <c:ptCount val="5"/>
                <c:pt idx="0">
                  <c:v>0.59</c:v>
                </c:pt>
                <c:pt idx="1">
                  <c:v>0.59</c:v>
                </c:pt>
                <c:pt idx="2">
                  <c:v>0.59</c:v>
                </c:pt>
                <c:pt idx="3">
                  <c:v>0.59</c:v>
                </c:pt>
                <c:pt idx="4">
                  <c:v>0.59</c:v>
                </c:pt>
              </c:numCache>
            </c:numRef>
          </c:val>
          <c:extLst>
            <c:ext xmlns:c16="http://schemas.microsoft.com/office/drawing/2014/chart" uri="{C3380CC4-5D6E-409C-BE32-E72D297353CC}">
              <c16:uniqueId val="{00000006-2EB6-49C0-BBEF-A8C0B3C00653}"/>
            </c:ext>
          </c:extLst>
        </c:ser>
        <c:ser>
          <c:idx val="7"/>
          <c:order val="7"/>
          <c:tx>
            <c:strRef>
              <c:f>Sheet1!$I$1</c:f>
              <c:strCache>
                <c:ptCount val="1"/>
                <c:pt idx="0">
                  <c:v>Two or More</c:v>
                </c:pt>
              </c:strCache>
            </c:strRef>
          </c:tx>
          <c:spPr>
            <a:solidFill>
              <a:srgbClr val="FFFF0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Sheet1!$I$2:$I$6</c:f>
              <c:numCache>
                <c:formatCode>0.0%</c:formatCode>
                <c:ptCount val="5"/>
                <c:pt idx="0">
                  <c:v>0.57999999999999996</c:v>
                </c:pt>
                <c:pt idx="1">
                  <c:v>0.57999999999999996</c:v>
                </c:pt>
                <c:pt idx="2">
                  <c:v>0.57999999999999996</c:v>
                </c:pt>
                <c:pt idx="3">
                  <c:v>0.57999999999999996</c:v>
                </c:pt>
                <c:pt idx="4">
                  <c:v>0.57999999999999996</c:v>
                </c:pt>
              </c:numCache>
            </c:numRef>
          </c:val>
          <c:extLst>
            <c:ext xmlns:c16="http://schemas.microsoft.com/office/drawing/2014/chart" uri="{C3380CC4-5D6E-409C-BE32-E72D297353CC}">
              <c16:uniqueId val="{00000007-2EB6-49C0-BBEF-A8C0B3C00653}"/>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Sheet1!$J$2:$J$6</c:f>
              <c:numCache>
                <c:formatCode>0.0%</c:formatCode>
                <c:ptCount val="5"/>
                <c:pt idx="0">
                  <c:v>0.56999999999999995</c:v>
                </c:pt>
                <c:pt idx="1">
                  <c:v>0.56999999999999995</c:v>
                </c:pt>
                <c:pt idx="2">
                  <c:v>0.56999999999999995</c:v>
                </c:pt>
                <c:pt idx="3">
                  <c:v>0.56999999999999995</c:v>
                </c:pt>
                <c:pt idx="4">
                  <c:v>0.56999999999999995</c:v>
                </c:pt>
              </c:numCache>
            </c:numRef>
          </c:val>
          <c:extLst>
            <c:ext xmlns:c16="http://schemas.microsoft.com/office/drawing/2014/chart" uri="{C3380CC4-5D6E-409C-BE32-E72D297353CC}">
              <c16:uniqueId val="{00000003-A538-4E3D-8846-65C697DDE159}"/>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Sheet1!$K$2:$K$6</c:f>
              <c:numCache>
                <c:formatCode>0.0%</c:formatCode>
                <c:ptCount val="5"/>
                <c:pt idx="0">
                  <c:v>0.56000000000000005</c:v>
                </c:pt>
                <c:pt idx="1">
                  <c:v>0.56000000000000005</c:v>
                </c:pt>
                <c:pt idx="2">
                  <c:v>0.56000000000000005</c:v>
                </c:pt>
                <c:pt idx="3">
                  <c:v>0.56000000000000005</c:v>
                </c:pt>
                <c:pt idx="4">
                  <c:v>0.56000000000000005</c:v>
                </c:pt>
              </c:numCache>
            </c:numRef>
          </c:val>
          <c:extLst>
            <c:ext xmlns:c16="http://schemas.microsoft.com/office/drawing/2014/chart" uri="{C3380CC4-5D6E-409C-BE32-E72D297353CC}">
              <c16:uniqueId val="{00000004-A538-4E3D-8846-65C697DDE159}"/>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Sheet1!$L$2:$L$6</c:f>
              <c:numCache>
                <c:formatCode>0.0%</c:formatCode>
                <c:ptCount val="5"/>
                <c:pt idx="0">
                  <c:v>0.55000000000000004</c:v>
                </c:pt>
                <c:pt idx="1">
                  <c:v>0.55000000000000004</c:v>
                </c:pt>
                <c:pt idx="2">
                  <c:v>0.55000000000000004</c:v>
                </c:pt>
                <c:pt idx="3">
                  <c:v>0.55000000000000004</c:v>
                </c:pt>
                <c:pt idx="4">
                  <c:v>0.55000000000000004</c:v>
                </c:pt>
              </c:numCache>
            </c:numRef>
          </c:val>
          <c:extLst>
            <c:ext xmlns:c16="http://schemas.microsoft.com/office/drawing/2014/chart" uri="{C3380CC4-5D6E-409C-BE32-E72D297353CC}">
              <c16:uniqueId val="{00000005-A538-4E3D-8846-65C697DDE159}"/>
            </c:ext>
          </c:extLst>
        </c:ser>
        <c:dLbls>
          <c:showLegendKey val="0"/>
          <c:showVal val="0"/>
          <c:showCatName val="0"/>
          <c:showSerName val="0"/>
          <c:showPercent val="0"/>
          <c:showBubbleSize val="0"/>
        </c:dLbls>
        <c:gapWidth val="150"/>
        <c:axId val="459098416"/>
        <c:axId val="459098808"/>
      </c:barChart>
      <c:catAx>
        <c:axId val="45909841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808"/>
        <c:crosses val="autoZero"/>
        <c:auto val="1"/>
        <c:lblAlgn val="ctr"/>
        <c:lblOffset val="100"/>
        <c:noMultiLvlLbl val="0"/>
      </c:catAx>
      <c:valAx>
        <c:axId val="459098808"/>
        <c:scaling>
          <c:orientation val="minMax"/>
          <c:max val="1"/>
          <c:min val="0.5"/>
        </c:scaling>
        <c:delete val="0"/>
        <c:axPos val="l"/>
        <c:majorGridlines>
          <c:spPr>
            <a:ln w="9525" cap="flat" cmpd="sng" algn="ctr">
              <a:solidFill>
                <a:schemeClr val="tx1">
                  <a:tint val="75000"/>
                  <a:shade val="95000"/>
                  <a:satMod val="105000"/>
                </a:schemeClr>
              </a:solidFill>
              <a:prstDash val="solid"/>
              <a:round/>
            </a:ln>
            <a:effectLst/>
          </c:spPr>
        </c:majorGridlines>
        <c:numFmt formatCode="0.0%" sourceLinked="1"/>
        <c:majorTickMark val="out"/>
        <c:minorTickMark val="cross"/>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416"/>
        <c:crosses val="autoZero"/>
        <c:crossBetween val="between"/>
        <c:majorUnit val="0.1"/>
      </c:valAx>
      <c:spPr>
        <a:noFill/>
        <a:ln>
          <a:noFill/>
        </a:ln>
        <a:effectLst/>
      </c:spPr>
    </c:plotArea>
    <c:legend>
      <c:legendPos val="r"/>
      <c:layout>
        <c:manualLayout>
          <c:xMode val="edge"/>
          <c:yMode val="edge"/>
          <c:x val="0.86263847700855578"/>
          <c:y val="0"/>
          <c:w val="0.12761649112042814"/>
          <c:h val="0.91060172377101511"/>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Graduate</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Sheet1!$B$2:$B$12</c:f>
              <c:numCache>
                <c:formatCode>0.0%</c:formatCode>
                <c:ptCount val="11"/>
                <c:pt idx="0">
                  <c:v>0.93</c:v>
                </c:pt>
                <c:pt idx="1">
                  <c:v>0.93</c:v>
                </c:pt>
                <c:pt idx="2">
                  <c:v>0.93</c:v>
                </c:pt>
                <c:pt idx="3">
                  <c:v>0.93</c:v>
                </c:pt>
                <c:pt idx="4">
                  <c:v>0.93</c:v>
                </c:pt>
                <c:pt idx="5">
                  <c:v>0.93</c:v>
                </c:pt>
                <c:pt idx="6">
                  <c:v>0.93</c:v>
                </c:pt>
                <c:pt idx="7">
                  <c:v>0.93</c:v>
                </c:pt>
                <c:pt idx="8">
                  <c:v>0.93</c:v>
                </c:pt>
                <c:pt idx="9">
                  <c:v>0.93</c:v>
                </c:pt>
                <c:pt idx="10">
                  <c:v>0.93</c:v>
                </c:pt>
              </c:numCache>
            </c:numRef>
          </c:val>
          <c:extLst>
            <c:ext xmlns:c16="http://schemas.microsoft.com/office/drawing/2014/chart" uri="{C3380CC4-5D6E-409C-BE32-E72D297353CC}">
              <c16:uniqueId val="{00000000-4192-44FB-BCAB-A920FC834F84}"/>
            </c:ext>
          </c:extLst>
        </c:ser>
        <c:ser>
          <c:idx val="1"/>
          <c:order val="1"/>
          <c:tx>
            <c:strRef>
              <c:f>Sheet1!$D$1</c:f>
              <c:strCache>
                <c:ptCount val="1"/>
                <c:pt idx="0">
                  <c:v>Continuer</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Sheet1!$D$2:$D$12</c:f>
              <c:numCache>
                <c:formatCode>0.0%</c:formatCode>
                <c:ptCount val="11"/>
                <c:pt idx="0">
                  <c:v>0.02</c:v>
                </c:pt>
                <c:pt idx="1">
                  <c:v>0.02</c:v>
                </c:pt>
                <c:pt idx="2">
                  <c:v>0.02</c:v>
                </c:pt>
                <c:pt idx="3">
                  <c:v>0.02</c:v>
                </c:pt>
                <c:pt idx="4">
                  <c:v>0.02</c:v>
                </c:pt>
                <c:pt idx="5">
                  <c:v>0.02</c:v>
                </c:pt>
                <c:pt idx="6">
                  <c:v>0.02</c:v>
                </c:pt>
                <c:pt idx="7">
                  <c:v>0.02</c:v>
                </c:pt>
                <c:pt idx="8">
                  <c:v>0.02</c:v>
                </c:pt>
                <c:pt idx="9">
                  <c:v>0.02</c:v>
                </c:pt>
                <c:pt idx="10">
                  <c:v>0.02</c:v>
                </c:pt>
              </c:numCache>
            </c:numRef>
          </c:val>
          <c:extLst>
            <c:ext xmlns:c16="http://schemas.microsoft.com/office/drawing/2014/chart" uri="{C3380CC4-5D6E-409C-BE32-E72D297353CC}">
              <c16:uniqueId val="{00000001-4192-44FB-BCAB-A920FC834F84}"/>
            </c:ext>
          </c:extLst>
        </c:ser>
        <c:ser>
          <c:idx val="2"/>
          <c:order val="2"/>
          <c:tx>
            <c:strRef>
              <c:f>Sheet1!$C$1</c:f>
              <c:strCache>
                <c:ptCount val="1"/>
                <c:pt idx="0">
                  <c:v>GED</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Sheet1!$C$2:$C$12</c:f>
              <c:numCache>
                <c:formatCode>0.0%</c:formatCode>
                <c:ptCount val="11"/>
                <c:pt idx="0">
                  <c:v>0.01</c:v>
                </c:pt>
                <c:pt idx="1">
                  <c:v>0.01</c:v>
                </c:pt>
                <c:pt idx="2">
                  <c:v>0.01</c:v>
                </c:pt>
                <c:pt idx="3">
                  <c:v>0.01</c:v>
                </c:pt>
                <c:pt idx="4">
                  <c:v>0.01</c:v>
                </c:pt>
                <c:pt idx="5">
                  <c:v>0.01</c:v>
                </c:pt>
                <c:pt idx="6">
                  <c:v>0.01</c:v>
                </c:pt>
                <c:pt idx="7">
                  <c:v>0.01</c:v>
                </c:pt>
                <c:pt idx="8">
                  <c:v>0.01</c:v>
                </c:pt>
                <c:pt idx="9">
                  <c:v>0.01</c:v>
                </c:pt>
                <c:pt idx="10">
                  <c:v>0.01</c:v>
                </c:pt>
              </c:numCache>
            </c:numRef>
          </c:val>
          <c:extLst>
            <c:ext xmlns:c16="http://schemas.microsoft.com/office/drawing/2014/chart" uri="{C3380CC4-5D6E-409C-BE32-E72D297353CC}">
              <c16:uniqueId val="{00000002-4192-44FB-BCAB-A920FC834F84}"/>
            </c:ext>
          </c:extLst>
        </c:ser>
        <c:ser>
          <c:idx val="3"/>
          <c:order val="3"/>
          <c:tx>
            <c:strRef>
              <c:f>Sheet1!$E$1</c:f>
              <c:strCache>
                <c:ptCount val="1"/>
                <c:pt idx="0">
                  <c:v>Dropout</c:v>
                </c:pt>
              </c:strCache>
            </c:strRef>
          </c:tx>
          <c:spPr>
            <a:solidFill>
              <a:srgbClr val="304269">
                <a:lumMod val="20000"/>
                <a:lumOff val="80000"/>
              </a:srgbClr>
            </a:solidFill>
          </c:spPr>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Sheet1!$E$2:$E$12</c:f>
              <c:numCache>
                <c:formatCode>0.0%</c:formatCode>
                <c:ptCount val="11"/>
                <c:pt idx="0">
                  <c:v>0.03</c:v>
                </c:pt>
                <c:pt idx="1">
                  <c:v>0.03</c:v>
                </c:pt>
                <c:pt idx="2">
                  <c:v>0.03</c:v>
                </c:pt>
                <c:pt idx="3">
                  <c:v>0.03</c:v>
                </c:pt>
                <c:pt idx="4">
                  <c:v>0.03</c:v>
                </c:pt>
                <c:pt idx="5">
                  <c:v>0.03</c:v>
                </c:pt>
                <c:pt idx="6">
                  <c:v>0.03</c:v>
                </c:pt>
                <c:pt idx="7">
                  <c:v>0.03</c:v>
                </c:pt>
                <c:pt idx="8">
                  <c:v>0.03</c:v>
                </c:pt>
                <c:pt idx="9">
                  <c:v>0.03</c:v>
                </c:pt>
                <c:pt idx="10">
                  <c:v>0.03</c:v>
                </c:pt>
              </c:numCache>
            </c:numRef>
          </c:val>
          <c:extLst>
            <c:ext xmlns:c16="http://schemas.microsoft.com/office/drawing/2014/chart" uri="{C3380CC4-5D6E-409C-BE32-E72D297353CC}">
              <c16:uniqueId val="{00000003-4192-44FB-BCAB-A920FC834F84}"/>
            </c:ext>
          </c:extLst>
        </c:ser>
        <c:dLbls>
          <c:showLegendKey val="0"/>
          <c:showVal val="0"/>
          <c:showCatName val="0"/>
          <c:showSerName val="0"/>
          <c:showPercent val="0"/>
          <c:showBubbleSize val="0"/>
        </c:dLbls>
        <c:gapWidth val="150"/>
        <c:overlap val="100"/>
        <c:axId val="459101248"/>
        <c:axId val="459101640"/>
      </c:barChart>
      <c:catAx>
        <c:axId val="459101248"/>
        <c:scaling>
          <c:orientation val="minMax"/>
        </c:scaling>
        <c:delete val="0"/>
        <c:axPos val="b"/>
        <c:numFmt formatCode="General" sourceLinked="0"/>
        <c:majorTickMark val="out"/>
        <c:minorTickMark val="none"/>
        <c:tickLblPos val="nextTo"/>
        <c:crossAx val="459101640"/>
        <c:crosses val="autoZero"/>
        <c:auto val="1"/>
        <c:lblAlgn val="ctr"/>
        <c:lblOffset val="100"/>
        <c:noMultiLvlLbl val="0"/>
      </c:catAx>
      <c:valAx>
        <c:axId val="459101640"/>
        <c:scaling>
          <c:orientation val="minMax"/>
          <c:max val="1"/>
          <c:min val="0.8"/>
        </c:scaling>
        <c:delete val="0"/>
        <c:axPos val="l"/>
        <c:majorGridlines/>
        <c:numFmt formatCode="0.0%" sourceLinked="1"/>
        <c:majorTickMark val="out"/>
        <c:minorTickMark val="in"/>
        <c:tickLblPos val="nextTo"/>
        <c:crossAx val="459101248"/>
        <c:crosses val="autoZero"/>
        <c:crossBetween val="between"/>
        <c:majorUnit val="2.0000000000000004E-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06350012700026E-2"/>
          <c:y val="3.668832020997375E-2"/>
          <c:w val="0.7878470020792856"/>
          <c:h val="0.89059990157480318"/>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5</c:v>
                </c:pt>
                <c:pt idx="1">
                  <c:v>GR 6</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5</c:v>
                </c:pt>
                <c:pt idx="1">
                  <c:v>GR 6</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5</c:v>
                </c:pt>
                <c:pt idx="1">
                  <c:v>GR 6</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5</c:v>
                </c:pt>
                <c:pt idx="1">
                  <c:v>GR 6</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5</c:v>
                </c:pt>
                <c:pt idx="1">
                  <c:v>GR 6</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5</c:v>
                </c:pt>
                <c:pt idx="1">
                  <c:v>GR 6</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5</c:v>
                </c:pt>
                <c:pt idx="1">
                  <c:v>GR 6</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5</c:v>
                </c:pt>
                <c:pt idx="1">
                  <c:v>GR 6</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Sheet1!$A$2:$A$3</c:f>
              <c:strCache>
                <c:ptCount val="2"/>
                <c:pt idx="0">
                  <c:v>GR 5</c:v>
                </c:pt>
                <c:pt idx="1">
                  <c:v>GR 6</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5</c:v>
                </c:pt>
                <c:pt idx="1">
                  <c:v>GR 6</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5</c:v>
                </c:pt>
                <c:pt idx="1">
                  <c:v>GR 6</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507937928213517"/>
          <c:y val="2.1645021645021645E-3"/>
          <c:w val="0.14920620717864813"/>
          <c:h val="0.92601578211814428"/>
        </c:manualLayout>
      </c:layout>
      <c:overlay val="1"/>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466535433070865E-2"/>
          <c:y val="6.5087163523164251E-2"/>
          <c:w val="0.77941924873027235"/>
          <c:h val="0.84211829335286581"/>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Sheet1!$B$2:$B$6</c:f>
              <c:numCache>
                <c:formatCode>0.0%</c:formatCode>
                <c:ptCount val="5"/>
                <c:pt idx="0">
                  <c:v>0.9</c:v>
                </c:pt>
                <c:pt idx="1">
                  <c:v>0.9</c:v>
                </c:pt>
                <c:pt idx="2">
                  <c:v>0.9</c:v>
                </c:pt>
                <c:pt idx="3">
                  <c:v>0.9</c:v>
                </c:pt>
                <c:pt idx="4">
                  <c:v>0.9</c:v>
                </c:pt>
              </c:numCache>
            </c:numRef>
          </c:val>
          <c:extLst>
            <c:ext xmlns:c16="http://schemas.microsoft.com/office/drawing/2014/chart" uri="{C3380CC4-5D6E-409C-BE32-E72D297353CC}">
              <c16:uniqueId val="{00000000-1FE4-4054-95B2-0A838FC949F0}"/>
            </c:ext>
          </c:extLst>
        </c:ser>
        <c:ser>
          <c:idx val="1"/>
          <c:order val="1"/>
          <c:tx>
            <c:strRef>
              <c:f>Sheet1!$C$1</c:f>
              <c:strCache>
                <c:ptCount val="1"/>
                <c:pt idx="0">
                  <c:v>Af Am</c:v>
                </c:pt>
              </c:strCache>
            </c:strRef>
          </c:tx>
          <c:spPr>
            <a:solidFill>
              <a:srgbClr val="92D05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Sheet1!$C$2:$C$6</c:f>
              <c:numCache>
                <c:formatCode>0.0%</c:formatCode>
                <c:ptCount val="5"/>
                <c:pt idx="0">
                  <c:v>0.85</c:v>
                </c:pt>
                <c:pt idx="1">
                  <c:v>0.85</c:v>
                </c:pt>
                <c:pt idx="2">
                  <c:v>0.85</c:v>
                </c:pt>
                <c:pt idx="3">
                  <c:v>0.85</c:v>
                </c:pt>
                <c:pt idx="4">
                  <c:v>0.85</c:v>
                </c:pt>
              </c:numCache>
            </c:numRef>
          </c:val>
          <c:extLst>
            <c:ext xmlns:c16="http://schemas.microsoft.com/office/drawing/2014/chart" uri="{C3380CC4-5D6E-409C-BE32-E72D297353CC}">
              <c16:uniqueId val="{00000001-1FE4-4054-95B2-0A838FC949F0}"/>
            </c:ext>
          </c:extLst>
        </c:ser>
        <c:ser>
          <c:idx val="2"/>
          <c:order val="2"/>
          <c:tx>
            <c:strRef>
              <c:f>Sheet1!$D$1</c:f>
              <c:strCache>
                <c:ptCount val="1"/>
                <c:pt idx="0">
                  <c:v>Hisp</c:v>
                </c:pt>
              </c:strCache>
            </c:strRef>
          </c:tx>
          <c:spPr>
            <a:solidFill>
              <a:schemeClr val="accent5"/>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Sheet1!$D$2:$D$6</c:f>
              <c:numCache>
                <c:formatCode>0.0%</c:formatCode>
                <c:ptCount val="5"/>
                <c:pt idx="0">
                  <c:v>0.8</c:v>
                </c:pt>
                <c:pt idx="1">
                  <c:v>0.8</c:v>
                </c:pt>
                <c:pt idx="2">
                  <c:v>0.8</c:v>
                </c:pt>
                <c:pt idx="3">
                  <c:v>0.8</c:v>
                </c:pt>
                <c:pt idx="4">
                  <c:v>0.8</c:v>
                </c:pt>
              </c:numCache>
            </c:numRef>
          </c:val>
          <c:extLst>
            <c:ext xmlns:c16="http://schemas.microsoft.com/office/drawing/2014/chart" uri="{C3380CC4-5D6E-409C-BE32-E72D297353CC}">
              <c16:uniqueId val="{00000002-1FE4-4054-95B2-0A838FC949F0}"/>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Sheet1!$E$2:$E$6</c:f>
              <c:numCache>
                <c:formatCode>0.0%</c:formatCode>
                <c:ptCount val="5"/>
                <c:pt idx="0">
                  <c:v>0.75</c:v>
                </c:pt>
                <c:pt idx="1">
                  <c:v>0.75</c:v>
                </c:pt>
                <c:pt idx="2">
                  <c:v>0.75</c:v>
                </c:pt>
                <c:pt idx="3">
                  <c:v>0.75</c:v>
                </c:pt>
                <c:pt idx="4">
                  <c:v>0.75</c:v>
                </c:pt>
              </c:numCache>
            </c:numRef>
          </c:val>
          <c:extLst>
            <c:ext xmlns:c16="http://schemas.microsoft.com/office/drawing/2014/chart" uri="{C3380CC4-5D6E-409C-BE32-E72D297353CC}">
              <c16:uniqueId val="{00000003-1FE4-4054-95B2-0A838FC949F0}"/>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Sheet1!$F$2:$F$6</c:f>
              <c:numCache>
                <c:formatCode>0.0%</c:formatCode>
                <c:ptCount val="5"/>
                <c:pt idx="0">
                  <c:v>0.7</c:v>
                </c:pt>
                <c:pt idx="1">
                  <c:v>0.7</c:v>
                </c:pt>
                <c:pt idx="2">
                  <c:v>0.7</c:v>
                </c:pt>
                <c:pt idx="3">
                  <c:v>0.7</c:v>
                </c:pt>
                <c:pt idx="4">
                  <c:v>0.7</c:v>
                </c:pt>
              </c:numCache>
            </c:numRef>
          </c:val>
          <c:extLst>
            <c:ext xmlns:c16="http://schemas.microsoft.com/office/drawing/2014/chart" uri="{C3380CC4-5D6E-409C-BE32-E72D297353CC}">
              <c16:uniqueId val="{00000004-1FE4-4054-95B2-0A838FC949F0}"/>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Sheet1!$G$2:$G$6</c:f>
              <c:numCache>
                <c:formatCode>0.0%</c:formatCode>
                <c:ptCount val="5"/>
                <c:pt idx="0">
                  <c:v>0.65</c:v>
                </c:pt>
                <c:pt idx="1">
                  <c:v>0.65</c:v>
                </c:pt>
                <c:pt idx="2">
                  <c:v>0.65</c:v>
                </c:pt>
                <c:pt idx="3">
                  <c:v>0.65</c:v>
                </c:pt>
                <c:pt idx="4">
                  <c:v>0.65</c:v>
                </c:pt>
              </c:numCache>
            </c:numRef>
          </c:val>
          <c:extLst>
            <c:ext xmlns:c16="http://schemas.microsoft.com/office/drawing/2014/chart" uri="{C3380CC4-5D6E-409C-BE32-E72D297353CC}">
              <c16:uniqueId val="{00000005-1FE4-4054-95B2-0A838FC949F0}"/>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Sheet1!$H$2:$H$6</c:f>
              <c:numCache>
                <c:formatCode>0.0%</c:formatCode>
                <c:ptCount val="5"/>
                <c:pt idx="0">
                  <c:v>0.59</c:v>
                </c:pt>
                <c:pt idx="1">
                  <c:v>0.59</c:v>
                </c:pt>
                <c:pt idx="2">
                  <c:v>0.59</c:v>
                </c:pt>
                <c:pt idx="3">
                  <c:v>0.59</c:v>
                </c:pt>
                <c:pt idx="4">
                  <c:v>0.59</c:v>
                </c:pt>
              </c:numCache>
            </c:numRef>
          </c:val>
          <c:extLst>
            <c:ext xmlns:c16="http://schemas.microsoft.com/office/drawing/2014/chart" uri="{C3380CC4-5D6E-409C-BE32-E72D297353CC}">
              <c16:uniqueId val="{00000006-1FE4-4054-95B2-0A838FC949F0}"/>
            </c:ext>
          </c:extLst>
        </c:ser>
        <c:ser>
          <c:idx val="7"/>
          <c:order val="7"/>
          <c:tx>
            <c:strRef>
              <c:f>Sheet1!$I$1</c:f>
              <c:strCache>
                <c:ptCount val="1"/>
                <c:pt idx="0">
                  <c:v>Two or More</c:v>
                </c:pt>
              </c:strCache>
            </c:strRef>
          </c:tx>
          <c:spPr>
            <a:solidFill>
              <a:srgbClr val="FFFF0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Sheet1!$I$2:$I$6</c:f>
              <c:numCache>
                <c:formatCode>0.0%</c:formatCode>
                <c:ptCount val="5"/>
                <c:pt idx="0">
                  <c:v>0.57999999999999996</c:v>
                </c:pt>
                <c:pt idx="1">
                  <c:v>0.57999999999999996</c:v>
                </c:pt>
                <c:pt idx="2">
                  <c:v>0.57999999999999996</c:v>
                </c:pt>
                <c:pt idx="3">
                  <c:v>0.57999999999999996</c:v>
                </c:pt>
                <c:pt idx="4">
                  <c:v>0.57999999999999996</c:v>
                </c:pt>
              </c:numCache>
            </c:numRef>
          </c:val>
          <c:extLst>
            <c:ext xmlns:c16="http://schemas.microsoft.com/office/drawing/2014/chart" uri="{C3380CC4-5D6E-409C-BE32-E72D297353CC}">
              <c16:uniqueId val="{00000007-1FE4-4054-95B2-0A838FC949F0}"/>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Sheet1!$J$2:$J$6</c:f>
              <c:numCache>
                <c:formatCode>0.0%</c:formatCode>
                <c:ptCount val="5"/>
                <c:pt idx="0">
                  <c:v>0.56999999999999995</c:v>
                </c:pt>
                <c:pt idx="1">
                  <c:v>0.56999999999999995</c:v>
                </c:pt>
                <c:pt idx="2">
                  <c:v>0.56999999999999995</c:v>
                </c:pt>
                <c:pt idx="3">
                  <c:v>0.56999999999999995</c:v>
                </c:pt>
                <c:pt idx="4">
                  <c:v>0.56999999999999995</c:v>
                </c:pt>
              </c:numCache>
            </c:numRef>
          </c:val>
          <c:extLst>
            <c:ext xmlns:c16="http://schemas.microsoft.com/office/drawing/2014/chart" uri="{C3380CC4-5D6E-409C-BE32-E72D297353CC}">
              <c16:uniqueId val="{00000008-1FE4-4054-95B2-0A838FC949F0}"/>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Sheet1!$K$2:$K$6</c:f>
              <c:numCache>
                <c:formatCode>0.0%</c:formatCode>
                <c:ptCount val="5"/>
                <c:pt idx="0">
                  <c:v>0.56000000000000005</c:v>
                </c:pt>
                <c:pt idx="1">
                  <c:v>0.56000000000000005</c:v>
                </c:pt>
                <c:pt idx="2">
                  <c:v>0.56000000000000005</c:v>
                </c:pt>
                <c:pt idx="3">
                  <c:v>0.56000000000000005</c:v>
                </c:pt>
                <c:pt idx="4">
                  <c:v>0.56000000000000005</c:v>
                </c:pt>
              </c:numCache>
            </c:numRef>
          </c:val>
          <c:extLst>
            <c:ext xmlns:c16="http://schemas.microsoft.com/office/drawing/2014/chart" uri="{C3380CC4-5D6E-409C-BE32-E72D297353CC}">
              <c16:uniqueId val="{00000009-1FE4-4054-95B2-0A838FC949F0}"/>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Sheet1!$L$2:$L$6</c:f>
              <c:numCache>
                <c:formatCode>0.0%</c:formatCode>
                <c:ptCount val="5"/>
                <c:pt idx="0">
                  <c:v>0.55000000000000004</c:v>
                </c:pt>
                <c:pt idx="1">
                  <c:v>0.55000000000000004</c:v>
                </c:pt>
                <c:pt idx="2">
                  <c:v>0.55000000000000004</c:v>
                </c:pt>
                <c:pt idx="3">
                  <c:v>0.55000000000000004</c:v>
                </c:pt>
                <c:pt idx="4">
                  <c:v>0.55000000000000004</c:v>
                </c:pt>
              </c:numCache>
            </c:numRef>
          </c:val>
          <c:extLst>
            <c:ext xmlns:c16="http://schemas.microsoft.com/office/drawing/2014/chart" uri="{C3380CC4-5D6E-409C-BE32-E72D297353CC}">
              <c16:uniqueId val="{0000000A-1FE4-4054-95B2-0A838FC949F0}"/>
            </c:ext>
          </c:extLst>
        </c:ser>
        <c:dLbls>
          <c:showLegendKey val="0"/>
          <c:showVal val="0"/>
          <c:showCatName val="0"/>
          <c:showSerName val="0"/>
          <c:showPercent val="0"/>
          <c:showBubbleSize val="0"/>
        </c:dLbls>
        <c:gapWidth val="150"/>
        <c:axId val="459098416"/>
        <c:axId val="459098808"/>
      </c:barChart>
      <c:catAx>
        <c:axId val="45909841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808"/>
        <c:crosses val="autoZero"/>
        <c:auto val="1"/>
        <c:lblAlgn val="ctr"/>
        <c:lblOffset val="100"/>
        <c:noMultiLvlLbl val="0"/>
      </c:catAx>
      <c:valAx>
        <c:axId val="459098808"/>
        <c:scaling>
          <c:orientation val="minMax"/>
          <c:max val="1"/>
          <c:min val="0.5"/>
        </c:scaling>
        <c:delete val="0"/>
        <c:axPos val="l"/>
        <c:majorGridlines>
          <c:spPr>
            <a:ln w="9525" cap="flat" cmpd="sng" algn="ctr">
              <a:solidFill>
                <a:schemeClr val="tx1">
                  <a:tint val="75000"/>
                  <a:shade val="95000"/>
                  <a:satMod val="105000"/>
                </a:schemeClr>
              </a:solidFill>
              <a:prstDash val="solid"/>
              <a:round/>
            </a:ln>
            <a:effectLst/>
          </c:spPr>
        </c:majorGridlines>
        <c:numFmt formatCode="0.0%" sourceLinked="1"/>
        <c:majorTickMark val="out"/>
        <c:minorTickMark val="cross"/>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416"/>
        <c:crosses val="autoZero"/>
        <c:crossBetween val="between"/>
        <c:majorUnit val="0.1"/>
      </c:valAx>
      <c:spPr>
        <a:noFill/>
        <a:ln>
          <a:noFill/>
        </a:ln>
        <a:effectLst/>
      </c:spPr>
    </c:plotArea>
    <c:legend>
      <c:legendPos val="r"/>
      <c:layout>
        <c:manualLayout>
          <c:xMode val="edge"/>
          <c:yMode val="edge"/>
          <c:x val="0.86155622592630454"/>
          <c:y val="0"/>
          <c:w val="0.12761649112042814"/>
          <c:h val="0.91060172377101511"/>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Graduate</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Sheet1!$B$2:$B$12</c:f>
              <c:numCache>
                <c:formatCode>0.0%</c:formatCode>
                <c:ptCount val="11"/>
                <c:pt idx="0">
                  <c:v>0.93</c:v>
                </c:pt>
                <c:pt idx="1">
                  <c:v>0.93</c:v>
                </c:pt>
                <c:pt idx="2">
                  <c:v>0.93</c:v>
                </c:pt>
                <c:pt idx="3">
                  <c:v>0.93</c:v>
                </c:pt>
                <c:pt idx="4">
                  <c:v>0.93</c:v>
                </c:pt>
                <c:pt idx="5">
                  <c:v>0.93</c:v>
                </c:pt>
                <c:pt idx="6">
                  <c:v>0.93</c:v>
                </c:pt>
                <c:pt idx="7">
                  <c:v>0.93</c:v>
                </c:pt>
                <c:pt idx="8">
                  <c:v>0.93</c:v>
                </c:pt>
                <c:pt idx="9">
                  <c:v>0.93</c:v>
                </c:pt>
                <c:pt idx="10">
                  <c:v>0.93</c:v>
                </c:pt>
              </c:numCache>
            </c:numRef>
          </c:val>
          <c:extLst>
            <c:ext xmlns:c16="http://schemas.microsoft.com/office/drawing/2014/chart" uri="{C3380CC4-5D6E-409C-BE32-E72D297353CC}">
              <c16:uniqueId val="{00000000-5D91-48A8-A194-1EB2E85E5B88}"/>
            </c:ext>
          </c:extLst>
        </c:ser>
        <c:ser>
          <c:idx val="1"/>
          <c:order val="1"/>
          <c:tx>
            <c:strRef>
              <c:f>Sheet1!$D$1</c:f>
              <c:strCache>
                <c:ptCount val="1"/>
                <c:pt idx="0">
                  <c:v>Continuer</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Sheet1!$D$2:$D$12</c:f>
              <c:numCache>
                <c:formatCode>0.0%</c:formatCode>
                <c:ptCount val="11"/>
                <c:pt idx="0">
                  <c:v>0.02</c:v>
                </c:pt>
                <c:pt idx="1">
                  <c:v>0.02</c:v>
                </c:pt>
                <c:pt idx="2">
                  <c:v>0.02</c:v>
                </c:pt>
                <c:pt idx="3">
                  <c:v>0.02</c:v>
                </c:pt>
                <c:pt idx="4">
                  <c:v>0.02</c:v>
                </c:pt>
                <c:pt idx="5">
                  <c:v>0.02</c:v>
                </c:pt>
                <c:pt idx="6">
                  <c:v>0.02</c:v>
                </c:pt>
                <c:pt idx="7">
                  <c:v>0.02</c:v>
                </c:pt>
                <c:pt idx="8">
                  <c:v>0.02</c:v>
                </c:pt>
                <c:pt idx="9">
                  <c:v>0.02</c:v>
                </c:pt>
                <c:pt idx="10">
                  <c:v>0.02</c:v>
                </c:pt>
              </c:numCache>
            </c:numRef>
          </c:val>
          <c:extLst>
            <c:ext xmlns:c16="http://schemas.microsoft.com/office/drawing/2014/chart" uri="{C3380CC4-5D6E-409C-BE32-E72D297353CC}">
              <c16:uniqueId val="{00000001-5D91-48A8-A194-1EB2E85E5B88}"/>
            </c:ext>
          </c:extLst>
        </c:ser>
        <c:ser>
          <c:idx val="2"/>
          <c:order val="2"/>
          <c:tx>
            <c:strRef>
              <c:f>Sheet1!$C$1</c:f>
              <c:strCache>
                <c:ptCount val="1"/>
                <c:pt idx="0">
                  <c:v>GED</c:v>
                </c:pt>
              </c:strCache>
            </c:strRef>
          </c:tx>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Sheet1!$C$2:$C$12</c:f>
              <c:numCache>
                <c:formatCode>0.0%</c:formatCode>
                <c:ptCount val="11"/>
                <c:pt idx="0">
                  <c:v>0.01</c:v>
                </c:pt>
                <c:pt idx="1">
                  <c:v>0.01</c:v>
                </c:pt>
                <c:pt idx="2">
                  <c:v>0.01</c:v>
                </c:pt>
                <c:pt idx="3">
                  <c:v>0.01</c:v>
                </c:pt>
                <c:pt idx="4">
                  <c:v>0.01</c:v>
                </c:pt>
                <c:pt idx="5">
                  <c:v>0.01</c:v>
                </c:pt>
                <c:pt idx="6">
                  <c:v>0.01</c:v>
                </c:pt>
                <c:pt idx="7">
                  <c:v>0.01</c:v>
                </c:pt>
                <c:pt idx="8">
                  <c:v>0.01</c:v>
                </c:pt>
                <c:pt idx="9">
                  <c:v>0.01</c:v>
                </c:pt>
                <c:pt idx="10">
                  <c:v>0.01</c:v>
                </c:pt>
              </c:numCache>
            </c:numRef>
          </c:val>
          <c:extLst>
            <c:ext xmlns:c16="http://schemas.microsoft.com/office/drawing/2014/chart" uri="{C3380CC4-5D6E-409C-BE32-E72D297353CC}">
              <c16:uniqueId val="{00000002-5D91-48A8-A194-1EB2E85E5B88}"/>
            </c:ext>
          </c:extLst>
        </c:ser>
        <c:ser>
          <c:idx val="3"/>
          <c:order val="3"/>
          <c:tx>
            <c:strRef>
              <c:f>Sheet1!$E$1</c:f>
              <c:strCache>
                <c:ptCount val="1"/>
                <c:pt idx="0">
                  <c:v>Dropout</c:v>
                </c:pt>
              </c:strCache>
            </c:strRef>
          </c:tx>
          <c:spPr>
            <a:solidFill>
              <a:srgbClr val="304269">
                <a:lumMod val="20000"/>
                <a:lumOff val="80000"/>
              </a:srgbClr>
            </a:solidFill>
          </c:spPr>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Sheet1!$E$2:$E$12</c:f>
              <c:numCache>
                <c:formatCode>0.0%</c:formatCode>
                <c:ptCount val="11"/>
                <c:pt idx="0">
                  <c:v>0.03</c:v>
                </c:pt>
                <c:pt idx="1">
                  <c:v>0.03</c:v>
                </c:pt>
                <c:pt idx="2">
                  <c:v>0.03</c:v>
                </c:pt>
                <c:pt idx="3">
                  <c:v>0.03</c:v>
                </c:pt>
                <c:pt idx="4">
                  <c:v>0.03</c:v>
                </c:pt>
                <c:pt idx="5">
                  <c:v>0.03</c:v>
                </c:pt>
                <c:pt idx="6">
                  <c:v>0.03</c:v>
                </c:pt>
                <c:pt idx="7">
                  <c:v>0.03</c:v>
                </c:pt>
                <c:pt idx="8">
                  <c:v>0.03</c:v>
                </c:pt>
                <c:pt idx="9">
                  <c:v>0.03</c:v>
                </c:pt>
                <c:pt idx="10">
                  <c:v>0.03</c:v>
                </c:pt>
              </c:numCache>
            </c:numRef>
          </c:val>
          <c:extLst>
            <c:ext xmlns:c16="http://schemas.microsoft.com/office/drawing/2014/chart" uri="{C3380CC4-5D6E-409C-BE32-E72D297353CC}">
              <c16:uniqueId val="{00000003-5D91-48A8-A194-1EB2E85E5B88}"/>
            </c:ext>
          </c:extLst>
        </c:ser>
        <c:dLbls>
          <c:showLegendKey val="0"/>
          <c:showVal val="0"/>
          <c:showCatName val="0"/>
          <c:showSerName val="0"/>
          <c:showPercent val="0"/>
          <c:showBubbleSize val="0"/>
        </c:dLbls>
        <c:gapWidth val="150"/>
        <c:overlap val="100"/>
        <c:axId val="459101248"/>
        <c:axId val="459101640"/>
      </c:barChart>
      <c:catAx>
        <c:axId val="459101248"/>
        <c:scaling>
          <c:orientation val="minMax"/>
        </c:scaling>
        <c:delete val="0"/>
        <c:axPos val="b"/>
        <c:numFmt formatCode="General" sourceLinked="0"/>
        <c:majorTickMark val="out"/>
        <c:minorTickMark val="none"/>
        <c:tickLblPos val="nextTo"/>
        <c:crossAx val="459101640"/>
        <c:crosses val="autoZero"/>
        <c:auto val="1"/>
        <c:lblAlgn val="ctr"/>
        <c:lblOffset val="100"/>
        <c:noMultiLvlLbl val="0"/>
      </c:catAx>
      <c:valAx>
        <c:axId val="459101640"/>
        <c:scaling>
          <c:orientation val="minMax"/>
          <c:max val="1"/>
          <c:min val="0.8"/>
        </c:scaling>
        <c:delete val="0"/>
        <c:axPos val="l"/>
        <c:majorGridlines/>
        <c:numFmt formatCode="0.0%" sourceLinked="1"/>
        <c:majorTickMark val="out"/>
        <c:minorTickMark val="in"/>
        <c:tickLblPos val="nextTo"/>
        <c:crossAx val="459101248"/>
        <c:crosses val="autoZero"/>
        <c:crossBetween val="between"/>
        <c:majorUnit val="2.0000000000000004E-2"/>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466535433070865E-2"/>
          <c:y val="6.5087163523164251E-2"/>
          <c:w val="0.77941924873027235"/>
          <c:h val="0.84211829335286581"/>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Sheet1!$B$2:$B$6</c:f>
              <c:numCache>
                <c:formatCode>0.0%</c:formatCode>
                <c:ptCount val="5"/>
                <c:pt idx="0">
                  <c:v>0.9</c:v>
                </c:pt>
                <c:pt idx="1">
                  <c:v>0.9</c:v>
                </c:pt>
                <c:pt idx="2">
                  <c:v>0.9</c:v>
                </c:pt>
                <c:pt idx="3">
                  <c:v>0.9</c:v>
                </c:pt>
                <c:pt idx="4">
                  <c:v>0.9</c:v>
                </c:pt>
              </c:numCache>
            </c:numRef>
          </c:val>
          <c:extLst>
            <c:ext xmlns:c16="http://schemas.microsoft.com/office/drawing/2014/chart" uri="{C3380CC4-5D6E-409C-BE32-E72D297353CC}">
              <c16:uniqueId val="{00000000-016C-4FD0-8812-1315476B2F07}"/>
            </c:ext>
          </c:extLst>
        </c:ser>
        <c:ser>
          <c:idx val="1"/>
          <c:order val="1"/>
          <c:tx>
            <c:strRef>
              <c:f>Sheet1!$C$1</c:f>
              <c:strCache>
                <c:ptCount val="1"/>
                <c:pt idx="0">
                  <c:v>Af Am</c:v>
                </c:pt>
              </c:strCache>
            </c:strRef>
          </c:tx>
          <c:spPr>
            <a:solidFill>
              <a:srgbClr val="92D05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Sheet1!$C$2:$C$6</c:f>
              <c:numCache>
                <c:formatCode>0.0%</c:formatCode>
                <c:ptCount val="5"/>
                <c:pt idx="0">
                  <c:v>0.85</c:v>
                </c:pt>
                <c:pt idx="1">
                  <c:v>0.85</c:v>
                </c:pt>
                <c:pt idx="2">
                  <c:v>0.85</c:v>
                </c:pt>
                <c:pt idx="3">
                  <c:v>0.85</c:v>
                </c:pt>
                <c:pt idx="4">
                  <c:v>0.85</c:v>
                </c:pt>
              </c:numCache>
            </c:numRef>
          </c:val>
          <c:extLst>
            <c:ext xmlns:c16="http://schemas.microsoft.com/office/drawing/2014/chart" uri="{C3380CC4-5D6E-409C-BE32-E72D297353CC}">
              <c16:uniqueId val="{00000001-016C-4FD0-8812-1315476B2F07}"/>
            </c:ext>
          </c:extLst>
        </c:ser>
        <c:ser>
          <c:idx val="2"/>
          <c:order val="2"/>
          <c:tx>
            <c:strRef>
              <c:f>Sheet1!$D$1</c:f>
              <c:strCache>
                <c:ptCount val="1"/>
                <c:pt idx="0">
                  <c:v>Hisp</c:v>
                </c:pt>
              </c:strCache>
            </c:strRef>
          </c:tx>
          <c:spPr>
            <a:solidFill>
              <a:schemeClr val="accent5"/>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Sheet1!$D$2:$D$6</c:f>
              <c:numCache>
                <c:formatCode>0.0%</c:formatCode>
                <c:ptCount val="5"/>
                <c:pt idx="0">
                  <c:v>0.8</c:v>
                </c:pt>
                <c:pt idx="1">
                  <c:v>0.8</c:v>
                </c:pt>
                <c:pt idx="2">
                  <c:v>0.8</c:v>
                </c:pt>
                <c:pt idx="3">
                  <c:v>0.8</c:v>
                </c:pt>
                <c:pt idx="4">
                  <c:v>0.8</c:v>
                </c:pt>
              </c:numCache>
            </c:numRef>
          </c:val>
          <c:extLst>
            <c:ext xmlns:c16="http://schemas.microsoft.com/office/drawing/2014/chart" uri="{C3380CC4-5D6E-409C-BE32-E72D297353CC}">
              <c16:uniqueId val="{00000002-016C-4FD0-8812-1315476B2F07}"/>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Sheet1!$E$2:$E$6</c:f>
              <c:numCache>
                <c:formatCode>0.0%</c:formatCode>
                <c:ptCount val="5"/>
                <c:pt idx="0">
                  <c:v>0.75</c:v>
                </c:pt>
                <c:pt idx="1">
                  <c:v>0.75</c:v>
                </c:pt>
                <c:pt idx="2">
                  <c:v>0.75</c:v>
                </c:pt>
                <c:pt idx="3">
                  <c:v>0.75</c:v>
                </c:pt>
                <c:pt idx="4">
                  <c:v>0.75</c:v>
                </c:pt>
              </c:numCache>
            </c:numRef>
          </c:val>
          <c:extLst>
            <c:ext xmlns:c16="http://schemas.microsoft.com/office/drawing/2014/chart" uri="{C3380CC4-5D6E-409C-BE32-E72D297353CC}">
              <c16:uniqueId val="{00000003-016C-4FD0-8812-1315476B2F07}"/>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Sheet1!$F$2:$F$6</c:f>
              <c:numCache>
                <c:formatCode>0.0%</c:formatCode>
                <c:ptCount val="5"/>
                <c:pt idx="0">
                  <c:v>0.7</c:v>
                </c:pt>
                <c:pt idx="1">
                  <c:v>0.7</c:v>
                </c:pt>
                <c:pt idx="2">
                  <c:v>0.7</c:v>
                </c:pt>
                <c:pt idx="3">
                  <c:v>0.7</c:v>
                </c:pt>
                <c:pt idx="4">
                  <c:v>0.7</c:v>
                </c:pt>
              </c:numCache>
            </c:numRef>
          </c:val>
          <c:extLst>
            <c:ext xmlns:c16="http://schemas.microsoft.com/office/drawing/2014/chart" uri="{C3380CC4-5D6E-409C-BE32-E72D297353CC}">
              <c16:uniqueId val="{00000004-016C-4FD0-8812-1315476B2F07}"/>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Sheet1!$G$2:$G$6</c:f>
              <c:numCache>
                <c:formatCode>0.0%</c:formatCode>
                <c:ptCount val="5"/>
                <c:pt idx="0">
                  <c:v>0.65</c:v>
                </c:pt>
                <c:pt idx="1">
                  <c:v>0.65</c:v>
                </c:pt>
                <c:pt idx="2">
                  <c:v>0.65</c:v>
                </c:pt>
                <c:pt idx="3">
                  <c:v>0.65</c:v>
                </c:pt>
                <c:pt idx="4">
                  <c:v>0.65</c:v>
                </c:pt>
              </c:numCache>
            </c:numRef>
          </c:val>
          <c:extLst>
            <c:ext xmlns:c16="http://schemas.microsoft.com/office/drawing/2014/chart" uri="{C3380CC4-5D6E-409C-BE32-E72D297353CC}">
              <c16:uniqueId val="{00000005-016C-4FD0-8812-1315476B2F07}"/>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Sheet1!$H$2:$H$6</c:f>
              <c:numCache>
                <c:formatCode>0.0%</c:formatCode>
                <c:ptCount val="5"/>
                <c:pt idx="0">
                  <c:v>0.59</c:v>
                </c:pt>
                <c:pt idx="1">
                  <c:v>0.59</c:v>
                </c:pt>
                <c:pt idx="2">
                  <c:v>0.59</c:v>
                </c:pt>
                <c:pt idx="3">
                  <c:v>0.59</c:v>
                </c:pt>
                <c:pt idx="4">
                  <c:v>0.59</c:v>
                </c:pt>
              </c:numCache>
            </c:numRef>
          </c:val>
          <c:extLst>
            <c:ext xmlns:c16="http://schemas.microsoft.com/office/drawing/2014/chart" uri="{C3380CC4-5D6E-409C-BE32-E72D297353CC}">
              <c16:uniqueId val="{00000006-016C-4FD0-8812-1315476B2F07}"/>
            </c:ext>
          </c:extLst>
        </c:ser>
        <c:ser>
          <c:idx val="7"/>
          <c:order val="7"/>
          <c:tx>
            <c:strRef>
              <c:f>Sheet1!$I$1</c:f>
              <c:strCache>
                <c:ptCount val="1"/>
                <c:pt idx="0">
                  <c:v>Two or More</c:v>
                </c:pt>
              </c:strCache>
            </c:strRef>
          </c:tx>
          <c:spPr>
            <a:solidFill>
              <a:srgbClr val="FFFF00"/>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Sheet1!$I$2:$I$6</c:f>
              <c:numCache>
                <c:formatCode>0.0%</c:formatCode>
                <c:ptCount val="5"/>
                <c:pt idx="0">
                  <c:v>0.57999999999999996</c:v>
                </c:pt>
                <c:pt idx="1">
                  <c:v>0.57999999999999996</c:v>
                </c:pt>
                <c:pt idx="2">
                  <c:v>0.57999999999999996</c:v>
                </c:pt>
                <c:pt idx="3">
                  <c:v>0.57999999999999996</c:v>
                </c:pt>
                <c:pt idx="4">
                  <c:v>0.57999999999999996</c:v>
                </c:pt>
              </c:numCache>
            </c:numRef>
          </c:val>
          <c:extLst>
            <c:ext xmlns:c16="http://schemas.microsoft.com/office/drawing/2014/chart" uri="{C3380CC4-5D6E-409C-BE32-E72D297353CC}">
              <c16:uniqueId val="{00000007-016C-4FD0-8812-1315476B2F07}"/>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Sheet1!$J$2:$J$6</c:f>
              <c:numCache>
                <c:formatCode>0.0%</c:formatCode>
                <c:ptCount val="5"/>
                <c:pt idx="0">
                  <c:v>0.56999999999999995</c:v>
                </c:pt>
                <c:pt idx="1">
                  <c:v>0.56999999999999995</c:v>
                </c:pt>
                <c:pt idx="2">
                  <c:v>0.56999999999999995</c:v>
                </c:pt>
                <c:pt idx="3">
                  <c:v>0.56999999999999995</c:v>
                </c:pt>
                <c:pt idx="4">
                  <c:v>0.56999999999999995</c:v>
                </c:pt>
              </c:numCache>
            </c:numRef>
          </c:val>
          <c:extLst>
            <c:ext xmlns:c16="http://schemas.microsoft.com/office/drawing/2014/chart" uri="{C3380CC4-5D6E-409C-BE32-E72D297353CC}">
              <c16:uniqueId val="{00000008-016C-4FD0-8812-1315476B2F07}"/>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Sheet1!$K$2:$K$6</c:f>
              <c:numCache>
                <c:formatCode>0.0%</c:formatCode>
                <c:ptCount val="5"/>
                <c:pt idx="0">
                  <c:v>0.56000000000000005</c:v>
                </c:pt>
                <c:pt idx="1">
                  <c:v>0.56000000000000005</c:v>
                </c:pt>
                <c:pt idx="2">
                  <c:v>0.56000000000000005</c:v>
                </c:pt>
                <c:pt idx="3">
                  <c:v>0.56000000000000005</c:v>
                </c:pt>
                <c:pt idx="4">
                  <c:v>0.56000000000000005</c:v>
                </c:pt>
              </c:numCache>
            </c:numRef>
          </c:val>
          <c:extLst>
            <c:ext xmlns:c16="http://schemas.microsoft.com/office/drawing/2014/chart" uri="{C3380CC4-5D6E-409C-BE32-E72D297353CC}">
              <c16:uniqueId val="{00000009-016C-4FD0-8812-1315476B2F07}"/>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Sheet1!$A$2:$A$6</c:f>
              <c:strCache>
                <c:ptCount val="5"/>
                <c:pt idx="0">
                  <c:v>District</c:v>
                </c:pt>
                <c:pt idx="1">
                  <c:v>Campus 1</c:v>
                </c:pt>
                <c:pt idx="2">
                  <c:v>Campus 2</c:v>
                </c:pt>
                <c:pt idx="3">
                  <c:v>Campus 3</c:v>
                </c:pt>
                <c:pt idx="4">
                  <c:v>Campus 4</c:v>
                </c:pt>
              </c:strCache>
            </c:strRef>
          </c:cat>
          <c:val>
            <c:numRef>
              <c:f>Sheet1!$L$2:$L$6</c:f>
              <c:numCache>
                <c:formatCode>0.0%</c:formatCode>
                <c:ptCount val="5"/>
                <c:pt idx="0">
                  <c:v>0.55000000000000004</c:v>
                </c:pt>
                <c:pt idx="1">
                  <c:v>0.55000000000000004</c:v>
                </c:pt>
                <c:pt idx="2">
                  <c:v>0.55000000000000004</c:v>
                </c:pt>
                <c:pt idx="3">
                  <c:v>0.55000000000000004</c:v>
                </c:pt>
                <c:pt idx="4">
                  <c:v>0.55000000000000004</c:v>
                </c:pt>
              </c:numCache>
            </c:numRef>
          </c:val>
          <c:extLst>
            <c:ext xmlns:c16="http://schemas.microsoft.com/office/drawing/2014/chart" uri="{C3380CC4-5D6E-409C-BE32-E72D297353CC}">
              <c16:uniqueId val="{0000000A-016C-4FD0-8812-1315476B2F07}"/>
            </c:ext>
          </c:extLst>
        </c:ser>
        <c:dLbls>
          <c:showLegendKey val="0"/>
          <c:showVal val="0"/>
          <c:showCatName val="0"/>
          <c:showSerName val="0"/>
          <c:showPercent val="0"/>
          <c:showBubbleSize val="0"/>
        </c:dLbls>
        <c:gapWidth val="150"/>
        <c:axId val="459098416"/>
        <c:axId val="459098808"/>
      </c:barChart>
      <c:catAx>
        <c:axId val="45909841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808"/>
        <c:crosses val="autoZero"/>
        <c:auto val="1"/>
        <c:lblAlgn val="ctr"/>
        <c:lblOffset val="100"/>
        <c:noMultiLvlLbl val="0"/>
      </c:catAx>
      <c:valAx>
        <c:axId val="459098808"/>
        <c:scaling>
          <c:orientation val="minMax"/>
          <c:max val="1"/>
          <c:min val="0.5"/>
        </c:scaling>
        <c:delete val="0"/>
        <c:axPos val="l"/>
        <c:majorGridlines>
          <c:spPr>
            <a:ln w="9525" cap="flat" cmpd="sng" algn="ctr">
              <a:solidFill>
                <a:schemeClr val="tx1">
                  <a:tint val="75000"/>
                  <a:shade val="95000"/>
                  <a:satMod val="105000"/>
                </a:schemeClr>
              </a:solidFill>
              <a:prstDash val="solid"/>
              <a:round/>
            </a:ln>
            <a:effectLst/>
          </c:spPr>
        </c:majorGridlines>
        <c:numFmt formatCode="0.0%" sourceLinked="1"/>
        <c:majorTickMark val="out"/>
        <c:minorTickMark val="cross"/>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59098416"/>
        <c:crosses val="autoZero"/>
        <c:crossBetween val="between"/>
        <c:majorUnit val="0.1"/>
      </c:valAx>
      <c:spPr>
        <a:noFill/>
        <a:ln>
          <a:noFill/>
        </a:ln>
        <a:effectLst/>
      </c:spPr>
    </c:plotArea>
    <c:legend>
      <c:legendPos val="r"/>
      <c:layout>
        <c:manualLayout>
          <c:xMode val="edge"/>
          <c:yMode val="edge"/>
          <c:x val="0.86263847700855578"/>
          <c:y val="0"/>
          <c:w val="0.12761649112042814"/>
          <c:h val="0.91060172377101511"/>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College Ready Both</c:v>
                </c:pt>
              </c:strCache>
            </c:strRef>
          </c:tx>
          <c:spPr>
            <a:solidFill>
              <a:srgbClr val="91BED4"/>
            </a:solidFill>
          </c:spPr>
          <c:invertIfNegative val="0"/>
          <c:cat>
            <c:strRef>
              <c:f>Sheet1!$A$2:$A$12</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Sheet1!$B$2:$B$12</c:f>
              <c:numCache>
                <c:formatCode>0.0%</c:formatCode>
                <c:ptCount val="11"/>
                <c:pt idx="0">
                  <c:v>0.6</c:v>
                </c:pt>
                <c:pt idx="1">
                  <c:v>0.6</c:v>
                </c:pt>
                <c:pt idx="2">
                  <c:v>0.6</c:v>
                </c:pt>
                <c:pt idx="3">
                  <c:v>0.6</c:v>
                </c:pt>
                <c:pt idx="4">
                  <c:v>0.6</c:v>
                </c:pt>
                <c:pt idx="5">
                  <c:v>0.6</c:v>
                </c:pt>
                <c:pt idx="6">
                  <c:v>0.6</c:v>
                </c:pt>
                <c:pt idx="7">
                  <c:v>0.6</c:v>
                </c:pt>
                <c:pt idx="8">
                  <c:v>0.6</c:v>
                </c:pt>
                <c:pt idx="9">
                  <c:v>0.6</c:v>
                </c:pt>
                <c:pt idx="10">
                  <c:v>0.6</c:v>
                </c:pt>
              </c:numCache>
            </c:numRef>
          </c:val>
          <c:extLst>
            <c:ext xmlns:c16="http://schemas.microsoft.com/office/drawing/2014/chart" uri="{C3380CC4-5D6E-409C-BE32-E72D297353CC}">
              <c16:uniqueId val="{00000000-D7A8-42CF-A93A-0B1C77EE8604}"/>
            </c:ext>
          </c:extLst>
        </c:ser>
        <c:dLbls>
          <c:showLegendKey val="0"/>
          <c:showVal val="0"/>
          <c:showCatName val="0"/>
          <c:showSerName val="0"/>
          <c:showPercent val="0"/>
          <c:showBubbleSize val="0"/>
        </c:dLbls>
        <c:gapWidth val="150"/>
        <c:axId val="468412976"/>
        <c:axId val="468413368"/>
      </c:barChart>
      <c:catAx>
        <c:axId val="468412976"/>
        <c:scaling>
          <c:orientation val="minMax"/>
        </c:scaling>
        <c:delete val="0"/>
        <c:axPos val="b"/>
        <c:numFmt formatCode="General" sourceLinked="0"/>
        <c:majorTickMark val="out"/>
        <c:minorTickMark val="none"/>
        <c:tickLblPos val="nextTo"/>
        <c:crossAx val="468413368"/>
        <c:crosses val="autoZero"/>
        <c:auto val="1"/>
        <c:lblAlgn val="ctr"/>
        <c:lblOffset val="100"/>
        <c:noMultiLvlLbl val="0"/>
      </c:catAx>
      <c:valAx>
        <c:axId val="468413368"/>
        <c:scaling>
          <c:orientation val="minMax"/>
          <c:max val="1"/>
          <c:min val="0"/>
        </c:scaling>
        <c:delete val="0"/>
        <c:axPos val="l"/>
        <c:majorGridlines/>
        <c:numFmt formatCode="0.0%" sourceLinked="1"/>
        <c:majorTickMark val="out"/>
        <c:minorTickMark val="in"/>
        <c:tickLblPos val="nextTo"/>
        <c:crossAx val="468412976"/>
        <c:crosses val="autoZero"/>
        <c:crossBetween val="between"/>
        <c:majorUnit val="0.1"/>
      </c:valAx>
    </c:plotArea>
    <c:plotVisOnly val="1"/>
    <c:dispBlanksAs val="gap"/>
    <c:showDLblsOverMax val="0"/>
  </c:chart>
  <c:txPr>
    <a:bodyPr/>
    <a:lstStyle/>
    <a:p>
      <a:pPr>
        <a:defRPr sz="1800"/>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College Ready Both</c:v>
                </c:pt>
              </c:strCache>
            </c:strRef>
          </c:tx>
          <c:spPr>
            <a:solidFill>
              <a:srgbClr val="91BED4"/>
            </a:solidFill>
          </c:spPr>
          <c:invertIfNegative val="0"/>
          <c:cat>
            <c:strRef>
              <c:f>Sheet1!$A$2:$A$17</c:f>
              <c:strCache>
                <c:ptCount val="11"/>
                <c:pt idx="0">
                  <c:v>All</c:v>
                </c:pt>
                <c:pt idx="1">
                  <c:v>Af Am</c:v>
                </c:pt>
                <c:pt idx="2">
                  <c:v>Hisp</c:v>
                </c:pt>
                <c:pt idx="3">
                  <c:v>White</c:v>
                </c:pt>
                <c:pt idx="4">
                  <c:v>Am. Indian</c:v>
                </c:pt>
                <c:pt idx="5">
                  <c:v>Asian</c:v>
                </c:pt>
                <c:pt idx="6">
                  <c:v>Pac. Islander</c:v>
                </c:pt>
                <c:pt idx="7">
                  <c:v>Two or More</c:v>
                </c:pt>
                <c:pt idx="8">
                  <c:v>Sp Ed</c:v>
                </c:pt>
                <c:pt idx="9">
                  <c:v>Eco Dis</c:v>
                </c:pt>
                <c:pt idx="10">
                  <c:v>EB/EL</c:v>
                </c:pt>
              </c:strCache>
            </c:strRef>
          </c:cat>
          <c:val>
            <c:numRef>
              <c:f>Sheet1!$B$2:$B$12</c:f>
              <c:numCache>
                <c:formatCode>0.0%</c:formatCode>
                <c:ptCount val="11"/>
                <c:pt idx="0">
                  <c:v>0.6</c:v>
                </c:pt>
                <c:pt idx="1">
                  <c:v>0.6</c:v>
                </c:pt>
                <c:pt idx="2">
                  <c:v>0.6</c:v>
                </c:pt>
                <c:pt idx="3">
                  <c:v>0.6</c:v>
                </c:pt>
                <c:pt idx="4">
                  <c:v>0.6</c:v>
                </c:pt>
                <c:pt idx="5">
                  <c:v>0.6</c:v>
                </c:pt>
                <c:pt idx="6">
                  <c:v>0.6</c:v>
                </c:pt>
                <c:pt idx="7">
                  <c:v>0.6</c:v>
                </c:pt>
                <c:pt idx="8">
                  <c:v>0.6</c:v>
                </c:pt>
                <c:pt idx="9">
                  <c:v>0.6</c:v>
                </c:pt>
                <c:pt idx="10">
                  <c:v>0.6</c:v>
                </c:pt>
              </c:numCache>
            </c:numRef>
          </c:val>
          <c:extLst>
            <c:ext xmlns:c16="http://schemas.microsoft.com/office/drawing/2014/chart" uri="{C3380CC4-5D6E-409C-BE32-E72D297353CC}">
              <c16:uniqueId val="{00000000-EE53-4177-85F6-A295BDDC6A70}"/>
            </c:ext>
          </c:extLst>
        </c:ser>
        <c:dLbls>
          <c:showLegendKey val="0"/>
          <c:showVal val="0"/>
          <c:showCatName val="0"/>
          <c:showSerName val="0"/>
          <c:showPercent val="0"/>
          <c:showBubbleSize val="0"/>
        </c:dLbls>
        <c:gapWidth val="150"/>
        <c:axId val="468412976"/>
        <c:axId val="468413368"/>
      </c:barChart>
      <c:catAx>
        <c:axId val="468412976"/>
        <c:scaling>
          <c:orientation val="minMax"/>
        </c:scaling>
        <c:delete val="0"/>
        <c:axPos val="b"/>
        <c:numFmt formatCode="General" sourceLinked="0"/>
        <c:majorTickMark val="out"/>
        <c:minorTickMark val="none"/>
        <c:tickLblPos val="nextTo"/>
        <c:crossAx val="468413368"/>
        <c:crosses val="autoZero"/>
        <c:auto val="1"/>
        <c:lblAlgn val="ctr"/>
        <c:lblOffset val="100"/>
        <c:noMultiLvlLbl val="0"/>
      </c:catAx>
      <c:valAx>
        <c:axId val="468413368"/>
        <c:scaling>
          <c:orientation val="minMax"/>
          <c:max val="1"/>
          <c:min val="0"/>
        </c:scaling>
        <c:delete val="0"/>
        <c:axPos val="l"/>
        <c:majorGridlines/>
        <c:numFmt formatCode="0.0%" sourceLinked="1"/>
        <c:majorTickMark val="out"/>
        <c:minorTickMark val="in"/>
        <c:tickLblPos val="nextTo"/>
        <c:crossAx val="468412976"/>
        <c:crosses val="autoZero"/>
        <c:crossBetween val="between"/>
        <c:majorUnit val="0.1"/>
      </c:valAx>
    </c:plotArea>
    <c:plotVisOnly val="1"/>
    <c:dispBlanksAs val="gap"/>
    <c:showDLblsOverMax val="0"/>
  </c:chart>
  <c:txPr>
    <a:bodyPr/>
    <a:lstStyle/>
    <a:p>
      <a:pPr>
        <a:defRPr sz="1800"/>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District</c:v>
                </c:pt>
              </c:strCache>
            </c:strRef>
          </c:tx>
          <c:spPr>
            <a:solidFill>
              <a:schemeClr val="accent1"/>
            </a:solidFill>
            <a:ln>
              <a:noFill/>
            </a:ln>
            <a:effectLst/>
          </c:spPr>
          <c:invertIfNegative val="0"/>
          <c:cat>
            <c:strRef>
              <c:f>Sheet1!$A$2</c:f>
              <c:strCache>
                <c:ptCount val="1"/>
                <c:pt idx="0">
                  <c:v>Class of 2024</c:v>
                </c:pt>
              </c:strCache>
            </c:strRef>
          </c:cat>
          <c:val>
            <c:numRef>
              <c:f>Sheet1!$B$2</c:f>
              <c:numCache>
                <c:formatCode>General</c:formatCode>
                <c:ptCount val="1"/>
                <c:pt idx="0">
                  <c:v>1400</c:v>
                </c:pt>
              </c:numCache>
            </c:numRef>
          </c:val>
          <c:extLst>
            <c:ext xmlns:c16="http://schemas.microsoft.com/office/drawing/2014/chart" uri="{C3380CC4-5D6E-409C-BE32-E72D297353CC}">
              <c16:uniqueId val="{00000000-E057-401F-B536-1E082B125C97}"/>
            </c:ext>
          </c:extLst>
        </c:ser>
        <c:ser>
          <c:idx val="1"/>
          <c:order val="1"/>
          <c:tx>
            <c:strRef>
              <c:f>Sheet1!$C$1</c:f>
              <c:strCache>
                <c:ptCount val="1"/>
                <c:pt idx="0">
                  <c:v>AA</c:v>
                </c:pt>
              </c:strCache>
            </c:strRef>
          </c:tx>
          <c:spPr>
            <a:solidFill>
              <a:srgbClr val="92D050"/>
            </a:solidFill>
            <a:ln>
              <a:noFill/>
            </a:ln>
            <a:effectLst/>
          </c:spPr>
          <c:invertIfNegative val="0"/>
          <c:cat>
            <c:strRef>
              <c:f>Sheet1!$A$2</c:f>
              <c:strCache>
                <c:ptCount val="1"/>
                <c:pt idx="0">
                  <c:v>Class of 2024</c:v>
                </c:pt>
              </c:strCache>
            </c:strRef>
          </c:cat>
          <c:val>
            <c:numRef>
              <c:f>Sheet1!$C$2</c:f>
              <c:numCache>
                <c:formatCode>General</c:formatCode>
                <c:ptCount val="1"/>
                <c:pt idx="0">
                  <c:v>1400</c:v>
                </c:pt>
              </c:numCache>
            </c:numRef>
          </c:val>
          <c:extLst>
            <c:ext xmlns:c16="http://schemas.microsoft.com/office/drawing/2014/chart" uri="{C3380CC4-5D6E-409C-BE32-E72D297353CC}">
              <c16:uniqueId val="{00000001-E057-401F-B536-1E082B125C97}"/>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Class of 2024</c:v>
                </c:pt>
              </c:strCache>
            </c:strRef>
          </c:cat>
          <c:val>
            <c:numRef>
              <c:f>Sheet1!$D$2</c:f>
              <c:numCache>
                <c:formatCode>General</c:formatCode>
                <c:ptCount val="1"/>
                <c:pt idx="0">
                  <c:v>1400</c:v>
                </c:pt>
              </c:numCache>
            </c:numRef>
          </c:val>
          <c:extLst>
            <c:ext xmlns:c16="http://schemas.microsoft.com/office/drawing/2014/chart" uri="{C3380CC4-5D6E-409C-BE32-E72D297353CC}">
              <c16:uniqueId val="{00000002-E057-401F-B536-1E082B125C97}"/>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Class of 2024</c:v>
                </c:pt>
              </c:strCache>
            </c:strRef>
          </c:cat>
          <c:val>
            <c:numRef>
              <c:f>Sheet1!$E$2</c:f>
              <c:numCache>
                <c:formatCode>General</c:formatCode>
                <c:ptCount val="1"/>
                <c:pt idx="0">
                  <c:v>1400</c:v>
                </c:pt>
              </c:numCache>
            </c:numRef>
          </c:val>
          <c:extLst>
            <c:ext xmlns:c16="http://schemas.microsoft.com/office/drawing/2014/chart" uri="{C3380CC4-5D6E-409C-BE32-E72D297353CC}">
              <c16:uniqueId val="{00000003-E057-401F-B536-1E082B125C97}"/>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Class of 2024</c:v>
                </c:pt>
              </c:strCache>
            </c:strRef>
          </c:cat>
          <c:val>
            <c:numRef>
              <c:f>Sheet1!$F$2</c:f>
              <c:numCache>
                <c:formatCode>General</c:formatCode>
                <c:ptCount val="1"/>
                <c:pt idx="0">
                  <c:v>1400</c:v>
                </c:pt>
              </c:numCache>
            </c:numRef>
          </c:val>
          <c:extLst>
            <c:ext xmlns:c16="http://schemas.microsoft.com/office/drawing/2014/chart" uri="{C3380CC4-5D6E-409C-BE32-E72D297353CC}">
              <c16:uniqueId val="{00000004-E057-401F-B536-1E082B125C97}"/>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Class of 2024</c:v>
                </c:pt>
              </c:strCache>
            </c:strRef>
          </c:cat>
          <c:val>
            <c:numRef>
              <c:f>Sheet1!$G$2</c:f>
              <c:numCache>
                <c:formatCode>General</c:formatCode>
                <c:ptCount val="1"/>
                <c:pt idx="0">
                  <c:v>1400</c:v>
                </c:pt>
              </c:numCache>
            </c:numRef>
          </c:val>
          <c:extLst>
            <c:ext xmlns:c16="http://schemas.microsoft.com/office/drawing/2014/chart" uri="{C3380CC4-5D6E-409C-BE32-E72D297353CC}">
              <c16:uniqueId val="{00000005-E057-401F-B536-1E082B125C97}"/>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Class of 2024</c:v>
                </c:pt>
              </c:strCache>
            </c:strRef>
          </c:cat>
          <c:val>
            <c:numRef>
              <c:f>Sheet1!$H$2</c:f>
              <c:numCache>
                <c:formatCode>General</c:formatCode>
                <c:ptCount val="1"/>
                <c:pt idx="0">
                  <c:v>1400</c:v>
                </c:pt>
              </c:numCache>
            </c:numRef>
          </c:val>
          <c:extLst>
            <c:ext xmlns:c16="http://schemas.microsoft.com/office/drawing/2014/chart" uri="{C3380CC4-5D6E-409C-BE32-E72D297353CC}">
              <c16:uniqueId val="{00000006-E057-401F-B536-1E082B125C97}"/>
            </c:ext>
          </c:extLst>
        </c:ser>
        <c:ser>
          <c:idx val="7"/>
          <c:order val="7"/>
          <c:tx>
            <c:strRef>
              <c:f>Sheet1!$I$1</c:f>
              <c:strCache>
                <c:ptCount val="1"/>
                <c:pt idx="0">
                  <c:v>Two or More</c:v>
                </c:pt>
              </c:strCache>
            </c:strRef>
          </c:tx>
          <c:spPr>
            <a:solidFill>
              <a:srgbClr val="FFFF00"/>
            </a:solidFill>
            <a:ln>
              <a:noFill/>
            </a:ln>
            <a:effectLst/>
          </c:spPr>
          <c:invertIfNegative val="0"/>
          <c:cat>
            <c:strRef>
              <c:f>Sheet1!$A$2</c:f>
              <c:strCache>
                <c:ptCount val="1"/>
                <c:pt idx="0">
                  <c:v>Class of 2024</c:v>
                </c:pt>
              </c:strCache>
            </c:strRef>
          </c:cat>
          <c:val>
            <c:numRef>
              <c:f>Sheet1!$I$2</c:f>
              <c:numCache>
                <c:formatCode>General</c:formatCode>
                <c:ptCount val="1"/>
                <c:pt idx="0">
                  <c:v>1400</c:v>
                </c:pt>
              </c:numCache>
            </c:numRef>
          </c:val>
          <c:extLst>
            <c:ext xmlns:c16="http://schemas.microsoft.com/office/drawing/2014/chart" uri="{C3380CC4-5D6E-409C-BE32-E72D297353CC}">
              <c16:uniqueId val="{00000007-E057-401F-B536-1E082B125C97}"/>
            </c:ext>
          </c:extLst>
        </c:ser>
        <c:ser>
          <c:idx val="8"/>
          <c:order val="8"/>
          <c:tx>
            <c:strRef>
              <c:f>Sheet1!$J$1</c:f>
              <c:strCache>
                <c:ptCount val="1"/>
                <c:pt idx="0">
                  <c:v>SpEd</c:v>
                </c:pt>
              </c:strCache>
            </c:strRef>
          </c:tx>
          <c:spPr>
            <a:solidFill>
              <a:schemeClr val="accent5">
                <a:lumMod val="80000"/>
                <a:lumOff val="20000"/>
              </a:schemeClr>
            </a:solidFill>
            <a:ln>
              <a:noFill/>
            </a:ln>
            <a:effectLst/>
          </c:spPr>
          <c:invertIfNegative val="0"/>
          <c:cat>
            <c:strRef>
              <c:f>Sheet1!$A$2</c:f>
              <c:strCache>
                <c:ptCount val="1"/>
                <c:pt idx="0">
                  <c:v>Class of 2024</c:v>
                </c:pt>
              </c:strCache>
            </c:strRef>
          </c:cat>
          <c:val>
            <c:numRef>
              <c:f>Sheet1!$J$2</c:f>
              <c:numCache>
                <c:formatCode>General</c:formatCode>
                <c:ptCount val="1"/>
                <c:pt idx="0">
                  <c:v>1400</c:v>
                </c:pt>
              </c:numCache>
            </c:numRef>
          </c:val>
          <c:extLst>
            <c:ext xmlns:c16="http://schemas.microsoft.com/office/drawing/2014/chart" uri="{C3380CC4-5D6E-409C-BE32-E72D297353CC}">
              <c16:uniqueId val="{00000000-275F-4DD1-8638-0EC729B682F4}"/>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Class of 2024</c:v>
                </c:pt>
              </c:strCache>
            </c:strRef>
          </c:cat>
          <c:val>
            <c:numRef>
              <c:f>Sheet1!$K$2</c:f>
              <c:numCache>
                <c:formatCode>General</c:formatCode>
                <c:ptCount val="1"/>
                <c:pt idx="0">
                  <c:v>1400</c:v>
                </c:pt>
              </c:numCache>
            </c:numRef>
          </c:val>
          <c:extLst>
            <c:ext xmlns:c16="http://schemas.microsoft.com/office/drawing/2014/chart" uri="{C3380CC4-5D6E-409C-BE32-E72D297353CC}">
              <c16:uniqueId val="{00000001-275F-4DD1-8638-0EC729B682F4}"/>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Class of 2024</c:v>
                </c:pt>
              </c:strCache>
            </c:strRef>
          </c:cat>
          <c:val>
            <c:numRef>
              <c:f>Sheet1!$L$2</c:f>
              <c:numCache>
                <c:formatCode>General</c:formatCode>
                <c:ptCount val="1"/>
                <c:pt idx="0">
                  <c:v>1400</c:v>
                </c:pt>
              </c:numCache>
            </c:numRef>
          </c:val>
          <c:extLst>
            <c:ext xmlns:c16="http://schemas.microsoft.com/office/drawing/2014/chart" uri="{C3380CC4-5D6E-409C-BE32-E72D297353CC}">
              <c16:uniqueId val="{00000002-275F-4DD1-8638-0EC729B682F4}"/>
            </c:ext>
          </c:extLst>
        </c:ser>
        <c:dLbls>
          <c:showLegendKey val="0"/>
          <c:showVal val="0"/>
          <c:showCatName val="0"/>
          <c:showSerName val="0"/>
          <c:showPercent val="0"/>
          <c:showBubbleSize val="0"/>
        </c:dLbls>
        <c:gapWidth val="150"/>
        <c:axId val="468414152"/>
        <c:axId val="468414544"/>
      </c:barChart>
      <c:catAx>
        <c:axId val="46841415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8414544"/>
        <c:crosses val="autoZero"/>
        <c:auto val="1"/>
        <c:lblAlgn val="ctr"/>
        <c:lblOffset val="100"/>
        <c:noMultiLvlLbl val="0"/>
      </c:catAx>
      <c:valAx>
        <c:axId val="468414544"/>
        <c:scaling>
          <c:orientation val="minMax"/>
          <c:max val="2400"/>
          <c:min val="60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8414152"/>
        <c:crosses val="autoZero"/>
        <c:crossBetween val="between"/>
        <c:majorUnit val="200"/>
        <c:minorUnit val="100"/>
      </c:valAx>
      <c:spPr>
        <a:noFill/>
        <a:ln>
          <a:noFill/>
        </a:ln>
        <a:effectLst/>
      </c:spPr>
    </c:plotArea>
    <c:legend>
      <c:legendPos val="r"/>
      <c:layout>
        <c:manualLayout>
          <c:xMode val="edge"/>
          <c:yMode val="edge"/>
          <c:x val="0.87514795944624568"/>
          <c:y val="1.6281599668462544E-3"/>
          <c:w val="0.11831609284133601"/>
          <c:h val="0.91560332918911447"/>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District</c:v>
                </c:pt>
              </c:strCache>
            </c:strRef>
          </c:tx>
          <c:spPr>
            <a:solidFill>
              <a:schemeClr val="accent1"/>
            </a:solidFill>
            <a:ln>
              <a:noFill/>
            </a:ln>
            <a:effectLst/>
          </c:spPr>
          <c:invertIfNegative val="0"/>
          <c:cat>
            <c:strRef>
              <c:f>Sheet1!$A$2</c:f>
              <c:strCache>
                <c:ptCount val="1"/>
                <c:pt idx="0">
                  <c:v>Class of 2024</c:v>
                </c:pt>
              </c:strCache>
            </c:strRef>
          </c:cat>
          <c:val>
            <c:numRef>
              <c:f>Sheet1!$B$2</c:f>
              <c:numCache>
                <c:formatCode>General</c:formatCode>
                <c:ptCount val="1"/>
                <c:pt idx="0">
                  <c:v>1400</c:v>
                </c:pt>
              </c:numCache>
            </c:numRef>
          </c:val>
          <c:extLst>
            <c:ext xmlns:c16="http://schemas.microsoft.com/office/drawing/2014/chart" uri="{C3380CC4-5D6E-409C-BE32-E72D297353CC}">
              <c16:uniqueId val="{00000000-93B0-4197-9A99-1387C4AB3309}"/>
            </c:ext>
          </c:extLst>
        </c:ser>
        <c:ser>
          <c:idx val="1"/>
          <c:order val="1"/>
          <c:tx>
            <c:strRef>
              <c:f>Sheet1!$C$1</c:f>
              <c:strCache>
                <c:ptCount val="1"/>
                <c:pt idx="0">
                  <c:v>AA</c:v>
                </c:pt>
              </c:strCache>
            </c:strRef>
          </c:tx>
          <c:spPr>
            <a:solidFill>
              <a:srgbClr val="92D050"/>
            </a:solidFill>
            <a:ln>
              <a:noFill/>
            </a:ln>
            <a:effectLst/>
          </c:spPr>
          <c:invertIfNegative val="0"/>
          <c:cat>
            <c:strRef>
              <c:f>Sheet1!$A$2</c:f>
              <c:strCache>
                <c:ptCount val="1"/>
                <c:pt idx="0">
                  <c:v>Class of 2024</c:v>
                </c:pt>
              </c:strCache>
            </c:strRef>
          </c:cat>
          <c:val>
            <c:numRef>
              <c:f>Sheet1!$C$2</c:f>
              <c:numCache>
                <c:formatCode>General</c:formatCode>
                <c:ptCount val="1"/>
                <c:pt idx="0">
                  <c:v>1400</c:v>
                </c:pt>
              </c:numCache>
            </c:numRef>
          </c:val>
          <c:extLst>
            <c:ext xmlns:c16="http://schemas.microsoft.com/office/drawing/2014/chart" uri="{C3380CC4-5D6E-409C-BE32-E72D297353CC}">
              <c16:uniqueId val="{00000001-93B0-4197-9A99-1387C4AB3309}"/>
            </c:ext>
          </c:extLst>
        </c:ser>
        <c:ser>
          <c:idx val="2"/>
          <c:order val="2"/>
          <c:tx>
            <c:strRef>
              <c:f>Sheet1!$D$1</c:f>
              <c:strCache>
                <c:ptCount val="1"/>
                <c:pt idx="0">
                  <c:v>Hisp</c:v>
                </c:pt>
              </c:strCache>
            </c:strRef>
          </c:tx>
          <c:spPr>
            <a:solidFill>
              <a:schemeClr val="accent5"/>
            </a:solidFill>
            <a:ln>
              <a:noFill/>
            </a:ln>
            <a:effectLst/>
          </c:spPr>
          <c:invertIfNegative val="0"/>
          <c:cat>
            <c:strRef>
              <c:f>Sheet1!$A$2</c:f>
              <c:strCache>
                <c:ptCount val="1"/>
                <c:pt idx="0">
                  <c:v>Class of 2024</c:v>
                </c:pt>
              </c:strCache>
            </c:strRef>
          </c:cat>
          <c:val>
            <c:numRef>
              <c:f>Sheet1!$D$2</c:f>
              <c:numCache>
                <c:formatCode>General</c:formatCode>
                <c:ptCount val="1"/>
                <c:pt idx="0">
                  <c:v>1400</c:v>
                </c:pt>
              </c:numCache>
            </c:numRef>
          </c:val>
          <c:extLst>
            <c:ext xmlns:c16="http://schemas.microsoft.com/office/drawing/2014/chart" uri="{C3380CC4-5D6E-409C-BE32-E72D297353CC}">
              <c16:uniqueId val="{00000002-93B0-4197-9A99-1387C4AB3309}"/>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c:f>
              <c:strCache>
                <c:ptCount val="1"/>
                <c:pt idx="0">
                  <c:v>Class of 2024</c:v>
                </c:pt>
              </c:strCache>
            </c:strRef>
          </c:cat>
          <c:val>
            <c:numRef>
              <c:f>Sheet1!$E$2</c:f>
              <c:numCache>
                <c:formatCode>General</c:formatCode>
                <c:ptCount val="1"/>
                <c:pt idx="0">
                  <c:v>1400</c:v>
                </c:pt>
              </c:numCache>
            </c:numRef>
          </c:val>
          <c:extLst>
            <c:ext xmlns:c16="http://schemas.microsoft.com/office/drawing/2014/chart" uri="{C3380CC4-5D6E-409C-BE32-E72D297353CC}">
              <c16:uniqueId val="{00000003-93B0-4197-9A99-1387C4AB3309}"/>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c:f>
              <c:strCache>
                <c:ptCount val="1"/>
                <c:pt idx="0">
                  <c:v>Class of 2024</c:v>
                </c:pt>
              </c:strCache>
            </c:strRef>
          </c:cat>
          <c:val>
            <c:numRef>
              <c:f>Sheet1!$F$2</c:f>
              <c:numCache>
                <c:formatCode>General</c:formatCode>
                <c:ptCount val="1"/>
                <c:pt idx="0">
                  <c:v>1400</c:v>
                </c:pt>
              </c:numCache>
            </c:numRef>
          </c:val>
          <c:extLst>
            <c:ext xmlns:c16="http://schemas.microsoft.com/office/drawing/2014/chart" uri="{C3380CC4-5D6E-409C-BE32-E72D297353CC}">
              <c16:uniqueId val="{00000004-93B0-4197-9A99-1387C4AB3309}"/>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c:f>
              <c:strCache>
                <c:ptCount val="1"/>
                <c:pt idx="0">
                  <c:v>Class of 2024</c:v>
                </c:pt>
              </c:strCache>
            </c:strRef>
          </c:cat>
          <c:val>
            <c:numRef>
              <c:f>Sheet1!$G$2</c:f>
              <c:numCache>
                <c:formatCode>General</c:formatCode>
                <c:ptCount val="1"/>
                <c:pt idx="0">
                  <c:v>1400</c:v>
                </c:pt>
              </c:numCache>
            </c:numRef>
          </c:val>
          <c:extLst>
            <c:ext xmlns:c16="http://schemas.microsoft.com/office/drawing/2014/chart" uri="{C3380CC4-5D6E-409C-BE32-E72D297353CC}">
              <c16:uniqueId val="{00000005-93B0-4197-9A99-1387C4AB3309}"/>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c:f>
              <c:strCache>
                <c:ptCount val="1"/>
                <c:pt idx="0">
                  <c:v>Class of 2024</c:v>
                </c:pt>
              </c:strCache>
            </c:strRef>
          </c:cat>
          <c:val>
            <c:numRef>
              <c:f>Sheet1!$H$2</c:f>
              <c:numCache>
                <c:formatCode>General</c:formatCode>
                <c:ptCount val="1"/>
                <c:pt idx="0">
                  <c:v>1400</c:v>
                </c:pt>
              </c:numCache>
            </c:numRef>
          </c:val>
          <c:extLst>
            <c:ext xmlns:c16="http://schemas.microsoft.com/office/drawing/2014/chart" uri="{C3380CC4-5D6E-409C-BE32-E72D297353CC}">
              <c16:uniqueId val="{00000006-93B0-4197-9A99-1387C4AB3309}"/>
            </c:ext>
          </c:extLst>
        </c:ser>
        <c:ser>
          <c:idx val="7"/>
          <c:order val="7"/>
          <c:tx>
            <c:strRef>
              <c:f>Sheet1!$I$1</c:f>
              <c:strCache>
                <c:ptCount val="1"/>
                <c:pt idx="0">
                  <c:v>Two or More</c:v>
                </c:pt>
              </c:strCache>
            </c:strRef>
          </c:tx>
          <c:spPr>
            <a:solidFill>
              <a:srgbClr val="FFFF00"/>
            </a:solidFill>
            <a:ln>
              <a:noFill/>
            </a:ln>
            <a:effectLst/>
          </c:spPr>
          <c:invertIfNegative val="0"/>
          <c:cat>
            <c:strRef>
              <c:f>Sheet1!$A$2</c:f>
              <c:strCache>
                <c:ptCount val="1"/>
                <c:pt idx="0">
                  <c:v>Class of 2024</c:v>
                </c:pt>
              </c:strCache>
            </c:strRef>
          </c:cat>
          <c:val>
            <c:numRef>
              <c:f>Sheet1!$I$2</c:f>
              <c:numCache>
                <c:formatCode>General</c:formatCode>
                <c:ptCount val="1"/>
                <c:pt idx="0">
                  <c:v>1400</c:v>
                </c:pt>
              </c:numCache>
            </c:numRef>
          </c:val>
          <c:extLst>
            <c:ext xmlns:c16="http://schemas.microsoft.com/office/drawing/2014/chart" uri="{C3380CC4-5D6E-409C-BE32-E72D297353CC}">
              <c16:uniqueId val="{00000007-93B0-4197-9A99-1387C4AB3309}"/>
            </c:ext>
          </c:extLst>
        </c:ser>
        <c:ser>
          <c:idx val="8"/>
          <c:order val="8"/>
          <c:tx>
            <c:strRef>
              <c:f>Sheet1!$J$1</c:f>
              <c:strCache>
                <c:ptCount val="1"/>
                <c:pt idx="0">
                  <c:v>SpEd</c:v>
                </c:pt>
              </c:strCache>
            </c:strRef>
          </c:tx>
          <c:spPr>
            <a:solidFill>
              <a:schemeClr val="accent5">
                <a:lumMod val="80000"/>
                <a:lumOff val="20000"/>
              </a:schemeClr>
            </a:solidFill>
            <a:ln>
              <a:noFill/>
            </a:ln>
            <a:effectLst/>
          </c:spPr>
          <c:invertIfNegative val="0"/>
          <c:cat>
            <c:strRef>
              <c:f>Sheet1!$A$2</c:f>
              <c:strCache>
                <c:ptCount val="1"/>
                <c:pt idx="0">
                  <c:v>Class of 2024</c:v>
                </c:pt>
              </c:strCache>
            </c:strRef>
          </c:cat>
          <c:val>
            <c:numRef>
              <c:f>Sheet1!$J$2</c:f>
              <c:numCache>
                <c:formatCode>General</c:formatCode>
                <c:ptCount val="1"/>
                <c:pt idx="0">
                  <c:v>1400</c:v>
                </c:pt>
              </c:numCache>
            </c:numRef>
          </c:val>
          <c:extLst>
            <c:ext xmlns:c16="http://schemas.microsoft.com/office/drawing/2014/chart" uri="{C3380CC4-5D6E-409C-BE32-E72D297353CC}">
              <c16:uniqueId val="{00000008-93B0-4197-9A99-1387C4AB3309}"/>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c:f>
              <c:strCache>
                <c:ptCount val="1"/>
                <c:pt idx="0">
                  <c:v>Class of 2024</c:v>
                </c:pt>
              </c:strCache>
            </c:strRef>
          </c:cat>
          <c:val>
            <c:numRef>
              <c:f>Sheet1!$K$2</c:f>
              <c:numCache>
                <c:formatCode>General</c:formatCode>
                <c:ptCount val="1"/>
                <c:pt idx="0">
                  <c:v>1400</c:v>
                </c:pt>
              </c:numCache>
            </c:numRef>
          </c:val>
          <c:extLst>
            <c:ext xmlns:c16="http://schemas.microsoft.com/office/drawing/2014/chart" uri="{C3380CC4-5D6E-409C-BE32-E72D297353CC}">
              <c16:uniqueId val="{00000009-93B0-4197-9A99-1387C4AB3309}"/>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c:f>
              <c:strCache>
                <c:ptCount val="1"/>
                <c:pt idx="0">
                  <c:v>Class of 2024</c:v>
                </c:pt>
              </c:strCache>
            </c:strRef>
          </c:cat>
          <c:val>
            <c:numRef>
              <c:f>Sheet1!$L$2</c:f>
              <c:numCache>
                <c:formatCode>General</c:formatCode>
                <c:ptCount val="1"/>
                <c:pt idx="0">
                  <c:v>1400</c:v>
                </c:pt>
              </c:numCache>
            </c:numRef>
          </c:val>
          <c:extLst>
            <c:ext xmlns:c16="http://schemas.microsoft.com/office/drawing/2014/chart" uri="{C3380CC4-5D6E-409C-BE32-E72D297353CC}">
              <c16:uniqueId val="{0000000A-93B0-4197-9A99-1387C4AB3309}"/>
            </c:ext>
          </c:extLst>
        </c:ser>
        <c:dLbls>
          <c:showLegendKey val="0"/>
          <c:showVal val="0"/>
          <c:showCatName val="0"/>
          <c:showSerName val="0"/>
          <c:showPercent val="0"/>
          <c:showBubbleSize val="0"/>
        </c:dLbls>
        <c:gapWidth val="150"/>
        <c:axId val="468414152"/>
        <c:axId val="468414544"/>
      </c:barChart>
      <c:catAx>
        <c:axId val="46841415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8414544"/>
        <c:crosses val="autoZero"/>
        <c:auto val="1"/>
        <c:lblAlgn val="ctr"/>
        <c:lblOffset val="100"/>
        <c:noMultiLvlLbl val="0"/>
      </c:catAx>
      <c:valAx>
        <c:axId val="468414544"/>
        <c:scaling>
          <c:orientation val="minMax"/>
          <c:max val="2400"/>
          <c:min val="60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8414152"/>
        <c:crosses val="autoZero"/>
        <c:crossBetween val="between"/>
        <c:majorUnit val="200"/>
        <c:minorUnit val="100"/>
      </c:valAx>
      <c:spPr>
        <a:noFill/>
        <a:ln>
          <a:noFill/>
        </a:ln>
        <a:effectLst/>
      </c:spPr>
    </c:plotArea>
    <c:legend>
      <c:legendPos val="r"/>
      <c:layout>
        <c:manualLayout>
          <c:xMode val="edge"/>
          <c:yMode val="edge"/>
          <c:x val="0.85277872128729004"/>
          <c:y val="3.2917184694018472E-3"/>
          <c:w val="0.14068533100029162"/>
          <c:h val="0.91885498687664047"/>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District</a:t>
            </a:r>
          </a:p>
        </c:rich>
      </c:tx>
      <c:layout>
        <c:manualLayout>
          <c:xMode val="edge"/>
          <c:yMode val="edge"/>
          <c:x val="0.22435011902581944"/>
          <c:y val="0.8904109589041096"/>
        </c:manualLayout>
      </c:layout>
      <c:overlay val="0"/>
    </c:title>
    <c:autoTitleDeleted val="0"/>
    <c:plotArea>
      <c:layout/>
      <c:pieChart>
        <c:varyColors val="1"/>
        <c:ser>
          <c:idx val="0"/>
          <c:order val="0"/>
          <c:tx>
            <c:strRef>
              <c:f>Sheet1!$B$1</c:f>
              <c:strCache>
                <c:ptCount val="1"/>
                <c:pt idx="0">
                  <c:v>Percent</c:v>
                </c:pt>
              </c:strCache>
            </c:strRef>
          </c:tx>
          <c:dLbls>
            <c:dLbl>
              <c:idx val="0"/>
              <c:layout>
                <c:manualLayout>
                  <c:x val="1.4318439846182017E-2"/>
                  <c:y val="-1.4761442490921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49-4A9F-955A-B809BF9B8F39}"/>
                </c:ext>
              </c:extLst>
            </c:dLbl>
            <c:dLbl>
              <c:idx val="1"/>
              <c:layout>
                <c:manualLayout>
                  <c:x val="-0.16971424647500458"/>
                  <c:y val="-8.9398123179807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49-4A9F-955A-B809BF9B8F39}"/>
                </c:ext>
              </c:extLst>
            </c:dLbl>
            <c:dLbl>
              <c:idx val="2"/>
              <c:layout>
                <c:manualLayout>
                  <c:x val="0.12583144112799854"/>
                  <c:y val="-7.33218279221946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49-4A9F-955A-B809BF9B8F39}"/>
                </c:ext>
              </c:extLst>
            </c:dLbl>
            <c:dLbl>
              <c:idx val="3"/>
              <c:layout>
                <c:manualLayout>
                  <c:x val="-6.2712140633583588E-2"/>
                  <c:y val="3.224031927515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B9-4772-AFB3-CA4690ACC35B}"/>
                </c:ext>
              </c:extLst>
            </c:dLbl>
            <c:dLbl>
              <c:idx val="6"/>
              <c:layout>
                <c:manualLayout>
                  <c:x val="5.3854696941952024E-2"/>
                  <c:y val="-3.2078524431021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49-4A9F-955A-B809BF9B8F39}"/>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African American </c:v>
                </c:pt>
                <c:pt idx="1">
                  <c:v>Hispanic</c:v>
                </c:pt>
                <c:pt idx="2">
                  <c:v>White</c:v>
                </c:pt>
                <c:pt idx="3">
                  <c:v>American Indian</c:v>
                </c:pt>
                <c:pt idx="4">
                  <c:v>Asian</c:v>
                </c:pt>
                <c:pt idx="5">
                  <c:v>Pacific Islander</c:v>
                </c:pt>
                <c:pt idx="6">
                  <c:v>Two or More Races</c:v>
                </c:pt>
              </c:strCache>
            </c:strRef>
          </c:cat>
          <c:val>
            <c:numRef>
              <c:f>Sheet1!$B$2:$B$8</c:f>
              <c:numCache>
                <c:formatCode>0.0%</c:formatCode>
                <c:ptCount val="7"/>
                <c:pt idx="0">
                  <c:v>0.1</c:v>
                </c:pt>
                <c:pt idx="1">
                  <c:v>0.5</c:v>
                </c:pt>
                <c:pt idx="2">
                  <c:v>0.3</c:v>
                </c:pt>
                <c:pt idx="3">
                  <c:v>0.01</c:v>
                </c:pt>
                <c:pt idx="4">
                  <c:v>0.02</c:v>
                </c:pt>
                <c:pt idx="5">
                  <c:v>0.01</c:v>
                </c:pt>
                <c:pt idx="6">
                  <c:v>0.05</c:v>
                </c:pt>
              </c:numCache>
            </c:numRef>
          </c:val>
          <c:extLst>
            <c:ext xmlns:c16="http://schemas.microsoft.com/office/drawing/2014/chart" uri="{C3380CC4-5D6E-409C-BE32-E72D297353CC}">
              <c16:uniqueId val="{00000004-B549-4A9F-955A-B809BF9B8F3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805163889397543"/>
          <c:y val="0.14474004961708553"/>
          <c:w val="0.35194836110602457"/>
          <c:h val="0.7912619997842735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State</a:t>
            </a:r>
          </a:p>
        </c:rich>
      </c:tx>
      <c:layout>
        <c:manualLayout>
          <c:xMode val="edge"/>
          <c:yMode val="edge"/>
          <c:x val="0.42847300337457822"/>
          <c:y val="0.89814814814814825"/>
        </c:manualLayout>
      </c:layout>
      <c:overlay val="0"/>
    </c:title>
    <c:autoTitleDeleted val="0"/>
    <c:plotArea>
      <c:layout/>
      <c:pieChart>
        <c:varyColors val="1"/>
        <c:ser>
          <c:idx val="0"/>
          <c:order val="0"/>
          <c:tx>
            <c:strRef>
              <c:f>Sheet1!$B$1</c:f>
              <c:strCache>
                <c:ptCount val="1"/>
                <c:pt idx="0">
                  <c:v>Percent</c:v>
                </c:pt>
              </c:strCache>
            </c:strRef>
          </c:tx>
          <c:dLbls>
            <c:dLbl>
              <c:idx val="0"/>
              <c:layout>
                <c:manualLayout>
                  <c:x val="3.2109955005624156E-2"/>
                  <c:y val="-5.0921331751339581E-3"/>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801771653543306"/>
                      <c:h val="9.8059360730593612E-2"/>
                    </c:manualLayout>
                  </c15:layout>
                </c:ext>
                <c:ext xmlns:c16="http://schemas.microsoft.com/office/drawing/2014/chart" uri="{C3380CC4-5D6E-409C-BE32-E72D297353CC}">
                  <c16:uniqueId val="{00000000-52AA-4687-A4E8-04BC71E0CA54}"/>
                </c:ext>
              </c:extLst>
            </c:dLbl>
            <c:dLbl>
              <c:idx val="1"/>
              <c:layout>
                <c:manualLayout>
                  <c:x val="-9.9999999999999936E-2"/>
                  <c:y val="-0.15067450472800489"/>
                </c:manualLayout>
              </c:layout>
              <c:showLegendKey val="0"/>
              <c:showVal val="1"/>
              <c:showCatName val="0"/>
              <c:showSerName val="0"/>
              <c:showPercent val="0"/>
              <c:showBubbleSize val="0"/>
              <c:extLst>
                <c:ext xmlns:c15="http://schemas.microsoft.com/office/drawing/2012/chart" uri="{CE6537A1-D6FC-4f65-9D91-7224C49458BB}">
                  <c15:layout>
                    <c:manualLayout>
                      <c:w val="0.28303571428571428"/>
                      <c:h val="5.8219178082191778E-2"/>
                    </c:manualLayout>
                  </c15:layout>
                </c:ext>
                <c:ext xmlns:c16="http://schemas.microsoft.com/office/drawing/2014/chart" uri="{C3380CC4-5D6E-409C-BE32-E72D297353CC}">
                  <c16:uniqueId val="{00000001-52AA-4687-A4E8-04BC71E0CA54}"/>
                </c:ext>
              </c:extLst>
            </c:dLbl>
            <c:dLbl>
              <c:idx val="2"/>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92857142857143"/>
                      <c:h val="3.2534246575342464E-2"/>
                    </c:manualLayout>
                  </c15:layout>
                </c:ext>
                <c:ext xmlns:c16="http://schemas.microsoft.com/office/drawing/2014/chart" uri="{C3380CC4-5D6E-409C-BE32-E72D297353CC}">
                  <c16:uniqueId val="{00000000-C1B2-4842-8536-59BA423DFCB4}"/>
                </c:ext>
              </c:extLst>
            </c:dLbl>
            <c:dLbl>
              <c:idx val="3"/>
              <c:layout>
                <c:manualLayout>
                  <c:x val="-0.11046147356580427"/>
                  <c:y val="-3.02736130586416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2F-4B16-A3B5-281885EB2CC1}"/>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African American </c:v>
                </c:pt>
                <c:pt idx="1">
                  <c:v>Hispanic</c:v>
                </c:pt>
                <c:pt idx="2">
                  <c:v>White</c:v>
                </c:pt>
                <c:pt idx="3">
                  <c:v>American Indian</c:v>
                </c:pt>
                <c:pt idx="4">
                  <c:v>Asian</c:v>
                </c:pt>
                <c:pt idx="5">
                  <c:v>Pacific Islander</c:v>
                </c:pt>
                <c:pt idx="6">
                  <c:v>Two or More Races</c:v>
                </c:pt>
              </c:strCache>
            </c:strRef>
          </c:cat>
          <c:val>
            <c:numRef>
              <c:f>Sheet1!$B$2:$B$8</c:f>
              <c:numCache>
                <c:formatCode>0.0%</c:formatCode>
                <c:ptCount val="7"/>
                <c:pt idx="0">
                  <c:v>0.128</c:v>
                </c:pt>
                <c:pt idx="1">
                  <c:v>0.53500000000000003</c:v>
                </c:pt>
                <c:pt idx="2">
                  <c:v>0.24399999999999999</c:v>
                </c:pt>
                <c:pt idx="3">
                  <c:v>3.0000000000000001E-3</c:v>
                </c:pt>
                <c:pt idx="4">
                  <c:v>5.6000000000000001E-2</c:v>
                </c:pt>
                <c:pt idx="5">
                  <c:v>2E-3</c:v>
                </c:pt>
                <c:pt idx="6">
                  <c:v>3.3000000000000002E-2</c:v>
                </c:pt>
              </c:numCache>
            </c:numRef>
          </c:val>
          <c:extLst>
            <c:ext xmlns:c16="http://schemas.microsoft.com/office/drawing/2014/chart" uri="{C3380CC4-5D6E-409C-BE32-E72D297353CC}">
              <c16:uniqueId val="{00000002-52AA-4687-A4E8-04BC71E0CA5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District</a:t>
            </a:r>
          </a:p>
        </c:rich>
      </c:tx>
      <c:layout>
        <c:manualLayout>
          <c:xMode val="edge"/>
          <c:yMode val="edge"/>
          <c:x val="0.23176792934666954"/>
          <c:y val="0.87555555555555553"/>
        </c:manualLayout>
      </c:layout>
      <c:overlay val="0"/>
    </c:title>
    <c:autoTitleDeleted val="0"/>
    <c:plotArea>
      <c:layout/>
      <c:pieChart>
        <c:varyColors val="1"/>
        <c:ser>
          <c:idx val="0"/>
          <c:order val="0"/>
          <c:tx>
            <c:strRef>
              <c:f>Sheet1!$B$1</c:f>
              <c:strCache>
                <c:ptCount val="1"/>
                <c:pt idx="0">
                  <c:v>Percent</c:v>
                </c:pt>
              </c:strCache>
            </c:strRef>
          </c:tx>
          <c:dLbls>
            <c:dLbl>
              <c:idx val="0"/>
              <c:layout>
                <c:manualLayout>
                  <c:x val="9.2504542701393102E-3"/>
                  <c:y val="-4.0802624671916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4B-47C9-91C2-789D5E4E5EBF}"/>
                </c:ext>
              </c:extLst>
            </c:dLbl>
            <c:dLbl>
              <c:idx val="1"/>
              <c:layout>
                <c:manualLayout>
                  <c:x val="-0.17477468610342625"/>
                  <c:y val="-9.2119685039370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4B-47C9-91C2-789D5E4E5EBF}"/>
                </c:ext>
              </c:extLst>
            </c:dLbl>
            <c:dLbl>
              <c:idx val="3"/>
              <c:layout>
                <c:manualLayout>
                  <c:x val="-4.2720405141664981E-2"/>
                  <c:y val="1.1508661417322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41-4DDE-A600-7B46D39EDF8F}"/>
                </c:ext>
              </c:extLst>
            </c:dLbl>
            <c:dLbl>
              <c:idx val="4"/>
              <c:layout>
                <c:manualLayout>
                  <c:x val="-1.5936385355676694E-2"/>
                  <c:y val="-6.6273140857392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41-4DDE-A600-7B46D39EDF8F}"/>
                </c:ext>
              </c:extLst>
            </c:dLbl>
            <c:dLbl>
              <c:idx val="5"/>
              <c:layout>
                <c:manualLayout>
                  <c:x val="0.1020792544513017"/>
                  <c:y val="-0.10188381452318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4B-47C9-91C2-789D5E4E5EBF}"/>
                </c:ext>
              </c:extLst>
            </c:dLbl>
            <c:dLbl>
              <c:idx val="6"/>
              <c:layout>
                <c:manualLayout>
                  <c:x val="6.0142672199758815E-2"/>
                  <c:y val="-9.79772528433945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4B-47C9-91C2-789D5E4E5EBF}"/>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African American </c:v>
                </c:pt>
                <c:pt idx="1">
                  <c:v>Hispanic</c:v>
                </c:pt>
                <c:pt idx="2">
                  <c:v>White</c:v>
                </c:pt>
                <c:pt idx="3">
                  <c:v>American Indian</c:v>
                </c:pt>
                <c:pt idx="4">
                  <c:v>Asian</c:v>
                </c:pt>
                <c:pt idx="5">
                  <c:v>Pacific Islander</c:v>
                </c:pt>
                <c:pt idx="6">
                  <c:v>Two or More Races</c:v>
                </c:pt>
              </c:strCache>
            </c:strRef>
          </c:cat>
          <c:val>
            <c:numRef>
              <c:f>Sheet1!$B$2:$B$8</c:f>
              <c:numCache>
                <c:formatCode>0.0%</c:formatCode>
                <c:ptCount val="7"/>
                <c:pt idx="0">
                  <c:v>0.1</c:v>
                </c:pt>
                <c:pt idx="1">
                  <c:v>0.5</c:v>
                </c:pt>
                <c:pt idx="2">
                  <c:v>0.3</c:v>
                </c:pt>
                <c:pt idx="3">
                  <c:v>0.01</c:v>
                </c:pt>
                <c:pt idx="4">
                  <c:v>0.02</c:v>
                </c:pt>
                <c:pt idx="5">
                  <c:v>0.01</c:v>
                </c:pt>
                <c:pt idx="6">
                  <c:v>0.05</c:v>
                </c:pt>
              </c:numCache>
            </c:numRef>
          </c:val>
          <c:extLst>
            <c:ext xmlns:c16="http://schemas.microsoft.com/office/drawing/2014/chart" uri="{C3380CC4-5D6E-409C-BE32-E72D297353CC}">
              <c16:uniqueId val="{00000004-7A4B-47C9-91C2-789D5E4E5EB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1590214684702882"/>
          <c:y val="0.1727692038495188"/>
          <c:w val="0.33281580187091997"/>
          <c:h val="0.7701616797900262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06350012700026E-2"/>
          <c:y val="3.668832020997375E-2"/>
          <c:w val="0.7878470020792856"/>
          <c:h val="0.89059990157480318"/>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7</c:v>
                </c:pt>
                <c:pt idx="1">
                  <c:v>GR 8</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7</c:v>
                </c:pt>
                <c:pt idx="1">
                  <c:v>GR 8</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7</c:v>
                </c:pt>
                <c:pt idx="1">
                  <c:v>GR 8</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7</c:v>
                </c:pt>
                <c:pt idx="1">
                  <c:v>GR 8</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7</c:v>
                </c:pt>
                <c:pt idx="1">
                  <c:v>GR 8</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7</c:v>
                </c:pt>
                <c:pt idx="1">
                  <c:v>GR 8</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7</c:v>
                </c:pt>
                <c:pt idx="1">
                  <c:v>GR 8</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7</c:v>
                </c:pt>
                <c:pt idx="1">
                  <c:v>GR 8</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Sheet1!$A$2:$A$3</c:f>
              <c:strCache>
                <c:ptCount val="2"/>
                <c:pt idx="0">
                  <c:v>GR 7</c:v>
                </c:pt>
                <c:pt idx="1">
                  <c:v>GR 8</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7</c:v>
                </c:pt>
                <c:pt idx="1">
                  <c:v>GR 8</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7</c:v>
                </c:pt>
                <c:pt idx="1">
                  <c:v>GR 8</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507937928213517"/>
          <c:y val="0"/>
          <c:w val="0.14920620717864813"/>
          <c:h val="0.93034478644714869"/>
        </c:manualLayout>
      </c:layout>
      <c:overlay val="1"/>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State</a:t>
            </a:r>
          </a:p>
        </c:rich>
      </c:tx>
      <c:layout>
        <c:manualLayout>
          <c:xMode val="edge"/>
          <c:yMode val="edge"/>
          <c:x val="0.42854189765658768"/>
          <c:y val="0.86327537182852143"/>
        </c:manualLayout>
      </c:layout>
      <c:overlay val="0"/>
    </c:title>
    <c:autoTitleDeleted val="0"/>
    <c:plotArea>
      <c:layout>
        <c:manualLayout>
          <c:layoutTarget val="inner"/>
          <c:xMode val="edge"/>
          <c:yMode val="edge"/>
          <c:x val="0.1032405949256343"/>
          <c:y val="0.24097185768445611"/>
          <c:w val="0.8293462123917088"/>
          <c:h val="0.57916010498687664"/>
        </c:manualLayout>
      </c:layout>
      <c:pieChart>
        <c:varyColors val="1"/>
        <c:ser>
          <c:idx val="0"/>
          <c:order val="0"/>
          <c:tx>
            <c:strRef>
              <c:f>Sheet1!$B$1</c:f>
              <c:strCache>
                <c:ptCount val="1"/>
                <c:pt idx="0">
                  <c:v>Percent</c:v>
                </c:pt>
              </c:strCache>
            </c:strRef>
          </c:tx>
          <c:dLbls>
            <c:dLbl>
              <c:idx val="0"/>
              <c:layout>
                <c:manualLayout>
                  <c:x val="5.2540549823873448E-2"/>
                  <c:y val="1.0459682123067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ED-4849-8DAB-96D432556E3C}"/>
                </c:ext>
              </c:extLst>
            </c:dLbl>
            <c:dLbl>
              <c:idx val="1"/>
              <c:layout>
                <c:manualLayout>
                  <c:x val="-9.2592446777486154E-2"/>
                  <c:y val="2.7280686629499781E-2"/>
                </c:manualLayout>
              </c:layout>
              <c:showLegendKey val="0"/>
              <c:showVal val="1"/>
              <c:showCatName val="0"/>
              <c:showSerName val="0"/>
              <c:showPercent val="0"/>
              <c:showBubbleSize val="0"/>
              <c:extLst>
                <c:ext xmlns:c15="http://schemas.microsoft.com/office/drawing/2012/chart" uri="{CE6537A1-D6FC-4f65-9D91-7224C49458BB}">
                  <c15:layout>
                    <c:manualLayout>
                      <c:w val="0.28888888888888886"/>
                      <c:h val="6.0218978102189784E-2"/>
                    </c:manualLayout>
                  </c15:layout>
                </c:ext>
                <c:ext xmlns:c16="http://schemas.microsoft.com/office/drawing/2014/chart" uri="{C3380CC4-5D6E-409C-BE32-E72D297353CC}">
                  <c16:uniqueId val="{00000001-1EED-4849-8DAB-96D432556E3C}"/>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African American </c:v>
                </c:pt>
                <c:pt idx="1">
                  <c:v>Hispanic</c:v>
                </c:pt>
                <c:pt idx="2">
                  <c:v>White</c:v>
                </c:pt>
                <c:pt idx="3">
                  <c:v>American Indian</c:v>
                </c:pt>
                <c:pt idx="4">
                  <c:v>Asian</c:v>
                </c:pt>
                <c:pt idx="5">
                  <c:v>Pacific Islander</c:v>
                </c:pt>
                <c:pt idx="6">
                  <c:v>Two or More Races</c:v>
                </c:pt>
              </c:strCache>
            </c:strRef>
          </c:cat>
          <c:val>
            <c:numRef>
              <c:f>Sheet1!$B$2:$B$8</c:f>
              <c:numCache>
                <c:formatCode>0.0%</c:formatCode>
                <c:ptCount val="7"/>
                <c:pt idx="0">
                  <c:v>0.128</c:v>
                </c:pt>
                <c:pt idx="1">
                  <c:v>0.31</c:v>
                </c:pt>
                <c:pt idx="2">
                  <c:v>0.52200000000000002</c:v>
                </c:pt>
                <c:pt idx="3">
                  <c:v>3.0000000000000001E-3</c:v>
                </c:pt>
                <c:pt idx="4">
                  <c:v>2.1999999999999999E-2</c:v>
                </c:pt>
                <c:pt idx="5">
                  <c:v>1E-3</c:v>
                </c:pt>
                <c:pt idx="6">
                  <c:v>1.2999999999999999E-2</c:v>
                </c:pt>
              </c:numCache>
            </c:numRef>
          </c:val>
          <c:extLst>
            <c:ext xmlns:c16="http://schemas.microsoft.com/office/drawing/2014/chart" uri="{C3380CC4-5D6E-409C-BE32-E72D297353CC}">
              <c16:uniqueId val="{00000002-1EED-4849-8DAB-96D432556E3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District</a:t>
            </a:r>
          </a:p>
        </c:rich>
      </c:tx>
      <c:layout>
        <c:manualLayout>
          <c:xMode val="edge"/>
          <c:yMode val="edge"/>
          <c:x val="0.2415609404458246"/>
          <c:y val="0.87777777777777777"/>
        </c:manualLayout>
      </c:layout>
      <c:overlay val="0"/>
    </c:title>
    <c:autoTitleDeleted val="0"/>
    <c:plotArea>
      <c:layout>
        <c:manualLayout>
          <c:layoutTarget val="inner"/>
          <c:xMode val="edge"/>
          <c:yMode val="edge"/>
          <c:x val="0"/>
          <c:y val="0.273265791776028"/>
          <c:w val="0.60529536800857642"/>
          <c:h val="0.57301294838145234"/>
        </c:manualLayout>
      </c:layout>
      <c:pieChart>
        <c:varyColors val="1"/>
        <c:ser>
          <c:idx val="0"/>
          <c:order val="0"/>
          <c:tx>
            <c:strRef>
              <c:f>Sheet1!$B$1</c:f>
              <c:strCache>
                <c:ptCount val="1"/>
                <c:pt idx="0">
                  <c:v>Percent</c:v>
                </c:pt>
              </c:strCache>
            </c:strRef>
          </c:tx>
          <c:spPr>
            <a:ln>
              <a:solidFill>
                <a:schemeClr val="accent1"/>
              </a:solidFill>
            </a:ln>
          </c:spPr>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Beginning</c:v>
                </c:pt>
                <c:pt idx="1">
                  <c:v>1-5 Years</c:v>
                </c:pt>
                <c:pt idx="2">
                  <c:v>6-10 Years</c:v>
                </c:pt>
                <c:pt idx="3">
                  <c:v>11-20 Years</c:v>
                </c:pt>
                <c:pt idx="4">
                  <c:v>21-30 Years</c:v>
                </c:pt>
                <c:pt idx="5">
                  <c:v>Over 30 Years</c:v>
                </c:pt>
              </c:strCache>
            </c:strRef>
          </c:cat>
          <c:val>
            <c:numRef>
              <c:f>Sheet1!$B$2:$B$7</c:f>
              <c:numCache>
                <c:formatCode>0.0%</c:formatCode>
                <c:ptCount val="6"/>
                <c:pt idx="0">
                  <c:v>0.15</c:v>
                </c:pt>
                <c:pt idx="1">
                  <c:v>0.25</c:v>
                </c:pt>
                <c:pt idx="2">
                  <c:v>0.25</c:v>
                </c:pt>
                <c:pt idx="3">
                  <c:v>0.25</c:v>
                </c:pt>
                <c:pt idx="4">
                  <c:v>0.1</c:v>
                </c:pt>
                <c:pt idx="5">
                  <c:v>0.05</c:v>
                </c:pt>
              </c:numCache>
            </c:numRef>
          </c:val>
          <c:extLst>
            <c:ext xmlns:c16="http://schemas.microsoft.com/office/drawing/2014/chart" uri="{C3380CC4-5D6E-409C-BE32-E72D297353CC}">
              <c16:uniqueId val="{00000002-638D-45FE-A3A0-3FFC1FB67F5E}"/>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66824517652565485"/>
          <c:y val="0.38320670945615665"/>
          <c:w val="0.3289769324609072"/>
          <c:h val="0.34545196850393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State</a:t>
            </a:r>
          </a:p>
        </c:rich>
      </c:tx>
      <c:layout>
        <c:manualLayout>
          <c:xMode val="edge"/>
          <c:yMode val="edge"/>
          <c:x val="0.4389787401574804"/>
          <c:y val="0.86599737532808385"/>
        </c:manualLayout>
      </c:layout>
      <c:overlay val="0"/>
    </c:title>
    <c:autoTitleDeleted val="0"/>
    <c:plotArea>
      <c:layout>
        <c:manualLayout>
          <c:layoutTarget val="inner"/>
          <c:xMode val="edge"/>
          <c:yMode val="edge"/>
          <c:x val="0.16"/>
          <c:y val="0.19364272647737216"/>
          <c:w val="0.80333333333333334"/>
          <c:h val="0.60858585858585856"/>
        </c:manualLayout>
      </c:layout>
      <c:pieChart>
        <c:varyColors val="1"/>
        <c:ser>
          <c:idx val="0"/>
          <c:order val="0"/>
          <c:tx>
            <c:strRef>
              <c:f>Sheet1!$B$1</c:f>
              <c:strCache>
                <c:ptCount val="1"/>
                <c:pt idx="0">
                  <c:v>Percent</c:v>
                </c:pt>
              </c:strCache>
            </c:strRef>
          </c:tx>
          <c:spPr>
            <a:ln>
              <a:solidFill>
                <a:schemeClr val="accent1"/>
              </a:solidFill>
            </a:ln>
          </c:spPr>
          <c:dLbls>
            <c:dLbl>
              <c:idx val="0"/>
              <c:layout>
                <c:manualLayout>
                  <c:x val="-8.963625233118977E-2"/>
                  <c:y val="0.10265040415014513"/>
                </c:manualLayout>
              </c:layout>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A9-498A-8D09-7F34AEA3B1B3}"/>
                </c:ext>
              </c:extLst>
            </c:dLbl>
            <c:dLbl>
              <c:idx val="1"/>
              <c:layout>
                <c:manualLayout>
                  <c:x val="-0.1459456466860666"/>
                  <c:y val="5.767496204581125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8B-4B6F-A884-AE2F98C6AC6B}"/>
                </c:ext>
              </c:extLst>
            </c:dLbl>
            <c:dLbl>
              <c:idx val="2"/>
              <c:layout>
                <c:manualLayout>
                  <c:x val="-0.12149721359589809"/>
                  <c:y val="-0.1668609718365798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8B-4B6F-A884-AE2F98C6AC6B}"/>
                </c:ext>
              </c:extLst>
            </c:dLbl>
            <c:dLbl>
              <c:idx val="3"/>
              <c:layout>
                <c:manualLayout>
                  <c:x val="0.25818424293318482"/>
                  <c:y val="-5.980932352768655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8B-4B6F-A884-AE2F98C6AC6B}"/>
                </c:ext>
              </c:extLst>
            </c:dLbl>
            <c:dLbl>
              <c:idx val="4"/>
              <c:layout>
                <c:manualLayout>
                  <c:x val="0.16471324008002661"/>
                  <c:y val="0.12852857431486445"/>
                </c:manualLayout>
              </c:layout>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A9-498A-8D09-7F34AEA3B1B3}"/>
                </c:ext>
              </c:extLst>
            </c:dLbl>
            <c:dLbl>
              <c:idx val="5"/>
              <c:layout>
                <c:manualLayout>
                  <c:x val="-1.4213648293963255E-2"/>
                  <c:y val="-4.718006840054084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3B-49B8-BFAE-9277F0318BFB}"/>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multiLvlStrRef>
              <c:f>Sheet1!$A$2:$B$6</c:f>
              <c:multiLvlStrCache>
                <c:ptCount val="5"/>
                <c:lvl>
                  <c:pt idx="0">
                    <c:v>7.3%</c:v>
                  </c:pt>
                  <c:pt idx="1">
                    <c:v>28.3%</c:v>
                  </c:pt>
                  <c:pt idx="2">
                    <c:v>19.7%</c:v>
                  </c:pt>
                  <c:pt idx="3">
                    <c:v>27.6%</c:v>
                  </c:pt>
                  <c:pt idx="4">
                    <c:v>14.1%</c:v>
                  </c:pt>
                </c:lvl>
                <c:lvl>
                  <c:pt idx="0">
                    <c:v>Beginning</c:v>
                  </c:pt>
                  <c:pt idx="1">
                    <c:v>1-5 Years</c:v>
                  </c:pt>
                  <c:pt idx="2">
                    <c:v>6-10 Years</c:v>
                  </c:pt>
                  <c:pt idx="3">
                    <c:v>11-20 Years</c:v>
                  </c:pt>
                  <c:pt idx="4">
                    <c:v>21-30 Years</c:v>
                  </c:pt>
                </c:lvl>
              </c:multiLvlStrCache>
            </c:multiLvlStrRef>
          </c:cat>
          <c:val>
            <c:numRef>
              <c:f>Sheet1!$B$2:$B$7</c:f>
              <c:numCache>
                <c:formatCode>0.0%</c:formatCode>
                <c:ptCount val="6"/>
                <c:pt idx="0">
                  <c:v>7.2999999999999995E-2</c:v>
                </c:pt>
                <c:pt idx="1">
                  <c:v>0.28299999999999997</c:v>
                </c:pt>
                <c:pt idx="2">
                  <c:v>0.19700000000000001</c:v>
                </c:pt>
                <c:pt idx="3">
                  <c:v>0.27600000000000002</c:v>
                </c:pt>
                <c:pt idx="4">
                  <c:v>0.14099999999999999</c:v>
                </c:pt>
                <c:pt idx="5">
                  <c:v>0.03</c:v>
                </c:pt>
              </c:numCache>
            </c:numRef>
          </c:val>
          <c:extLst>
            <c:ext xmlns:c16="http://schemas.microsoft.com/office/drawing/2014/chart" uri="{C3380CC4-5D6E-409C-BE32-E72D297353CC}">
              <c16:uniqueId val="{00000002-08A9-498A-8D09-7F34AEA3B1B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Felony</c:v>
                </c:pt>
              </c:strCache>
            </c:strRef>
          </c:tx>
          <c:invertIfNegative val="0"/>
          <c:cat>
            <c:strRef>
              <c:f>Sheet1!$A$2</c:f>
              <c:strCache>
                <c:ptCount val="1"/>
                <c:pt idx="0">
                  <c:v>2024 - 2025</c:v>
                </c:pt>
              </c:strCache>
            </c:strRef>
          </c:cat>
          <c:val>
            <c:numRef>
              <c:f>Sheet1!$B$2</c:f>
              <c:numCache>
                <c:formatCode>General</c:formatCode>
                <c:ptCount val="1"/>
                <c:pt idx="0">
                  <c:v>70</c:v>
                </c:pt>
              </c:numCache>
            </c:numRef>
          </c:val>
          <c:extLst>
            <c:ext xmlns:c16="http://schemas.microsoft.com/office/drawing/2014/chart" uri="{C3380CC4-5D6E-409C-BE32-E72D297353CC}">
              <c16:uniqueId val="{00000000-CC6F-4D98-B507-18A931E56FDE}"/>
            </c:ext>
          </c:extLst>
        </c:ser>
        <c:ser>
          <c:idx val="1"/>
          <c:order val="1"/>
          <c:tx>
            <c:strRef>
              <c:f>Sheet1!$C$1</c:f>
              <c:strCache>
                <c:ptCount val="1"/>
                <c:pt idx="0">
                  <c:v>Controlled Substance/Drugs</c:v>
                </c:pt>
              </c:strCache>
            </c:strRef>
          </c:tx>
          <c:invertIfNegative val="0"/>
          <c:cat>
            <c:strRef>
              <c:f>Sheet1!$A$2</c:f>
              <c:strCache>
                <c:ptCount val="1"/>
                <c:pt idx="0">
                  <c:v>2024 - 2025</c:v>
                </c:pt>
              </c:strCache>
            </c:strRef>
          </c:cat>
          <c:val>
            <c:numRef>
              <c:f>Sheet1!$C$2</c:f>
              <c:numCache>
                <c:formatCode>General</c:formatCode>
                <c:ptCount val="1"/>
                <c:pt idx="0">
                  <c:v>60</c:v>
                </c:pt>
              </c:numCache>
            </c:numRef>
          </c:val>
          <c:extLst>
            <c:ext xmlns:c16="http://schemas.microsoft.com/office/drawing/2014/chart" uri="{C3380CC4-5D6E-409C-BE32-E72D297353CC}">
              <c16:uniqueId val="{00000001-CC6F-4D98-B507-18A931E56FDE}"/>
            </c:ext>
          </c:extLst>
        </c:ser>
        <c:ser>
          <c:idx val="2"/>
          <c:order val="2"/>
          <c:tx>
            <c:strRef>
              <c:f>Sheet1!$D$1</c:f>
              <c:strCache>
                <c:ptCount val="1"/>
                <c:pt idx="0">
                  <c:v>Alcohol</c:v>
                </c:pt>
              </c:strCache>
            </c:strRef>
          </c:tx>
          <c:invertIfNegative val="0"/>
          <c:cat>
            <c:strRef>
              <c:f>Sheet1!$A$2</c:f>
              <c:strCache>
                <c:ptCount val="1"/>
                <c:pt idx="0">
                  <c:v>2024 - 2025</c:v>
                </c:pt>
              </c:strCache>
            </c:strRef>
          </c:cat>
          <c:val>
            <c:numRef>
              <c:f>Sheet1!$D$2</c:f>
              <c:numCache>
                <c:formatCode>General</c:formatCode>
                <c:ptCount val="1"/>
                <c:pt idx="0">
                  <c:v>50</c:v>
                </c:pt>
              </c:numCache>
            </c:numRef>
          </c:val>
          <c:extLst>
            <c:ext xmlns:c16="http://schemas.microsoft.com/office/drawing/2014/chart" uri="{C3380CC4-5D6E-409C-BE32-E72D297353CC}">
              <c16:uniqueId val="{00000002-CC6F-4D98-B507-18A931E56FDE}"/>
            </c:ext>
          </c:extLst>
        </c:ser>
        <c:ser>
          <c:idx val="3"/>
          <c:order val="3"/>
          <c:tx>
            <c:strRef>
              <c:f>Sheet1!$E$1</c:f>
              <c:strCache>
                <c:ptCount val="1"/>
                <c:pt idx="0">
                  <c:v>Terroristic Threat</c:v>
                </c:pt>
              </c:strCache>
            </c:strRef>
          </c:tx>
          <c:spPr>
            <a:solidFill>
              <a:srgbClr val="304269">
                <a:lumMod val="20000"/>
                <a:lumOff val="80000"/>
              </a:srgbClr>
            </a:solidFill>
          </c:spPr>
          <c:invertIfNegative val="0"/>
          <c:cat>
            <c:strRef>
              <c:f>Sheet1!$A$2</c:f>
              <c:strCache>
                <c:ptCount val="1"/>
                <c:pt idx="0">
                  <c:v>2024 - 2025</c:v>
                </c:pt>
              </c:strCache>
            </c:strRef>
          </c:cat>
          <c:val>
            <c:numRef>
              <c:f>Sheet1!$E$2</c:f>
              <c:numCache>
                <c:formatCode>General</c:formatCode>
                <c:ptCount val="1"/>
                <c:pt idx="0">
                  <c:v>40</c:v>
                </c:pt>
              </c:numCache>
            </c:numRef>
          </c:val>
          <c:extLst>
            <c:ext xmlns:c16="http://schemas.microsoft.com/office/drawing/2014/chart" uri="{C3380CC4-5D6E-409C-BE32-E72D297353CC}">
              <c16:uniqueId val="{00000003-CC6F-4D98-B507-18A931E56FDE}"/>
            </c:ext>
          </c:extLst>
        </c:ser>
        <c:ser>
          <c:idx val="4"/>
          <c:order val="4"/>
          <c:tx>
            <c:strRef>
              <c:f>Sheet1!$F$1</c:f>
              <c:strCache>
                <c:ptCount val="1"/>
                <c:pt idx="0">
                  <c:v>Assault-District Employee</c:v>
                </c:pt>
              </c:strCache>
            </c:strRef>
          </c:tx>
          <c:invertIfNegative val="0"/>
          <c:cat>
            <c:strRef>
              <c:f>Sheet1!$A$2</c:f>
              <c:strCache>
                <c:ptCount val="1"/>
                <c:pt idx="0">
                  <c:v>2024 - 2025</c:v>
                </c:pt>
              </c:strCache>
            </c:strRef>
          </c:cat>
          <c:val>
            <c:numRef>
              <c:f>Sheet1!$F$2</c:f>
              <c:numCache>
                <c:formatCode>General</c:formatCode>
                <c:ptCount val="1"/>
                <c:pt idx="0">
                  <c:v>30</c:v>
                </c:pt>
              </c:numCache>
            </c:numRef>
          </c:val>
          <c:extLst>
            <c:ext xmlns:c16="http://schemas.microsoft.com/office/drawing/2014/chart" uri="{C3380CC4-5D6E-409C-BE32-E72D297353CC}">
              <c16:uniqueId val="{00000004-CC6F-4D98-B507-18A931E56FDE}"/>
            </c:ext>
          </c:extLst>
        </c:ser>
        <c:ser>
          <c:idx val="5"/>
          <c:order val="5"/>
          <c:tx>
            <c:strRef>
              <c:f>Sheet1!$G$1</c:f>
              <c:strCache>
                <c:ptCount val="1"/>
                <c:pt idx="0">
                  <c:v>Assault-NonDistrict Employee</c:v>
                </c:pt>
              </c:strCache>
            </c:strRef>
          </c:tx>
          <c:invertIfNegative val="0"/>
          <c:cat>
            <c:strRef>
              <c:f>Sheet1!$A$2</c:f>
              <c:strCache>
                <c:ptCount val="1"/>
                <c:pt idx="0">
                  <c:v>2024 - 2025</c:v>
                </c:pt>
              </c:strCache>
            </c:strRef>
          </c:cat>
          <c:val>
            <c:numRef>
              <c:f>Sheet1!$G$2</c:f>
              <c:numCache>
                <c:formatCode>General</c:formatCode>
                <c:ptCount val="1"/>
                <c:pt idx="0">
                  <c:v>20</c:v>
                </c:pt>
              </c:numCache>
            </c:numRef>
          </c:val>
          <c:extLst>
            <c:ext xmlns:c16="http://schemas.microsoft.com/office/drawing/2014/chart" uri="{C3380CC4-5D6E-409C-BE32-E72D297353CC}">
              <c16:uniqueId val="{00000000-3416-41BC-9508-56B7239DE010}"/>
            </c:ext>
          </c:extLst>
        </c:ser>
        <c:ser>
          <c:idx val="6"/>
          <c:order val="6"/>
          <c:tx>
            <c:strRef>
              <c:f>Sheet1!$H$1</c:f>
              <c:strCache>
                <c:ptCount val="1"/>
                <c:pt idx="0">
                  <c:v>Fighting</c:v>
                </c:pt>
              </c:strCache>
            </c:strRef>
          </c:tx>
          <c:invertIfNegative val="0"/>
          <c:cat>
            <c:strRef>
              <c:f>Sheet1!$A$2</c:f>
              <c:strCache>
                <c:ptCount val="1"/>
                <c:pt idx="0">
                  <c:v>2024 - 2025</c:v>
                </c:pt>
              </c:strCache>
            </c:strRef>
          </c:cat>
          <c:val>
            <c:numRef>
              <c:f>Sheet1!$H$2</c:f>
              <c:numCache>
                <c:formatCode>General</c:formatCode>
                <c:ptCount val="1"/>
                <c:pt idx="0">
                  <c:v>10</c:v>
                </c:pt>
              </c:numCache>
            </c:numRef>
          </c:val>
          <c:extLst>
            <c:ext xmlns:c16="http://schemas.microsoft.com/office/drawing/2014/chart" uri="{C3380CC4-5D6E-409C-BE32-E72D297353CC}">
              <c16:uniqueId val="{00000003-3416-41BC-9508-56B7239DE010}"/>
            </c:ext>
          </c:extLst>
        </c:ser>
        <c:dLbls>
          <c:showLegendKey val="0"/>
          <c:showVal val="0"/>
          <c:showCatName val="0"/>
          <c:showSerName val="0"/>
          <c:showPercent val="0"/>
          <c:showBubbleSize val="0"/>
        </c:dLbls>
        <c:gapWidth val="150"/>
        <c:axId val="463028560"/>
        <c:axId val="463028952"/>
      </c:barChart>
      <c:catAx>
        <c:axId val="463028560"/>
        <c:scaling>
          <c:orientation val="minMax"/>
        </c:scaling>
        <c:delete val="0"/>
        <c:axPos val="b"/>
        <c:numFmt formatCode="General" sourceLinked="0"/>
        <c:majorTickMark val="out"/>
        <c:minorTickMark val="none"/>
        <c:tickLblPos val="low"/>
        <c:crossAx val="463028952"/>
        <c:crosses val="autoZero"/>
        <c:auto val="1"/>
        <c:lblAlgn val="ctr"/>
        <c:lblOffset val="100"/>
        <c:noMultiLvlLbl val="0"/>
      </c:catAx>
      <c:valAx>
        <c:axId val="463028952"/>
        <c:scaling>
          <c:orientation val="minMax"/>
        </c:scaling>
        <c:delete val="0"/>
        <c:axPos val="l"/>
        <c:majorGridlines/>
        <c:numFmt formatCode="General" sourceLinked="1"/>
        <c:majorTickMark val="out"/>
        <c:minorTickMark val="cross"/>
        <c:tickLblPos val="nextTo"/>
        <c:spPr>
          <a:ln/>
        </c:spPr>
        <c:crossAx val="463028560"/>
        <c:crosses val="autoZero"/>
        <c:crossBetween val="between"/>
      </c:valAx>
    </c:plotArea>
    <c:legend>
      <c:legendPos val="r"/>
      <c:layout>
        <c:manualLayout>
          <c:xMode val="edge"/>
          <c:yMode val="edge"/>
          <c:x val="0.77047807988845152"/>
          <c:y val="0"/>
          <c:w val="0.21910525344488188"/>
          <c:h val="0.92251828909197986"/>
        </c:manualLayout>
      </c:layout>
      <c:overlay val="0"/>
      <c:txPr>
        <a:bodyPr/>
        <a:lstStyle/>
        <a:p>
          <a:pPr>
            <a:defRPr sz="15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ENG I</c:v>
                </c:pt>
                <c:pt idx="1">
                  <c:v>ENG II</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696E-4AE9-B134-C7ED7601737A}"/>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ENG I</c:v>
                </c:pt>
                <c:pt idx="1">
                  <c:v>ENG II</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696E-4AE9-B134-C7ED7601737A}"/>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ENG I</c:v>
                </c:pt>
                <c:pt idx="1">
                  <c:v>ENG II</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696E-4AE9-B134-C7ED7601737A}"/>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ENG I</c:v>
                </c:pt>
                <c:pt idx="1">
                  <c:v>ENG II</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696E-4AE9-B134-C7ED7601737A}"/>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ENG I</c:v>
                </c:pt>
                <c:pt idx="1">
                  <c:v>ENG II</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696E-4AE9-B134-C7ED7601737A}"/>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ENG I</c:v>
                </c:pt>
                <c:pt idx="1">
                  <c:v>ENG II</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696E-4AE9-B134-C7ED7601737A}"/>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ENG I</c:v>
                </c:pt>
                <c:pt idx="1">
                  <c:v>ENG II</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696E-4AE9-B134-C7ED7601737A}"/>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ENG I</c:v>
                </c:pt>
                <c:pt idx="1">
                  <c:v>ENG II</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696E-4AE9-B134-C7ED7601737A}"/>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ENG I</c:v>
                </c:pt>
                <c:pt idx="1">
                  <c:v>ENG II</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F63F-4F4F-B82C-4DEB1E4DEDE7}"/>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ENG I</c:v>
                </c:pt>
                <c:pt idx="1">
                  <c:v>ENG II</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F63F-4F4F-B82C-4DEB1E4DEDE7}"/>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ENG I</c:v>
                </c:pt>
                <c:pt idx="1">
                  <c:v>ENG II</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F63F-4F4F-B82C-4DEB1E4DEDE7}"/>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layout>
        <c:manualLayout>
          <c:xMode val="edge"/>
          <c:yMode val="edge"/>
          <c:x val="0.85373470361659343"/>
          <c:y val="3.2489688788901348E-3"/>
          <c:w val="0.13977178988990013"/>
          <c:h val="0.91990881821590487"/>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ENG I</c:v>
                </c:pt>
                <c:pt idx="1">
                  <c:v>ENG II</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B38E-40B8-A387-7E49D73B56AD}"/>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ENG I</c:v>
                </c:pt>
                <c:pt idx="1">
                  <c:v>ENG II</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B38E-40B8-A387-7E49D73B56AD}"/>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ENG I</c:v>
                </c:pt>
                <c:pt idx="1">
                  <c:v>ENG II</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B38E-40B8-A387-7E49D73B56AD}"/>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ENG I</c:v>
                </c:pt>
                <c:pt idx="1">
                  <c:v>ENG II</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B38E-40B8-A387-7E49D73B56AD}"/>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ENG I</c:v>
                </c:pt>
                <c:pt idx="1">
                  <c:v>ENG II</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B38E-40B8-A387-7E49D73B56AD}"/>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ENG I</c:v>
                </c:pt>
                <c:pt idx="1">
                  <c:v>ENG II</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B38E-40B8-A387-7E49D73B56AD}"/>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ENG I</c:v>
                </c:pt>
                <c:pt idx="1">
                  <c:v>ENG II</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B38E-40B8-A387-7E49D73B56AD}"/>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ENG I</c:v>
                </c:pt>
                <c:pt idx="1">
                  <c:v>ENG II</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B38E-40B8-A387-7E49D73B56AD}"/>
            </c:ext>
          </c:extLst>
        </c:ser>
        <c:ser>
          <c:idx val="8"/>
          <c:order val="8"/>
          <c:tx>
            <c:strRef>
              <c:f>Sheet1!$J$1</c:f>
              <c:strCache>
                <c:ptCount val="1"/>
                <c:pt idx="0">
                  <c:v>Sp Ed</c:v>
                </c:pt>
              </c:strCache>
            </c:strRef>
          </c:tx>
          <c:spPr>
            <a:solidFill>
              <a:schemeClr val="accent5">
                <a:lumMod val="80000"/>
                <a:lumOff val="20000"/>
              </a:schemeClr>
            </a:solidFill>
            <a:ln>
              <a:noFill/>
            </a:ln>
            <a:effectLst/>
          </c:spPr>
          <c:invertIfNegative val="0"/>
          <c:cat>
            <c:strRef>
              <c:f>Sheet1!$A$2:$A$3</c:f>
              <c:strCache>
                <c:ptCount val="2"/>
                <c:pt idx="0">
                  <c:v>ENG I</c:v>
                </c:pt>
                <c:pt idx="1">
                  <c:v>ENG II</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8-B38E-40B8-A387-7E49D73B56AD}"/>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ENG I</c:v>
                </c:pt>
                <c:pt idx="1">
                  <c:v>ENG II</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9-B38E-40B8-A387-7E49D73B56AD}"/>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ENG I</c:v>
                </c:pt>
                <c:pt idx="1">
                  <c:v>ENG II</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A-B38E-40B8-A387-7E49D73B56AD}"/>
            </c:ext>
          </c:extLst>
        </c:ser>
        <c:dLbls>
          <c:showLegendKey val="0"/>
          <c:showVal val="0"/>
          <c:showCatName val="0"/>
          <c:showSerName val="0"/>
          <c:showPercent val="0"/>
          <c:showBubbleSize val="0"/>
        </c:dLbls>
        <c:gapWidth val="150"/>
        <c:axId val="461584160"/>
        <c:axId val="466369224"/>
      </c:barChart>
      <c:catAx>
        <c:axId val="46158416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6369224"/>
        <c:crosses val="autoZero"/>
        <c:auto val="1"/>
        <c:lblAlgn val="ctr"/>
        <c:lblOffset val="100"/>
        <c:noMultiLvlLbl val="0"/>
      </c:catAx>
      <c:valAx>
        <c:axId val="46636922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4160"/>
        <c:crosses val="autoZero"/>
        <c:crossBetween val="between"/>
        <c:majorUnit val="10"/>
        <c:minorUnit val="2"/>
      </c:valAx>
      <c:spPr>
        <a:noFill/>
        <a:ln>
          <a:noFill/>
        </a:ln>
        <a:effectLst/>
      </c:spPr>
    </c:plotArea>
    <c:legend>
      <c:legendPos val="r"/>
      <c:layout>
        <c:manualLayout>
          <c:xMode val="edge"/>
          <c:yMode val="edge"/>
          <c:x val="0.87595868698230905"/>
          <c:y val="1.6070150322118875E-3"/>
          <c:w val="0.11754780652418448"/>
          <c:h val="0.91453488768449398"/>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06350012700026E-2"/>
          <c:y val="3.668832020997375E-2"/>
          <c:w val="0.7878470020792856"/>
          <c:h val="0.89059990157480318"/>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Sheet1!$A$2:$A$3</c:f>
              <c:strCache>
                <c:ptCount val="2"/>
                <c:pt idx="0">
                  <c:v>GR 3</c:v>
                </c:pt>
                <c:pt idx="1">
                  <c:v>GR 4</c:v>
                </c:pt>
              </c:strCache>
            </c:strRef>
          </c:cat>
          <c:val>
            <c:numRef>
              <c:f>Sheet1!$B$2:$B$3</c:f>
              <c:numCache>
                <c:formatCode>General</c:formatCode>
                <c:ptCount val="2"/>
                <c:pt idx="0">
                  <c:v>90</c:v>
                </c:pt>
                <c:pt idx="1">
                  <c:v>90</c:v>
                </c:pt>
              </c:numCache>
            </c:numRef>
          </c:val>
          <c:extLst>
            <c:ext xmlns:c16="http://schemas.microsoft.com/office/drawing/2014/chart" uri="{C3380CC4-5D6E-409C-BE32-E72D297353CC}">
              <c16:uniqueId val="{00000000-D75C-4F73-919D-6C3751F7FB4C}"/>
            </c:ext>
          </c:extLst>
        </c:ser>
        <c:ser>
          <c:idx val="1"/>
          <c:order val="1"/>
          <c:tx>
            <c:strRef>
              <c:f>Sheet1!$C$1</c:f>
              <c:strCache>
                <c:ptCount val="1"/>
                <c:pt idx="0">
                  <c:v>Af Am</c:v>
                </c:pt>
              </c:strCache>
            </c:strRef>
          </c:tx>
          <c:spPr>
            <a:solidFill>
              <a:schemeClr val="accent3"/>
            </a:solidFill>
            <a:ln>
              <a:noFill/>
            </a:ln>
            <a:effectLst/>
          </c:spPr>
          <c:invertIfNegative val="0"/>
          <c:cat>
            <c:strRef>
              <c:f>Sheet1!$A$2:$A$3</c:f>
              <c:strCache>
                <c:ptCount val="2"/>
                <c:pt idx="0">
                  <c:v>GR 3</c:v>
                </c:pt>
                <c:pt idx="1">
                  <c:v>GR 4</c:v>
                </c:pt>
              </c:strCache>
            </c:strRef>
          </c:cat>
          <c:val>
            <c:numRef>
              <c:f>Sheet1!$C$2:$C$3</c:f>
              <c:numCache>
                <c:formatCode>General</c:formatCode>
                <c:ptCount val="2"/>
                <c:pt idx="0">
                  <c:v>85</c:v>
                </c:pt>
                <c:pt idx="1">
                  <c:v>85</c:v>
                </c:pt>
              </c:numCache>
            </c:numRef>
          </c:val>
          <c:extLst>
            <c:ext xmlns:c16="http://schemas.microsoft.com/office/drawing/2014/chart" uri="{C3380CC4-5D6E-409C-BE32-E72D297353CC}">
              <c16:uniqueId val="{00000001-D75C-4F73-919D-6C3751F7FB4C}"/>
            </c:ext>
          </c:extLst>
        </c:ser>
        <c:ser>
          <c:idx val="2"/>
          <c:order val="2"/>
          <c:tx>
            <c:strRef>
              <c:f>Sheet1!$D$1</c:f>
              <c:strCache>
                <c:ptCount val="1"/>
                <c:pt idx="0">
                  <c:v>Hisp</c:v>
                </c:pt>
              </c:strCache>
            </c:strRef>
          </c:tx>
          <c:spPr>
            <a:solidFill>
              <a:schemeClr val="accent5"/>
            </a:solidFill>
            <a:ln>
              <a:noFill/>
            </a:ln>
            <a:effectLst/>
          </c:spPr>
          <c:invertIfNegative val="0"/>
          <c:cat>
            <c:strRef>
              <c:f>Sheet1!$A$2:$A$3</c:f>
              <c:strCache>
                <c:ptCount val="2"/>
                <c:pt idx="0">
                  <c:v>GR 3</c:v>
                </c:pt>
                <c:pt idx="1">
                  <c:v>GR 4</c:v>
                </c:pt>
              </c:strCache>
            </c:strRef>
          </c:cat>
          <c:val>
            <c:numRef>
              <c:f>Sheet1!$D$2:$D$3</c:f>
              <c:numCache>
                <c:formatCode>General</c:formatCode>
                <c:ptCount val="2"/>
                <c:pt idx="0">
                  <c:v>80</c:v>
                </c:pt>
                <c:pt idx="1">
                  <c:v>80</c:v>
                </c:pt>
              </c:numCache>
            </c:numRef>
          </c:val>
          <c:extLst>
            <c:ext xmlns:c16="http://schemas.microsoft.com/office/drawing/2014/chart" uri="{C3380CC4-5D6E-409C-BE32-E72D297353CC}">
              <c16:uniqueId val="{00000002-D75C-4F73-919D-6C3751F7FB4C}"/>
            </c:ext>
          </c:extLst>
        </c:ser>
        <c:ser>
          <c:idx val="3"/>
          <c:order val="3"/>
          <c:tx>
            <c:strRef>
              <c:f>Sheet1!$E$1</c:f>
              <c:strCache>
                <c:ptCount val="1"/>
                <c:pt idx="0">
                  <c:v>White</c:v>
                </c:pt>
              </c:strCache>
            </c:strRef>
          </c:tx>
          <c:spPr>
            <a:solidFill>
              <a:schemeClr val="accent1">
                <a:lumMod val="60000"/>
              </a:schemeClr>
            </a:solidFill>
            <a:ln>
              <a:noFill/>
            </a:ln>
            <a:effectLst/>
          </c:spPr>
          <c:invertIfNegative val="0"/>
          <c:cat>
            <c:strRef>
              <c:f>Sheet1!$A$2:$A$3</c:f>
              <c:strCache>
                <c:ptCount val="2"/>
                <c:pt idx="0">
                  <c:v>GR 3</c:v>
                </c:pt>
                <c:pt idx="1">
                  <c:v>GR 4</c:v>
                </c:pt>
              </c:strCache>
            </c:strRef>
          </c:cat>
          <c:val>
            <c:numRef>
              <c:f>Sheet1!$E$2:$E$3</c:f>
              <c:numCache>
                <c:formatCode>General</c:formatCode>
                <c:ptCount val="2"/>
                <c:pt idx="0">
                  <c:v>75</c:v>
                </c:pt>
                <c:pt idx="1">
                  <c:v>75</c:v>
                </c:pt>
              </c:numCache>
            </c:numRef>
          </c:val>
          <c:extLst>
            <c:ext xmlns:c16="http://schemas.microsoft.com/office/drawing/2014/chart" uri="{C3380CC4-5D6E-409C-BE32-E72D297353CC}">
              <c16:uniqueId val="{00000003-D75C-4F73-919D-6C3751F7FB4C}"/>
            </c:ext>
          </c:extLst>
        </c:ser>
        <c:ser>
          <c:idx val="4"/>
          <c:order val="4"/>
          <c:tx>
            <c:strRef>
              <c:f>Sheet1!$F$1</c:f>
              <c:strCache>
                <c:ptCount val="1"/>
                <c:pt idx="0">
                  <c:v>Am. Indian</c:v>
                </c:pt>
              </c:strCache>
            </c:strRef>
          </c:tx>
          <c:spPr>
            <a:solidFill>
              <a:schemeClr val="accent3">
                <a:lumMod val="60000"/>
              </a:schemeClr>
            </a:solidFill>
            <a:ln>
              <a:noFill/>
            </a:ln>
            <a:effectLst/>
          </c:spPr>
          <c:invertIfNegative val="0"/>
          <c:cat>
            <c:strRef>
              <c:f>Sheet1!$A$2:$A$3</c:f>
              <c:strCache>
                <c:ptCount val="2"/>
                <c:pt idx="0">
                  <c:v>GR 3</c:v>
                </c:pt>
                <c:pt idx="1">
                  <c:v>GR 4</c:v>
                </c:pt>
              </c:strCache>
            </c:strRef>
          </c:cat>
          <c:val>
            <c:numRef>
              <c:f>Sheet1!$F$2:$F$3</c:f>
              <c:numCache>
                <c:formatCode>General</c:formatCode>
                <c:ptCount val="2"/>
                <c:pt idx="0">
                  <c:v>70</c:v>
                </c:pt>
                <c:pt idx="1">
                  <c:v>70</c:v>
                </c:pt>
              </c:numCache>
            </c:numRef>
          </c:val>
          <c:extLst>
            <c:ext xmlns:c16="http://schemas.microsoft.com/office/drawing/2014/chart" uri="{C3380CC4-5D6E-409C-BE32-E72D297353CC}">
              <c16:uniqueId val="{00000004-D75C-4F73-919D-6C3751F7FB4C}"/>
            </c:ext>
          </c:extLst>
        </c:ser>
        <c:ser>
          <c:idx val="5"/>
          <c:order val="5"/>
          <c:tx>
            <c:strRef>
              <c:f>Sheet1!$G$1</c:f>
              <c:strCache>
                <c:ptCount val="1"/>
                <c:pt idx="0">
                  <c:v>Asian</c:v>
                </c:pt>
              </c:strCache>
            </c:strRef>
          </c:tx>
          <c:spPr>
            <a:solidFill>
              <a:schemeClr val="accent5">
                <a:lumMod val="60000"/>
              </a:schemeClr>
            </a:solidFill>
            <a:ln>
              <a:noFill/>
            </a:ln>
            <a:effectLst/>
          </c:spPr>
          <c:invertIfNegative val="0"/>
          <c:cat>
            <c:strRef>
              <c:f>Sheet1!$A$2:$A$3</c:f>
              <c:strCache>
                <c:ptCount val="2"/>
                <c:pt idx="0">
                  <c:v>GR 3</c:v>
                </c:pt>
                <c:pt idx="1">
                  <c:v>GR 4</c:v>
                </c:pt>
              </c:strCache>
            </c:strRef>
          </c:cat>
          <c:val>
            <c:numRef>
              <c:f>Sheet1!$G$2:$G$3</c:f>
              <c:numCache>
                <c:formatCode>General</c:formatCode>
                <c:ptCount val="2"/>
                <c:pt idx="0">
                  <c:v>65</c:v>
                </c:pt>
                <c:pt idx="1">
                  <c:v>65</c:v>
                </c:pt>
              </c:numCache>
            </c:numRef>
          </c:val>
          <c:extLst>
            <c:ext xmlns:c16="http://schemas.microsoft.com/office/drawing/2014/chart" uri="{C3380CC4-5D6E-409C-BE32-E72D297353CC}">
              <c16:uniqueId val="{00000005-D75C-4F73-919D-6C3751F7FB4C}"/>
            </c:ext>
          </c:extLst>
        </c:ser>
        <c:ser>
          <c:idx val="6"/>
          <c:order val="6"/>
          <c:tx>
            <c:strRef>
              <c:f>Sheet1!$H$1</c:f>
              <c:strCache>
                <c:ptCount val="1"/>
                <c:pt idx="0">
                  <c:v>Pac. Islander</c:v>
                </c:pt>
              </c:strCache>
            </c:strRef>
          </c:tx>
          <c:spPr>
            <a:solidFill>
              <a:schemeClr val="accent1">
                <a:lumMod val="80000"/>
                <a:lumOff val="20000"/>
              </a:schemeClr>
            </a:solidFill>
            <a:ln>
              <a:noFill/>
            </a:ln>
            <a:effectLst/>
          </c:spPr>
          <c:invertIfNegative val="0"/>
          <c:cat>
            <c:strRef>
              <c:f>Sheet1!$A$2:$A$3</c:f>
              <c:strCache>
                <c:ptCount val="2"/>
                <c:pt idx="0">
                  <c:v>GR 3</c:v>
                </c:pt>
                <c:pt idx="1">
                  <c:v>GR 4</c:v>
                </c:pt>
              </c:strCache>
            </c:strRef>
          </c:cat>
          <c:val>
            <c:numRef>
              <c:f>Sheet1!$H$2:$H$3</c:f>
              <c:numCache>
                <c:formatCode>General</c:formatCode>
                <c:ptCount val="2"/>
                <c:pt idx="0">
                  <c:v>60</c:v>
                </c:pt>
                <c:pt idx="1">
                  <c:v>60</c:v>
                </c:pt>
              </c:numCache>
            </c:numRef>
          </c:val>
          <c:extLst>
            <c:ext xmlns:c16="http://schemas.microsoft.com/office/drawing/2014/chart" uri="{C3380CC4-5D6E-409C-BE32-E72D297353CC}">
              <c16:uniqueId val="{00000006-D75C-4F73-919D-6C3751F7FB4C}"/>
            </c:ext>
          </c:extLst>
        </c:ser>
        <c:ser>
          <c:idx val="7"/>
          <c:order val="7"/>
          <c:tx>
            <c:strRef>
              <c:f>Sheet1!$I$1</c:f>
              <c:strCache>
                <c:ptCount val="1"/>
                <c:pt idx="0">
                  <c:v>Two or More</c:v>
                </c:pt>
              </c:strCache>
            </c:strRef>
          </c:tx>
          <c:spPr>
            <a:solidFill>
              <a:schemeClr val="accent3">
                <a:lumMod val="80000"/>
                <a:lumOff val="20000"/>
              </a:schemeClr>
            </a:solidFill>
            <a:ln>
              <a:noFill/>
            </a:ln>
            <a:effectLst/>
          </c:spPr>
          <c:invertIfNegative val="0"/>
          <c:cat>
            <c:strRef>
              <c:f>Sheet1!$A$2:$A$3</c:f>
              <c:strCache>
                <c:ptCount val="2"/>
                <c:pt idx="0">
                  <c:v>GR 3</c:v>
                </c:pt>
                <c:pt idx="1">
                  <c:v>GR 4</c:v>
                </c:pt>
              </c:strCache>
            </c:strRef>
          </c:cat>
          <c:val>
            <c:numRef>
              <c:f>Sheet1!$I$2:$I$3</c:f>
              <c:numCache>
                <c:formatCode>General</c:formatCode>
                <c:ptCount val="2"/>
                <c:pt idx="0">
                  <c:v>55</c:v>
                </c:pt>
                <c:pt idx="1">
                  <c:v>55</c:v>
                </c:pt>
              </c:numCache>
            </c:numRef>
          </c:val>
          <c:extLst>
            <c:ext xmlns:c16="http://schemas.microsoft.com/office/drawing/2014/chart" uri="{C3380CC4-5D6E-409C-BE32-E72D297353CC}">
              <c16:uniqueId val="{00000007-D75C-4F73-919D-6C3751F7FB4C}"/>
            </c:ext>
          </c:extLst>
        </c:ser>
        <c:ser>
          <c:idx val="8"/>
          <c:order val="8"/>
          <c:tx>
            <c:strRef>
              <c:f>Sheet1!$J$1</c:f>
              <c:strCache>
                <c:ptCount val="1"/>
                <c:pt idx="0">
                  <c:v>Sp Ed (current)</c:v>
                </c:pt>
              </c:strCache>
            </c:strRef>
          </c:tx>
          <c:spPr>
            <a:solidFill>
              <a:schemeClr val="accent5">
                <a:lumMod val="80000"/>
                <a:lumOff val="20000"/>
              </a:schemeClr>
            </a:solidFill>
            <a:ln>
              <a:noFill/>
            </a:ln>
            <a:effectLst/>
          </c:spPr>
          <c:invertIfNegative val="0"/>
          <c:cat>
            <c:strRef>
              <c:f>Sheet1!$A$2:$A$3</c:f>
              <c:strCache>
                <c:ptCount val="2"/>
                <c:pt idx="0">
                  <c:v>GR 3</c:v>
                </c:pt>
                <c:pt idx="1">
                  <c:v>GR 4</c:v>
                </c:pt>
              </c:strCache>
            </c:strRef>
          </c:cat>
          <c:val>
            <c:numRef>
              <c:f>Sheet1!$J$2:$J$3</c:f>
              <c:numCache>
                <c:formatCode>General</c:formatCode>
                <c:ptCount val="2"/>
                <c:pt idx="0">
                  <c:v>50</c:v>
                </c:pt>
                <c:pt idx="1">
                  <c:v>50</c:v>
                </c:pt>
              </c:numCache>
            </c:numRef>
          </c:val>
          <c:extLst>
            <c:ext xmlns:c16="http://schemas.microsoft.com/office/drawing/2014/chart" uri="{C3380CC4-5D6E-409C-BE32-E72D297353CC}">
              <c16:uniqueId val="{00000000-8E8B-4B26-9474-1F840F02A101}"/>
            </c:ext>
          </c:extLst>
        </c:ser>
        <c:ser>
          <c:idx val="9"/>
          <c:order val="9"/>
          <c:tx>
            <c:strRef>
              <c:f>Sheet1!$K$1</c:f>
              <c:strCache>
                <c:ptCount val="1"/>
                <c:pt idx="0">
                  <c:v>Eco Dis</c:v>
                </c:pt>
              </c:strCache>
            </c:strRef>
          </c:tx>
          <c:spPr>
            <a:solidFill>
              <a:schemeClr val="accent1">
                <a:lumMod val="80000"/>
              </a:schemeClr>
            </a:solidFill>
            <a:ln>
              <a:noFill/>
            </a:ln>
            <a:effectLst/>
          </c:spPr>
          <c:invertIfNegative val="0"/>
          <c:cat>
            <c:strRef>
              <c:f>Sheet1!$A$2:$A$3</c:f>
              <c:strCache>
                <c:ptCount val="2"/>
                <c:pt idx="0">
                  <c:v>GR 3</c:v>
                </c:pt>
                <c:pt idx="1">
                  <c:v>GR 4</c:v>
                </c:pt>
              </c:strCache>
            </c:strRef>
          </c:cat>
          <c:val>
            <c:numRef>
              <c:f>Sheet1!$K$2:$K$3</c:f>
              <c:numCache>
                <c:formatCode>General</c:formatCode>
                <c:ptCount val="2"/>
                <c:pt idx="0">
                  <c:v>45</c:v>
                </c:pt>
                <c:pt idx="1">
                  <c:v>45</c:v>
                </c:pt>
              </c:numCache>
            </c:numRef>
          </c:val>
          <c:extLst>
            <c:ext xmlns:c16="http://schemas.microsoft.com/office/drawing/2014/chart" uri="{C3380CC4-5D6E-409C-BE32-E72D297353CC}">
              <c16:uniqueId val="{00000001-8E8B-4B26-9474-1F840F02A101}"/>
            </c:ext>
          </c:extLst>
        </c:ser>
        <c:ser>
          <c:idx val="10"/>
          <c:order val="10"/>
          <c:tx>
            <c:strRef>
              <c:f>Sheet1!$L$1</c:f>
              <c:strCache>
                <c:ptCount val="1"/>
                <c:pt idx="0">
                  <c:v>EB/EL</c:v>
                </c:pt>
              </c:strCache>
            </c:strRef>
          </c:tx>
          <c:spPr>
            <a:solidFill>
              <a:schemeClr val="accent3">
                <a:lumMod val="80000"/>
              </a:schemeClr>
            </a:solidFill>
            <a:ln>
              <a:noFill/>
            </a:ln>
            <a:effectLst/>
          </c:spPr>
          <c:invertIfNegative val="0"/>
          <c:cat>
            <c:strRef>
              <c:f>Sheet1!$A$2:$A$3</c:f>
              <c:strCache>
                <c:ptCount val="2"/>
                <c:pt idx="0">
                  <c:v>GR 3</c:v>
                </c:pt>
                <c:pt idx="1">
                  <c:v>GR 4</c:v>
                </c:pt>
              </c:strCache>
            </c:strRef>
          </c:cat>
          <c:val>
            <c:numRef>
              <c:f>Sheet1!$L$2:$L$3</c:f>
              <c:numCache>
                <c:formatCode>General</c:formatCode>
                <c:ptCount val="2"/>
                <c:pt idx="0">
                  <c:v>40</c:v>
                </c:pt>
                <c:pt idx="1">
                  <c:v>40</c:v>
                </c:pt>
              </c:numCache>
            </c:numRef>
          </c:val>
          <c:extLst>
            <c:ext xmlns:c16="http://schemas.microsoft.com/office/drawing/2014/chart" uri="{C3380CC4-5D6E-409C-BE32-E72D297353CC}">
              <c16:uniqueId val="{00000002-8E8B-4B26-9474-1F840F02A101}"/>
            </c:ext>
          </c:extLst>
        </c:ser>
        <c:dLbls>
          <c:showLegendKey val="0"/>
          <c:showVal val="0"/>
          <c:showCatName val="0"/>
          <c:showSerName val="0"/>
          <c:showPercent val="0"/>
          <c:showBubbleSize val="0"/>
        </c:dLbls>
        <c:gapWidth val="150"/>
        <c:axId val="461582592"/>
        <c:axId val="461582984"/>
      </c:barChart>
      <c:catAx>
        <c:axId val="4615825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984"/>
        <c:crosses val="autoZero"/>
        <c:auto val="1"/>
        <c:lblAlgn val="ctr"/>
        <c:lblOffset val="100"/>
        <c:noMultiLvlLbl val="0"/>
      </c:catAx>
      <c:valAx>
        <c:axId val="461582984"/>
        <c:scaling>
          <c:orientation val="minMax"/>
          <c:max val="1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in"/>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61582592"/>
        <c:crosses val="autoZero"/>
        <c:crossBetween val="between"/>
        <c:majorUnit val="10"/>
        <c:minorUnit val="2"/>
      </c:valAx>
      <c:spPr>
        <a:noFill/>
        <a:ln>
          <a:noFill/>
        </a:ln>
        <a:effectLst/>
      </c:spPr>
    </c:plotArea>
    <c:legend>
      <c:legendPos val="r"/>
      <c:layout>
        <c:manualLayout>
          <c:xMode val="edge"/>
          <c:yMode val="edge"/>
          <c:x val="0.85079379282135192"/>
          <c:y val="4.329004329004329E-3"/>
          <c:w val="0.14920620717864813"/>
          <c:h val="0.92601578211814428"/>
        </c:manualLayout>
      </c:layout>
      <c:overlay val="1"/>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www.txhighereddata.org/index.cfm?objectid=5BFD5120-D971-11E8-BB650050560100A9"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80000"/>
              </a:lnSpc>
              <a:spcBef>
                <a:spcPts val="0"/>
              </a:spcBef>
              <a:spcAft>
                <a:spcPts val="0"/>
              </a:spcAft>
              <a:buSzPts val="1400"/>
              <a:buNone/>
            </a:pPr>
            <a:r>
              <a:rPr lang="en-US" sz="1020" i="1" dirty="0"/>
              <a:t>This PowerPoint presentation has been designed for both campus and district use.  The notes in italics are instructions for the user.  </a:t>
            </a:r>
            <a:endParaRPr dirty="0"/>
          </a:p>
          <a:p>
            <a:pPr marL="0" lvl="0" indent="0" algn="l" rtl="0">
              <a:lnSpc>
                <a:spcPct val="80000"/>
              </a:lnSpc>
              <a:spcBef>
                <a:spcPts val="0"/>
              </a:spcBef>
              <a:spcAft>
                <a:spcPts val="0"/>
              </a:spcAft>
              <a:buSzPts val="1400"/>
              <a:buNone/>
            </a:pPr>
            <a:endParaRPr sz="1020" i="1" dirty="0"/>
          </a:p>
          <a:p>
            <a:pPr marL="0" lvl="0" indent="0" algn="l" rtl="0">
              <a:lnSpc>
                <a:spcPct val="80000"/>
              </a:lnSpc>
              <a:spcBef>
                <a:spcPts val="0"/>
              </a:spcBef>
              <a:spcAft>
                <a:spcPts val="0"/>
              </a:spcAft>
              <a:buSzPts val="1400"/>
              <a:buNone/>
            </a:pPr>
            <a:endParaRPr sz="1020" i="1" dirty="0"/>
          </a:p>
          <a:p>
            <a:pPr marL="0" lvl="0" indent="0" algn="l" rtl="0">
              <a:lnSpc>
                <a:spcPct val="80000"/>
              </a:lnSpc>
              <a:spcBef>
                <a:spcPts val="0"/>
              </a:spcBef>
              <a:spcAft>
                <a:spcPts val="0"/>
              </a:spcAft>
              <a:buSzPts val="1400"/>
              <a:buNone/>
            </a:pPr>
            <a:r>
              <a:rPr lang="en-US" sz="1020" i="1" dirty="0"/>
              <a:t>Insert your own campus/district name into the title.  </a:t>
            </a:r>
            <a:endParaRPr dirty="0"/>
          </a:p>
          <a:p>
            <a:pPr marL="0" lvl="0" indent="0" algn="l" rtl="0">
              <a:lnSpc>
                <a:spcPct val="80000"/>
              </a:lnSpc>
              <a:spcBef>
                <a:spcPts val="0"/>
              </a:spcBef>
              <a:spcAft>
                <a:spcPts val="0"/>
              </a:spcAft>
              <a:buSzPts val="1400"/>
              <a:buNone/>
            </a:pPr>
            <a:endParaRPr sz="1020" i="1" dirty="0"/>
          </a:p>
          <a:p>
            <a:pPr marL="0" lvl="0" indent="0" algn="l" rtl="0">
              <a:lnSpc>
                <a:spcPct val="8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8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br>
              <a:rPr lang="en-US" sz="1050" dirty="0"/>
            </a:b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8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a:p>
            <a:br>
              <a:rPr lang="fr-FR" dirty="0"/>
            </a:br>
            <a:endParaRPr sz="1020" i="0" dirty="0"/>
          </a:p>
          <a:p>
            <a:pPr marL="216233" lvl="0" indent="-151463" algn="l" rtl="0">
              <a:lnSpc>
                <a:spcPct val="80000"/>
              </a:lnSpc>
              <a:spcBef>
                <a:spcPts val="0"/>
              </a:spcBef>
              <a:spcAft>
                <a:spcPts val="0"/>
              </a:spcAft>
              <a:buClr>
                <a:schemeClr val="dk1"/>
              </a:buClr>
              <a:buSzPts val="1020"/>
              <a:buFont typeface="Calibri"/>
              <a:buNone/>
            </a:pPr>
            <a:endParaRPr sz="1020" dirty="0"/>
          </a:p>
          <a:p>
            <a:pPr marL="0" lvl="0" indent="0" algn="l" rtl="0">
              <a:lnSpc>
                <a:spcPct val="80000"/>
              </a:lnSpc>
              <a:spcBef>
                <a:spcPts val="0"/>
              </a:spcBef>
              <a:spcAft>
                <a:spcPts val="0"/>
              </a:spcAft>
              <a:buSzPts val="1400"/>
              <a:buNone/>
            </a:pPr>
            <a:endParaRPr sz="1020"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
        <p:nvSpPr>
          <p:cNvPr id="154" name="Google Shape;15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i="1"/>
              <a:t>TAPR CONTENTS (Continued)</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
        <p:nvSpPr>
          <p:cNvPr id="161" name="Google Shape;16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 name="Google Shape;162;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i="1"/>
              <a:t>TAPR CONTENTS (Continued)</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169" name="Google Shape;16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3EAFDB38-53F9-22DF-33BE-C1CB6459F76E}"/>
            </a:ext>
          </a:extLst>
        </p:cNvPr>
        <p:cNvGrpSpPr/>
        <p:nvPr/>
      </p:nvGrpSpPr>
      <p:grpSpPr>
        <a:xfrm>
          <a:off x="0" y="0"/>
          <a:ext cx="0" cy="0"/>
          <a:chOff x="0" y="0"/>
          <a:chExt cx="0" cy="0"/>
        </a:xfrm>
      </p:grpSpPr>
      <p:sp>
        <p:nvSpPr>
          <p:cNvPr id="167" name="Google Shape;167;p13:notes">
            <a:extLst>
              <a:ext uri="{FF2B5EF4-FFF2-40B4-BE49-F238E27FC236}">
                <a16:creationId xmlns:a16="http://schemas.microsoft.com/office/drawing/2014/main" id="{FB0E9577-1B69-20F5-6558-80E26D5971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3:notes">
            <a:extLst>
              <a:ext uri="{FF2B5EF4-FFF2-40B4-BE49-F238E27FC236}">
                <a16:creationId xmlns:a16="http://schemas.microsoft.com/office/drawing/2014/main" id="{A44BC5EB-FA65-BCD4-1C36-A5677E859C2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169" name="Google Shape;169;p13:notes">
            <a:extLst>
              <a:ext uri="{FF2B5EF4-FFF2-40B4-BE49-F238E27FC236}">
                <a16:creationId xmlns:a16="http://schemas.microsoft.com/office/drawing/2014/main" id="{F4CF0453-E069-FDC8-9948-1F78C55C0B8E}"/>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2487980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626E58C7-0148-8E8A-A8E5-BF2C975FB89C}"/>
            </a:ext>
          </a:extLst>
        </p:cNvPr>
        <p:cNvGrpSpPr/>
        <p:nvPr/>
      </p:nvGrpSpPr>
      <p:grpSpPr>
        <a:xfrm>
          <a:off x="0" y="0"/>
          <a:ext cx="0" cy="0"/>
          <a:chOff x="0" y="0"/>
          <a:chExt cx="0" cy="0"/>
        </a:xfrm>
      </p:grpSpPr>
      <p:sp>
        <p:nvSpPr>
          <p:cNvPr id="167" name="Google Shape;167;p13:notes">
            <a:extLst>
              <a:ext uri="{FF2B5EF4-FFF2-40B4-BE49-F238E27FC236}">
                <a16:creationId xmlns:a16="http://schemas.microsoft.com/office/drawing/2014/main" id="{149AA535-C4D4-11E3-15EE-010E42D0E2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3:notes">
            <a:extLst>
              <a:ext uri="{FF2B5EF4-FFF2-40B4-BE49-F238E27FC236}">
                <a16:creationId xmlns:a16="http://schemas.microsoft.com/office/drawing/2014/main" id="{DFE94A38-A13A-C120-2425-BC8F2FBE6CA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169" name="Google Shape;169;p13:notes">
            <a:extLst>
              <a:ext uri="{FF2B5EF4-FFF2-40B4-BE49-F238E27FC236}">
                <a16:creationId xmlns:a16="http://schemas.microsoft.com/office/drawing/2014/main" id="{FC8B457C-A041-C4CD-A84C-DD7ED6D5D59B}"/>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219627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183" name="Google Shape;18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16922556-FF0E-C2E8-5AFE-41FFBF4C9ACE}"/>
            </a:ext>
          </a:extLst>
        </p:cNvPr>
        <p:cNvGrpSpPr/>
        <p:nvPr/>
      </p:nvGrpSpPr>
      <p:grpSpPr>
        <a:xfrm>
          <a:off x="0" y="0"/>
          <a:ext cx="0" cy="0"/>
          <a:chOff x="0" y="0"/>
          <a:chExt cx="0" cy="0"/>
        </a:xfrm>
      </p:grpSpPr>
      <p:sp>
        <p:nvSpPr>
          <p:cNvPr id="181" name="Google Shape;181;p15:notes">
            <a:extLst>
              <a:ext uri="{FF2B5EF4-FFF2-40B4-BE49-F238E27FC236}">
                <a16:creationId xmlns:a16="http://schemas.microsoft.com/office/drawing/2014/main" id="{0C94B71C-DAAF-E67C-6BBB-AE6F787976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5:notes">
            <a:extLst>
              <a:ext uri="{FF2B5EF4-FFF2-40B4-BE49-F238E27FC236}">
                <a16:creationId xmlns:a16="http://schemas.microsoft.com/office/drawing/2014/main" id="{454D968B-8F51-308F-9D03-1C676544A3F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183" name="Google Shape;183;p15:notes">
            <a:extLst>
              <a:ext uri="{FF2B5EF4-FFF2-40B4-BE49-F238E27FC236}">
                <a16:creationId xmlns:a16="http://schemas.microsoft.com/office/drawing/2014/main" id="{32DB55E0-E419-34CE-82E4-163DC452E9E0}"/>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186916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773C595A-8E75-8AB8-DEE6-A21415C7356A}"/>
            </a:ext>
          </a:extLst>
        </p:cNvPr>
        <p:cNvGrpSpPr/>
        <p:nvPr/>
      </p:nvGrpSpPr>
      <p:grpSpPr>
        <a:xfrm>
          <a:off x="0" y="0"/>
          <a:ext cx="0" cy="0"/>
          <a:chOff x="0" y="0"/>
          <a:chExt cx="0" cy="0"/>
        </a:xfrm>
      </p:grpSpPr>
      <p:sp>
        <p:nvSpPr>
          <p:cNvPr id="181" name="Google Shape;181;p15:notes">
            <a:extLst>
              <a:ext uri="{FF2B5EF4-FFF2-40B4-BE49-F238E27FC236}">
                <a16:creationId xmlns:a16="http://schemas.microsoft.com/office/drawing/2014/main" id="{67DDF617-FE97-DD33-1C4A-7844BA122D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5:notes">
            <a:extLst>
              <a:ext uri="{FF2B5EF4-FFF2-40B4-BE49-F238E27FC236}">
                <a16:creationId xmlns:a16="http://schemas.microsoft.com/office/drawing/2014/main" id="{1702A868-D50E-7490-4CDC-3B9E95B5222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183" name="Google Shape;183;p15:notes">
            <a:extLst>
              <a:ext uri="{FF2B5EF4-FFF2-40B4-BE49-F238E27FC236}">
                <a16:creationId xmlns:a16="http://schemas.microsoft.com/office/drawing/2014/main" id="{886E02CE-8F8D-8898-96A7-4DF8E2193EF1}"/>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817656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197" name="Google Shape;197;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204" name="Google Shape;20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dirty="0"/>
              <a:t>Each district’s board of trustees must hold a public hearing to discuss the district’s annual report within 90 days of receiving the PDF TAPR in December (winter break not included). Within two weeks following the public meeting, each district must widely publish its annual report, including posting it on the district website and other public places. The PDF TAPR comprises the main part of the district’s annual report, and it must be published in the same format as provided by TEA. Districts may promote the online TAPR (as well as TPRS) but the annual report </a:t>
            </a:r>
            <a:r>
              <a:rPr lang="en-US" b="1" i="1" dirty="0"/>
              <a:t>must</a:t>
            </a:r>
            <a:r>
              <a:rPr lang="en-US" i="1" dirty="0"/>
              <a:t> use the PDF TAPR. </a:t>
            </a:r>
            <a:endParaRPr dirty="0"/>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211" name="Google Shape;21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a:extLst>
            <a:ext uri="{FF2B5EF4-FFF2-40B4-BE49-F238E27FC236}">
              <a16:creationId xmlns:a16="http://schemas.microsoft.com/office/drawing/2014/main" id="{0837F5AB-2455-B8E9-93C6-45009D1271E5}"/>
            </a:ext>
          </a:extLst>
        </p:cNvPr>
        <p:cNvGrpSpPr/>
        <p:nvPr/>
      </p:nvGrpSpPr>
      <p:grpSpPr>
        <a:xfrm>
          <a:off x="0" y="0"/>
          <a:ext cx="0" cy="0"/>
          <a:chOff x="0" y="0"/>
          <a:chExt cx="0" cy="0"/>
        </a:xfrm>
      </p:grpSpPr>
      <p:sp>
        <p:nvSpPr>
          <p:cNvPr id="209" name="Google Shape;209;p19:notes">
            <a:extLst>
              <a:ext uri="{FF2B5EF4-FFF2-40B4-BE49-F238E27FC236}">
                <a16:creationId xmlns:a16="http://schemas.microsoft.com/office/drawing/2014/main" id="{765E6C69-03CF-89D4-2817-D85D1B70EE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9:notes">
            <a:extLst>
              <a:ext uri="{FF2B5EF4-FFF2-40B4-BE49-F238E27FC236}">
                <a16:creationId xmlns:a16="http://schemas.microsoft.com/office/drawing/2014/main" id="{1747C93D-6119-CB89-18A9-4E6429E2B62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211" name="Google Shape;211;p19:notes">
            <a:extLst>
              <a:ext uri="{FF2B5EF4-FFF2-40B4-BE49-F238E27FC236}">
                <a16:creationId xmlns:a16="http://schemas.microsoft.com/office/drawing/2014/main" id="{D35D9F71-64C4-FAFB-1987-C1F4FFFF80F4}"/>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733242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a:extLst>
            <a:ext uri="{FF2B5EF4-FFF2-40B4-BE49-F238E27FC236}">
              <a16:creationId xmlns:a16="http://schemas.microsoft.com/office/drawing/2014/main" id="{C2D5FF98-0241-F70F-BE72-6C313CC6B191}"/>
            </a:ext>
          </a:extLst>
        </p:cNvPr>
        <p:cNvGrpSpPr/>
        <p:nvPr/>
      </p:nvGrpSpPr>
      <p:grpSpPr>
        <a:xfrm>
          <a:off x="0" y="0"/>
          <a:ext cx="0" cy="0"/>
          <a:chOff x="0" y="0"/>
          <a:chExt cx="0" cy="0"/>
        </a:xfrm>
      </p:grpSpPr>
      <p:sp>
        <p:nvSpPr>
          <p:cNvPr id="209" name="Google Shape;209;p19:notes">
            <a:extLst>
              <a:ext uri="{FF2B5EF4-FFF2-40B4-BE49-F238E27FC236}">
                <a16:creationId xmlns:a16="http://schemas.microsoft.com/office/drawing/2014/main" id="{BB57BFDD-390B-F781-69D5-D4CBE9154E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9:notes">
            <a:extLst>
              <a:ext uri="{FF2B5EF4-FFF2-40B4-BE49-F238E27FC236}">
                <a16:creationId xmlns:a16="http://schemas.microsoft.com/office/drawing/2014/main" id="{90F20AD0-007F-DCF2-FD22-0BAE731360C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211" name="Google Shape;211;p19:notes">
            <a:extLst>
              <a:ext uri="{FF2B5EF4-FFF2-40B4-BE49-F238E27FC236}">
                <a16:creationId xmlns:a16="http://schemas.microsoft.com/office/drawing/2014/main" id="{3D107077-4E61-9714-6B8F-1FFF97953108}"/>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2873802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232" name="Google Shape;232;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285717F5-FAE6-C223-EDFF-59BCC8AB75B2}"/>
            </a:ext>
          </a:extLst>
        </p:cNvPr>
        <p:cNvGrpSpPr/>
        <p:nvPr/>
      </p:nvGrpSpPr>
      <p:grpSpPr>
        <a:xfrm>
          <a:off x="0" y="0"/>
          <a:ext cx="0" cy="0"/>
          <a:chOff x="0" y="0"/>
          <a:chExt cx="0" cy="0"/>
        </a:xfrm>
      </p:grpSpPr>
      <p:sp>
        <p:nvSpPr>
          <p:cNvPr id="230" name="Google Shape;230;p22:notes">
            <a:extLst>
              <a:ext uri="{FF2B5EF4-FFF2-40B4-BE49-F238E27FC236}">
                <a16:creationId xmlns:a16="http://schemas.microsoft.com/office/drawing/2014/main" id="{C4C5830D-E79E-2228-0F3C-0E7FE9962C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2:notes">
            <a:extLst>
              <a:ext uri="{FF2B5EF4-FFF2-40B4-BE49-F238E27FC236}">
                <a16:creationId xmlns:a16="http://schemas.microsoft.com/office/drawing/2014/main" id="{8B2415E2-BD69-7C64-1C06-DB8D958F111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232" name="Google Shape;232;p22:notes">
            <a:extLst>
              <a:ext uri="{FF2B5EF4-FFF2-40B4-BE49-F238E27FC236}">
                <a16:creationId xmlns:a16="http://schemas.microsoft.com/office/drawing/2014/main" id="{62EAE1F6-4B4D-A63D-717D-494B31CD53EF}"/>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3097708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22847A8B-DB76-2505-5053-AF6DB58DC682}"/>
            </a:ext>
          </a:extLst>
        </p:cNvPr>
        <p:cNvGrpSpPr/>
        <p:nvPr/>
      </p:nvGrpSpPr>
      <p:grpSpPr>
        <a:xfrm>
          <a:off x="0" y="0"/>
          <a:ext cx="0" cy="0"/>
          <a:chOff x="0" y="0"/>
          <a:chExt cx="0" cy="0"/>
        </a:xfrm>
      </p:grpSpPr>
      <p:sp>
        <p:nvSpPr>
          <p:cNvPr id="230" name="Google Shape;230;p22:notes">
            <a:extLst>
              <a:ext uri="{FF2B5EF4-FFF2-40B4-BE49-F238E27FC236}">
                <a16:creationId xmlns:a16="http://schemas.microsoft.com/office/drawing/2014/main" id="{85C4965A-DFC9-F622-D909-36FFE51347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2:notes">
            <a:extLst>
              <a:ext uri="{FF2B5EF4-FFF2-40B4-BE49-F238E27FC236}">
                <a16:creationId xmlns:a16="http://schemas.microsoft.com/office/drawing/2014/main" id="{8A5D7D38-5341-656B-7503-0A2A81A3C6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232" name="Google Shape;232;p22:notes">
            <a:extLst>
              <a:ext uri="{FF2B5EF4-FFF2-40B4-BE49-F238E27FC236}">
                <a16:creationId xmlns:a16="http://schemas.microsoft.com/office/drawing/2014/main" id="{48BF65BF-3E37-6404-B0BF-A8B421FB9967}"/>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extLst>
      <p:ext uri="{BB962C8B-B14F-4D97-AF65-F5344CB8AC3E}">
        <p14:creationId xmlns:p14="http://schemas.microsoft.com/office/powerpoint/2010/main" val="3772802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239" name="Google Shape;23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246" name="Google Shape;24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253" name="Google Shape;25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260" name="Google Shape;260;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200000"/>
              </a:lnSpc>
              <a:spcBef>
                <a:spcPts val="0"/>
              </a:spcBef>
              <a:spcAft>
                <a:spcPts val="0"/>
              </a:spcAft>
              <a:buClr>
                <a:srgbClr val="C45816"/>
              </a:buClr>
              <a:buSzPts val="1800"/>
              <a:buFont typeface="Noto Sans Symbols"/>
              <a:buNone/>
            </a:pPr>
            <a:endParaRPr i="1"/>
          </a:p>
          <a:p>
            <a:pPr marL="0" marR="0" lvl="0" indent="0" algn="l" rtl="0">
              <a:lnSpc>
                <a:spcPct val="200000"/>
              </a:lnSpc>
              <a:spcBef>
                <a:spcPts val="600"/>
              </a:spcBef>
              <a:spcAft>
                <a:spcPts val="0"/>
              </a:spcAft>
              <a:buClr>
                <a:srgbClr val="C45816"/>
              </a:buClr>
              <a:buSzPts val="1800"/>
              <a:buFont typeface="Noto Sans Symbols"/>
              <a:buNone/>
            </a:pPr>
            <a:endParaRPr i="1"/>
          </a:p>
        </p:txBody>
      </p:sp>
      <p:sp>
        <p:nvSpPr>
          <p:cNvPr id="104" name="Google Shape;10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267" name="Google Shape;26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274" name="Google Shape;274;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281" name="Google Shape;281;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288" name="Google Shape;288;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295" name="Google Shape;295;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302" name="Google Shape;302;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309" name="Google Shape;309;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316" name="Google Shape;31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323" name="Google Shape;323;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330" name="Google Shape;330;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a:t>Insert appropriate district/campus website links.</a:t>
            </a:r>
            <a:endParaRPr i="1"/>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337" name="Google Shape;337;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344" name="Google Shape;344;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351" name="Google Shape;351;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358" name="Google Shape;358;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365" name="Google Shape;365;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372" name="Google Shape;372;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379" name="Google Shape;379;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386" name="Google Shape;386;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393" name="Google Shape;393;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400" name="Google Shape;400;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
        <p:nvSpPr>
          <p:cNvPr id="117" name="Google Shape;1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i="1"/>
              <a:t>Link to HTML TAPR System: </a:t>
            </a:r>
            <a:r>
              <a:rPr lang="en-US" b="1" i="0"/>
              <a:t>https://tea.texas.gov/texas-schools/accountability/academic-accountability/performance-reporting/texas-academic-performance-reports</a:t>
            </a:r>
            <a:endParaRPr i="1"/>
          </a:p>
          <a:p>
            <a:pPr marL="0" lvl="0" indent="0" algn="l" rtl="0">
              <a:lnSpc>
                <a:spcPct val="100000"/>
              </a:lnSpc>
              <a:spcBef>
                <a:spcPts val="0"/>
              </a:spcBef>
              <a:spcAft>
                <a:spcPts val="0"/>
              </a:spcAft>
              <a:buSzPts val="1400"/>
              <a:buNone/>
            </a:pPr>
            <a:endParaRPr i="1"/>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407" name="Google Shape;407;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414" name="Google Shape;414;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421" name="Google Shape;421;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428" name="Google Shape;428;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435" name="Google Shape;435;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442" name="Google Shape;442;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450" name="Google Shape;450;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458" name="Google Shape;458;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466" name="Google Shape;466;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473" name="Google Shape;473;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
        <p:nvSpPr>
          <p:cNvPr id="125" name="Google Shape;12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 name="Google Shape;126;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i="1" dirty="0"/>
              <a:t>Link to HTML TPRS System: </a:t>
            </a:r>
            <a:r>
              <a:rPr lang="en-US" sz="1200" b="1" i="0" u="none" strike="noStrike" cap="none" dirty="0">
                <a:solidFill>
                  <a:schemeClr val="hlink"/>
                </a:solidFill>
                <a:latin typeface="Calibri"/>
                <a:ea typeface="Calibri"/>
                <a:cs typeface="Calibri"/>
                <a:sym typeface="Calibri"/>
              </a:rPr>
              <a:t>https://rptsvr1.tea.texas.gov/perfreport/tprs/tprs_srch.html</a:t>
            </a:r>
            <a:endParaRPr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endParaRPr i="1"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480" name="Google Shape;480;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487" name="Google Shape;487;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494" name="Google Shape;494;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501" name="Google Shape;501;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508" name="Google Shape;508;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515" name="Google Shape;515;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522" name="Google Shape;522;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529" name="Google Shape;529;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536" name="Google Shape;536;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544" name="Google Shape;544;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a:t>TAPR CONTENTS</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The TAPR Glossary provides definitions, describes methodologies, and lists sources for each data point in the TAPR.</a:t>
            </a:r>
            <a:endParaRPr/>
          </a:p>
          <a:p>
            <a:pPr marL="0" lvl="0" indent="0" algn="l" rtl="0">
              <a:lnSpc>
                <a:spcPct val="100000"/>
              </a:lnSpc>
              <a:spcBef>
                <a:spcPts val="0"/>
              </a:spcBef>
              <a:spcAft>
                <a:spcPts val="0"/>
              </a:spcAft>
              <a:buSzPts val="1400"/>
              <a:buNone/>
            </a:pPr>
            <a:r>
              <a:rPr lang="en-US" i="1"/>
              <a:t>https://rptsvr1.tea.texas.gov/perfreport/tapr/2024/glossary.pdf</a:t>
            </a:r>
            <a:endParaRPr/>
          </a:p>
          <a:p>
            <a:pPr marL="0" lvl="0" indent="0" algn="l" rtl="0">
              <a:lnSpc>
                <a:spcPct val="100000"/>
              </a:lnSpc>
              <a:spcBef>
                <a:spcPts val="0"/>
              </a:spcBef>
              <a:spcAft>
                <a:spcPts val="0"/>
              </a:spcAft>
              <a:buSzPts val="1400"/>
              <a:buNone/>
            </a:pPr>
            <a:endParaRPr i="1"/>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551" name="Google Shape;551;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558" name="Google Shape;558;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60000"/>
              </a:lnSpc>
              <a:spcBef>
                <a:spcPts val="0"/>
              </a:spcBef>
              <a:spcAft>
                <a:spcPts val="0"/>
              </a:spcAft>
              <a:buSzPts val="1400"/>
              <a:buNone/>
            </a:pPr>
            <a:r>
              <a:rPr lang="en-US" sz="1020" i="1" dirty="0"/>
              <a:t>To insert your data into this chart, follow these steps:</a:t>
            </a:r>
            <a:endParaRPr dirty="0"/>
          </a:p>
          <a:p>
            <a:pPr marL="0" lvl="0" indent="0" algn="l" rtl="0">
              <a:lnSpc>
                <a:spcPct val="60000"/>
              </a:lnSpc>
              <a:spcBef>
                <a:spcPts val="0"/>
              </a:spcBef>
              <a:spcAft>
                <a:spcPts val="0"/>
              </a:spcAft>
              <a:buSzPts val="1400"/>
              <a:buNone/>
            </a:pPr>
            <a:endParaRPr sz="1020" i="1"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Using your mouse, right click on the chart so that the whole chart is selected.</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Choose the “Edit Data…” option from the pop-up menu.</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An Excel spreadsheet will open. </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Enter your data that corresponds to the title of the slide. (For the location of the data, see instructions below)</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The chart will adjust automatically.</a:t>
            </a:r>
            <a:endParaRPr dirty="0"/>
          </a:p>
          <a:p>
            <a:pPr marL="216233" lvl="0" indent="-216233" algn="l" rtl="0">
              <a:lnSpc>
                <a:spcPct val="60000"/>
              </a:lnSpc>
              <a:spcBef>
                <a:spcPts val="0"/>
              </a:spcBef>
              <a:spcAft>
                <a:spcPts val="0"/>
              </a:spcAft>
              <a:buClr>
                <a:schemeClr val="dk1"/>
              </a:buClr>
              <a:buSzPts val="1020"/>
              <a:buFont typeface="Calibri"/>
              <a:buAutoNum type="arabicPeriod"/>
            </a:pPr>
            <a:r>
              <a:rPr lang="en-US" sz="1020" i="1" dirty="0"/>
              <a:t>Close the spreadsheet window.</a:t>
            </a:r>
            <a:endParaRPr dirty="0"/>
          </a:p>
          <a:p>
            <a:pPr marL="216233" lvl="0" indent="-151463" algn="l" rtl="0">
              <a:lnSpc>
                <a:spcPct val="60000"/>
              </a:lnSpc>
              <a:spcBef>
                <a:spcPts val="0"/>
              </a:spcBef>
              <a:spcAft>
                <a:spcPts val="0"/>
              </a:spcAft>
              <a:buClr>
                <a:schemeClr val="dk1"/>
              </a:buClr>
              <a:buSzPts val="1020"/>
              <a:buFont typeface="Calibri"/>
              <a:buNone/>
            </a:pPr>
            <a:endParaRPr sz="1020" i="1" dirty="0"/>
          </a:p>
          <a:p>
            <a:pPr marL="0" lvl="0" indent="0" algn="l" rtl="0">
              <a:lnSpc>
                <a:spcPct val="60000"/>
              </a:lnSpc>
              <a:spcBef>
                <a:spcPts val="0"/>
              </a:spcBef>
              <a:spcAft>
                <a:spcPts val="0"/>
              </a:spcAft>
              <a:buClr>
                <a:schemeClr val="dk1"/>
              </a:buClr>
              <a:buSzPts val="1020"/>
              <a:buFont typeface="Calibri"/>
              <a:buNone/>
            </a:pPr>
            <a:r>
              <a:rPr lang="en-US" sz="1020" b="1" i="1" dirty="0"/>
              <a:t>You can find the data either on the TPRS website, or by using the TAPR PDF report.</a:t>
            </a:r>
            <a:endParaRPr dirty="0"/>
          </a:p>
          <a:p>
            <a:pPr marL="0" lvl="0" indent="0" algn="l" rtl="0">
              <a:lnSpc>
                <a:spcPct val="60000"/>
              </a:lnSpc>
              <a:spcBef>
                <a:spcPts val="0"/>
              </a:spcBef>
              <a:spcAft>
                <a:spcPts val="0"/>
              </a:spcAft>
              <a:buClr>
                <a:schemeClr val="dk1"/>
              </a:buClr>
              <a:buSzPts val="1020"/>
              <a:buFont typeface="Calibri"/>
              <a:buNone/>
            </a:pPr>
            <a:endParaRPr sz="1020" b="1" i="1" dirty="0"/>
          </a:p>
          <a:p>
            <a:pPr marL="0" lvl="0" indent="0" algn="l" rtl="0">
              <a:lnSpc>
                <a:spcPct val="8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TPRS Website: https://rptsvr1.tea.texas.gov/perfreport/tprs/tprs_srch.html</a:t>
            </a: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Follow instructions in NOTES section of each slide for editing data, using the following tabs on the TPRS website where the data is located:</a:t>
            </a:r>
            <a:endParaRPr lang="en-US" sz="1050" b="0" dirty="0">
              <a:effectLst/>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#1 - #4 with your District name, etc.</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#12 - #45 STAAR tab - STAAR Performance</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#46 - #54 STAAR tab- STAAR School Progress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#55 - #63 Attendance and Graduation tab - Attendance, Graduation, and Dropout Rates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#64 - #65 Postsecondary tab - College, Career, and Military Readiness (CCMR)</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#66 - #67 Postsecondary tab - CCMR-Related Indicators</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#68 - #70 Profile tab - Student Information</a:t>
            </a:r>
            <a:endParaRPr lang="en-US" sz="1050" b="0" i="0" u="none" strike="noStrike" cap="none" dirty="0">
              <a:solidFill>
                <a:schemeClr val="dk1"/>
              </a:solidFill>
              <a:effectLst/>
              <a:latin typeface="Calibri"/>
              <a:ea typeface="Calibri"/>
              <a:cs typeface="Calibri"/>
              <a:sym typeface="Calibri"/>
            </a:endParaRPr>
          </a:p>
          <a:p>
            <a:pPr marL="457200" lvl="1" indent="0" algn="l" rtl="0">
              <a:lnSpc>
                <a:spcPct val="8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Slides #71 - #72 Profile tab - Staff Information</a:t>
            </a:r>
            <a:endParaRPr lang="en-US" sz="1050" b="0" dirty="0">
              <a:effectLst/>
            </a:endParaRPr>
          </a:p>
          <a:p>
            <a:pPr marL="457200" lvl="1" indent="0" algn="l" rtl="0">
              <a:lnSpc>
                <a:spcPct val="70000"/>
              </a:lnSpc>
              <a:spcBef>
                <a:spcPts val="0"/>
              </a:spcBef>
              <a:spcAft>
                <a:spcPts val="0"/>
              </a:spcAft>
              <a:buSzPts val="1400"/>
              <a:buNone/>
            </a:pPr>
            <a:endParaRPr sz="1020" b="0" i="0" u="none" strike="noStrike" dirty="0">
              <a:solidFill>
                <a:schemeClr val="dk1"/>
              </a:solidFill>
              <a:latin typeface="Calibri"/>
              <a:ea typeface="Calibri"/>
              <a:cs typeface="Calibri"/>
              <a:sym typeface="Calibri"/>
            </a:endParaRPr>
          </a:p>
          <a:p>
            <a:pPr marL="0" lvl="0" indent="0" algn="l" rtl="0">
              <a:lnSpc>
                <a:spcPct val="70000"/>
              </a:lnSpc>
              <a:spcBef>
                <a:spcPts val="0"/>
              </a:spcBef>
              <a:spcAft>
                <a:spcPts val="0"/>
              </a:spcAft>
              <a:buSzPts val="1400"/>
              <a:buNone/>
            </a:pPr>
            <a:r>
              <a:rPr lang="en-US" sz="1020" b="1" i="0" u="none" strike="noStrike" dirty="0">
                <a:solidFill>
                  <a:schemeClr val="dk1"/>
                </a:solidFill>
                <a:latin typeface="Calibri"/>
                <a:ea typeface="Calibri"/>
                <a:cs typeface="Calibri"/>
                <a:sym typeface="Calibri"/>
              </a:rPr>
              <a:t>TAPR PDF Report: https://rptsvr1.tea.texas.gov/perfreport/tapr/2025/index.html</a:t>
            </a:r>
            <a:endParaRPr lang="en-US" sz="1050" dirty="0"/>
          </a:p>
          <a:p>
            <a:pPr marL="0" lvl="0" indent="0" algn="l" rtl="0">
              <a:lnSpc>
                <a:spcPct val="70000"/>
              </a:lnSpc>
              <a:spcBef>
                <a:spcPts val="0"/>
              </a:spcBef>
              <a:spcAft>
                <a:spcPts val="0"/>
              </a:spcAft>
              <a:buSzPts val="1400"/>
              <a:buNone/>
            </a:pPr>
            <a:r>
              <a:rPr lang="en-US" sz="1020" b="0" i="0" u="none" strike="noStrike" dirty="0">
                <a:solidFill>
                  <a:schemeClr val="dk1"/>
                </a:solidFill>
                <a:latin typeface="Calibri"/>
                <a:ea typeface="Calibri"/>
                <a:cs typeface="Calibri"/>
                <a:sym typeface="Calibri"/>
              </a:rPr>
              <a:t>Follow instructions in NOTES section of each slide for editing data, using the following pages in the TAPR Report where the data is located:</a:t>
            </a:r>
            <a:endParaRPr dirty="0"/>
          </a:p>
          <a:p>
            <a:pPr rtl="0"/>
            <a:r>
              <a:rPr lang="fr-FR" sz="1200" b="0" i="0" u="none" strike="noStrike" cap="none" dirty="0">
                <a:solidFill>
                  <a:schemeClr val="dk1"/>
                </a:solidFill>
                <a:effectLst/>
                <a:latin typeface="Calibri"/>
                <a:ea typeface="Calibri"/>
                <a:cs typeface="Calibri"/>
                <a:sym typeface="Calibri"/>
              </a:rPr>
              <a:t>	Slides #12 - #45 Pages 3 – 9</a:t>
            </a:r>
          </a:p>
          <a:p>
            <a:pPr rtl="0"/>
            <a:r>
              <a:rPr lang="fr-FR" sz="1200" b="0" i="0" u="none" strike="noStrike" cap="none" dirty="0">
                <a:solidFill>
                  <a:schemeClr val="dk1"/>
                </a:solidFill>
                <a:effectLst/>
                <a:latin typeface="Calibri"/>
                <a:ea typeface="Calibri"/>
                <a:cs typeface="Calibri"/>
                <a:sym typeface="Calibri"/>
              </a:rPr>
              <a:t>	Slides #46 - #54 Page 12</a:t>
            </a:r>
          </a:p>
          <a:p>
            <a:pPr rtl="0"/>
            <a:r>
              <a:rPr lang="fr-FR" sz="1200" b="0" i="0" u="none" strike="noStrike" cap="none" dirty="0">
                <a:solidFill>
                  <a:schemeClr val="dk1"/>
                </a:solidFill>
                <a:effectLst/>
                <a:latin typeface="Calibri"/>
                <a:ea typeface="Calibri"/>
                <a:cs typeface="Calibri"/>
                <a:sym typeface="Calibri"/>
              </a:rPr>
              <a:t>	Slides #55 - #63 Pages 19-21</a:t>
            </a:r>
          </a:p>
          <a:p>
            <a:pPr rtl="0"/>
            <a:r>
              <a:rPr lang="fr-FR" sz="1200" b="0" i="0" u="none" strike="noStrike" cap="none" dirty="0">
                <a:solidFill>
                  <a:schemeClr val="dk1"/>
                </a:solidFill>
                <a:effectLst/>
                <a:latin typeface="Calibri"/>
                <a:ea typeface="Calibri"/>
                <a:cs typeface="Calibri"/>
                <a:sym typeface="Calibri"/>
              </a:rPr>
              <a:t>	Slides #64 - #65 Pages 23 – 24</a:t>
            </a:r>
          </a:p>
          <a:p>
            <a:pPr rtl="0"/>
            <a:r>
              <a:rPr lang="fr-FR" sz="1200" b="0" i="0" u="none" strike="noStrike" cap="none" dirty="0">
                <a:solidFill>
                  <a:schemeClr val="dk1"/>
                </a:solidFill>
                <a:effectLst/>
                <a:latin typeface="Calibri"/>
                <a:ea typeface="Calibri"/>
                <a:cs typeface="Calibri"/>
                <a:sym typeface="Calibri"/>
              </a:rPr>
              <a:t>	Slides #66 - #67 Page 25 – 27</a:t>
            </a:r>
          </a:p>
          <a:p>
            <a:pPr rtl="0"/>
            <a:r>
              <a:rPr lang="fr-FR" sz="1200" b="0" i="0" u="none" strike="noStrike" cap="none" dirty="0">
                <a:solidFill>
                  <a:schemeClr val="dk1"/>
                </a:solidFill>
                <a:effectLst/>
                <a:latin typeface="Calibri"/>
                <a:ea typeface="Calibri"/>
                <a:cs typeface="Calibri"/>
                <a:sym typeface="Calibri"/>
              </a:rPr>
              <a:t>	Slides #68 - #70 Pages 28 – 30</a:t>
            </a:r>
          </a:p>
          <a:p>
            <a:pPr rtl="0"/>
            <a:r>
              <a:rPr lang="fr-FR" sz="1200" b="0" i="0" u="none" strike="noStrike" cap="none" dirty="0">
                <a:solidFill>
                  <a:schemeClr val="dk1"/>
                </a:solidFill>
                <a:effectLst/>
                <a:latin typeface="Calibri"/>
                <a:ea typeface="Calibri"/>
                <a:cs typeface="Calibri"/>
                <a:sym typeface="Calibri"/>
              </a:rPr>
              <a:t>	Slides #71 - #72 Pages 31 - 33</a:t>
            </a:r>
            <a:endParaRPr lang="fr-FR" b="0" dirty="0">
              <a:effectLst/>
            </a:endParaRPr>
          </a:p>
        </p:txBody>
      </p:sp>
      <p:sp>
        <p:nvSpPr>
          <p:cNvPr id="566" name="Google Shape;566;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
        <p:nvSpPr>
          <p:cNvPr id="573" name="Google Shape;573;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4" name="Google Shape;574;p7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400"/>
              <a:buNone/>
            </a:pPr>
            <a:r>
              <a:rPr lang="en-US" sz="1200" i="1"/>
              <a:t>To insert your data into this chart, follow these steps:</a:t>
            </a:r>
            <a:endParaRPr/>
          </a:p>
          <a:p>
            <a:pPr marL="0" lvl="0" indent="0" algn="l" rtl="0">
              <a:lnSpc>
                <a:spcPct val="70000"/>
              </a:lnSpc>
              <a:spcBef>
                <a:spcPts val="0"/>
              </a:spcBef>
              <a:spcAft>
                <a:spcPts val="0"/>
              </a:spcAft>
              <a:buSzPts val="1400"/>
              <a:buNone/>
            </a:pPr>
            <a:endParaRPr sz="1200" i="1"/>
          </a:p>
          <a:p>
            <a:pPr marL="216233" lvl="0" indent="-216233" algn="l" rtl="0">
              <a:lnSpc>
                <a:spcPct val="70000"/>
              </a:lnSpc>
              <a:spcBef>
                <a:spcPts val="0"/>
              </a:spcBef>
              <a:spcAft>
                <a:spcPts val="0"/>
              </a:spcAft>
              <a:buClr>
                <a:schemeClr val="dk1"/>
              </a:buClr>
              <a:buSzPts val="1020"/>
              <a:buFont typeface="Calibri"/>
              <a:buAutoNum type="arabicPeriod"/>
            </a:pPr>
            <a:r>
              <a:rPr lang="en-US" sz="1200" i="1"/>
              <a:t>Using your mouse, right click on the chart so that the whole chart is selected.</a:t>
            </a:r>
            <a:endParaRPr/>
          </a:p>
          <a:p>
            <a:pPr marL="216233" lvl="0" indent="-216233" algn="l" rtl="0">
              <a:lnSpc>
                <a:spcPct val="70000"/>
              </a:lnSpc>
              <a:spcBef>
                <a:spcPts val="0"/>
              </a:spcBef>
              <a:spcAft>
                <a:spcPts val="0"/>
              </a:spcAft>
              <a:buClr>
                <a:schemeClr val="dk1"/>
              </a:buClr>
              <a:buSzPts val="1020"/>
              <a:buFont typeface="Calibri"/>
              <a:buAutoNum type="arabicPeriod"/>
            </a:pPr>
            <a:r>
              <a:rPr lang="en-US" sz="1200" i="1"/>
              <a:t>Choose the “Edit Data…” option from the pop-up menu.</a:t>
            </a:r>
            <a:endParaRPr/>
          </a:p>
          <a:p>
            <a:pPr marL="216233" lvl="0" indent="-216233" algn="l" rtl="0">
              <a:lnSpc>
                <a:spcPct val="70000"/>
              </a:lnSpc>
              <a:spcBef>
                <a:spcPts val="0"/>
              </a:spcBef>
              <a:spcAft>
                <a:spcPts val="0"/>
              </a:spcAft>
              <a:buClr>
                <a:schemeClr val="dk1"/>
              </a:buClr>
              <a:buSzPts val="1020"/>
              <a:buFont typeface="Calibri"/>
              <a:buAutoNum type="arabicPeriod"/>
            </a:pPr>
            <a:r>
              <a:rPr lang="en-US" sz="1200" i="1"/>
              <a:t>An Excel spreadsheet will open. </a:t>
            </a:r>
            <a:endParaRPr/>
          </a:p>
          <a:p>
            <a:pPr marL="216233" lvl="0" indent="-216233" algn="l" rtl="0">
              <a:lnSpc>
                <a:spcPct val="70000"/>
              </a:lnSpc>
              <a:spcBef>
                <a:spcPts val="0"/>
              </a:spcBef>
              <a:spcAft>
                <a:spcPts val="0"/>
              </a:spcAft>
              <a:buClr>
                <a:schemeClr val="dk1"/>
              </a:buClr>
              <a:buSzPts val="1020"/>
              <a:buFont typeface="Calibri"/>
              <a:buAutoNum type="arabicPeriod"/>
            </a:pPr>
            <a:r>
              <a:rPr lang="en-US" sz="1200" i="1"/>
              <a:t>Enter your data that corresponds to the title of the slide. (For the location of the data, see instructions below)</a:t>
            </a:r>
            <a:endParaRPr/>
          </a:p>
          <a:p>
            <a:pPr marL="216233" lvl="0" indent="-216233" algn="l" rtl="0">
              <a:lnSpc>
                <a:spcPct val="70000"/>
              </a:lnSpc>
              <a:spcBef>
                <a:spcPts val="0"/>
              </a:spcBef>
              <a:spcAft>
                <a:spcPts val="0"/>
              </a:spcAft>
              <a:buClr>
                <a:schemeClr val="dk1"/>
              </a:buClr>
              <a:buSzPts val="1020"/>
              <a:buFont typeface="Calibri"/>
              <a:buAutoNum type="arabicPeriod"/>
            </a:pPr>
            <a:r>
              <a:rPr lang="en-US" sz="1200" i="1"/>
              <a:t>The chart will adjust automatically.</a:t>
            </a:r>
            <a:endParaRPr/>
          </a:p>
          <a:p>
            <a:pPr marL="216233" lvl="0" indent="-216233" algn="l" rtl="0">
              <a:lnSpc>
                <a:spcPct val="70000"/>
              </a:lnSpc>
              <a:spcBef>
                <a:spcPts val="0"/>
              </a:spcBef>
              <a:spcAft>
                <a:spcPts val="0"/>
              </a:spcAft>
              <a:buClr>
                <a:schemeClr val="dk1"/>
              </a:buClr>
              <a:buSzPts val="1020"/>
              <a:buFont typeface="Calibri"/>
              <a:buAutoNum type="arabicPeriod"/>
            </a:pPr>
            <a:r>
              <a:rPr lang="en-US" sz="1200" i="1"/>
              <a:t>Close the spreadsheet window.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https://rptsvr1.tea.texas.gov/adhocrpt/Disciplinary_Data_Products/districtdiscipline.html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dirty="0"/>
              <a:t>To insert your data into this chart, follow these steps:</a:t>
            </a:r>
            <a:endParaRPr dirty="0"/>
          </a:p>
          <a:p>
            <a:pPr marL="0" lvl="0" indent="0" algn="l" rtl="0">
              <a:lnSpc>
                <a:spcPct val="70000"/>
              </a:lnSpc>
              <a:spcBef>
                <a:spcPts val="0"/>
              </a:spcBef>
              <a:spcAft>
                <a:spcPts val="0"/>
              </a:spcAft>
              <a:buSzPts val="1400"/>
              <a:buNone/>
            </a:pPr>
            <a:endParaRPr sz="1200" i="1"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Using your mouse, right click on the chart so that the whole chart is selected.</a:t>
            </a:r>
            <a:endParaRPr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Choose the “Edit Data…” option from the pop-up menu.</a:t>
            </a:r>
            <a:endParaRPr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An Excel spreadsheet will open. </a:t>
            </a:r>
            <a:endParaRPr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Enter your data that corresponds to the title of the slide. (For the location of the data, see instructions below)</a:t>
            </a:r>
            <a:endParaRPr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The chart will adjust automatically.</a:t>
            </a:r>
            <a:endParaRPr dirty="0"/>
          </a:p>
          <a:p>
            <a:pPr marL="216233" lvl="0" indent="-216233" algn="l" rtl="0">
              <a:lnSpc>
                <a:spcPct val="70000"/>
              </a:lnSpc>
              <a:spcBef>
                <a:spcPts val="0"/>
              </a:spcBef>
              <a:spcAft>
                <a:spcPts val="0"/>
              </a:spcAft>
              <a:buClr>
                <a:schemeClr val="dk1"/>
              </a:buClr>
              <a:buSzPts val="1020"/>
              <a:buFont typeface="Calibri"/>
              <a:buAutoNum type="arabicPeriod"/>
            </a:pPr>
            <a:r>
              <a:rPr lang="en-US" sz="1200" i="1" dirty="0"/>
              <a:t>Close the spreadsheet window.</a:t>
            </a:r>
            <a:endParaRPr dirty="0"/>
          </a:p>
          <a:p>
            <a:pPr marL="0" lvl="0" indent="0" algn="l" rtl="0">
              <a:lnSpc>
                <a:spcPct val="100000"/>
              </a:lnSpc>
              <a:spcBef>
                <a:spcPts val="0"/>
              </a:spcBef>
              <a:spcAft>
                <a:spcPts val="0"/>
              </a:spcAft>
              <a:buSzPts val="1400"/>
              <a:buNone/>
            </a:pPr>
            <a:endParaRPr dirty="0"/>
          </a:p>
          <a:p>
            <a:pPr marL="228600" lvl="0" indent="-228600" algn="l" rtl="0">
              <a:lnSpc>
                <a:spcPct val="100000"/>
              </a:lnSpc>
              <a:spcBef>
                <a:spcPts val="0"/>
              </a:spcBef>
              <a:spcAft>
                <a:spcPts val="0"/>
              </a:spcAft>
              <a:buSzPts val="1400"/>
              <a:buFont typeface="Arial"/>
              <a:buAutoNum type="arabicPeriod"/>
            </a:pPr>
            <a:r>
              <a:rPr lang="en-US" dirty="0"/>
              <a:t>Find the data here: https://rptsvr1.tea.texas.gov/adhocrpt/Disciplinary_Data_Products/districtdiscipline.html</a:t>
            </a:r>
            <a:endParaRPr dirty="0"/>
          </a:p>
          <a:p>
            <a:pPr marL="228600" lvl="0" indent="-228600" algn="l" rtl="0">
              <a:lnSpc>
                <a:spcPct val="100000"/>
              </a:lnSpc>
              <a:spcBef>
                <a:spcPts val="0"/>
              </a:spcBef>
              <a:spcAft>
                <a:spcPts val="0"/>
              </a:spcAft>
              <a:buClr>
                <a:schemeClr val="dk1"/>
              </a:buClr>
              <a:buSzPts val="1200"/>
              <a:buFont typeface="Arial"/>
              <a:buAutoNum type="arabicPeriod"/>
            </a:pPr>
            <a:r>
              <a:rPr lang="en-US" i="1" dirty="0"/>
              <a:t>Click on the tab ‘Reason Incidents/Discipline Actions</a:t>
            </a:r>
            <a:endParaRPr dirty="0"/>
          </a:p>
          <a:p>
            <a:pPr marL="228600" lvl="0" indent="-228600" algn="l" rtl="0">
              <a:lnSpc>
                <a:spcPct val="100000"/>
              </a:lnSpc>
              <a:spcBef>
                <a:spcPts val="0"/>
              </a:spcBef>
              <a:spcAft>
                <a:spcPts val="0"/>
              </a:spcAft>
              <a:buClr>
                <a:schemeClr val="dk1"/>
              </a:buClr>
              <a:buSzPts val="1200"/>
              <a:buFont typeface="Arial"/>
              <a:buAutoNum type="arabicPeriod"/>
            </a:pPr>
            <a:r>
              <a:rPr lang="en-US" i="1" dirty="0"/>
              <a:t>Select 2023-2024</a:t>
            </a:r>
            <a:endParaRPr dirty="0"/>
          </a:p>
          <a:p>
            <a:pPr marL="228600" lvl="0" indent="-228600" algn="l" rtl="0">
              <a:lnSpc>
                <a:spcPct val="100000"/>
              </a:lnSpc>
              <a:spcBef>
                <a:spcPts val="0"/>
              </a:spcBef>
              <a:spcAft>
                <a:spcPts val="0"/>
              </a:spcAft>
              <a:buClr>
                <a:schemeClr val="dk1"/>
              </a:buClr>
              <a:buSzPts val="1200"/>
              <a:buFont typeface="Arial"/>
              <a:buAutoNum type="arabicPeriod"/>
            </a:pPr>
            <a:r>
              <a:rPr lang="en-US" i="1" dirty="0"/>
              <a:t>Find your School District in one of the dropdown boxes</a:t>
            </a:r>
            <a:endParaRPr dirty="0"/>
          </a:p>
          <a:p>
            <a:pPr marL="228600" lvl="0" indent="-228600" algn="l" rtl="0">
              <a:lnSpc>
                <a:spcPct val="100000"/>
              </a:lnSpc>
              <a:spcBef>
                <a:spcPts val="0"/>
              </a:spcBef>
              <a:spcAft>
                <a:spcPts val="0"/>
              </a:spcAft>
              <a:buClr>
                <a:schemeClr val="dk1"/>
              </a:buClr>
              <a:buSzPts val="1200"/>
              <a:buFont typeface="Arial"/>
              <a:buAutoNum type="arabicPeriod"/>
            </a:pPr>
            <a:r>
              <a:rPr lang="en-US" i="1" dirty="0"/>
              <a:t>Enter your data. (-999 indicates counts or percentages are not available. See bottom of webpage.)</a:t>
            </a:r>
            <a:endParaRPr i="1" dirty="0"/>
          </a:p>
          <a:p>
            <a:pPr marL="0" lvl="0" indent="0" algn="l" rtl="0">
              <a:lnSpc>
                <a:spcPct val="100000"/>
              </a:lnSpc>
              <a:spcBef>
                <a:spcPts val="0"/>
              </a:spcBef>
              <a:spcAft>
                <a:spcPts val="0"/>
              </a:spcAft>
              <a:buSzPts val="1400"/>
              <a:buNone/>
            </a:pPr>
            <a:endParaRPr dirty="0"/>
          </a:p>
        </p:txBody>
      </p:sp>
      <p:sp>
        <p:nvSpPr>
          <p:cNvPr id="581" name="Google Shape;581;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
        <p:nvSpPr>
          <p:cNvPr id="587" name="Google Shape;587;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8" name="Google Shape;588;p7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a:t>Each High School will need a separate slide.  Right click on this slide and duplicate for the number of High Schools in your district.  </a:t>
            </a:r>
            <a:endParaRPr/>
          </a:p>
          <a:p>
            <a:pPr marL="0" lvl="0" indent="0" algn="l" rtl="0">
              <a:lnSpc>
                <a:spcPct val="100000"/>
              </a:lnSpc>
              <a:spcBef>
                <a:spcPts val="0"/>
              </a:spcBef>
              <a:spcAft>
                <a:spcPts val="0"/>
              </a:spcAft>
              <a:buSzPts val="1400"/>
              <a:buNone/>
            </a:pPr>
            <a:r>
              <a:rPr lang="en-US" i="1"/>
              <a:t>Insert data from the following link for each high school:  </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solidFill>
                  <a:schemeClr val="hlink"/>
                </a:solidFill>
                <a:hlinkClick r:id="rId3"/>
              </a:rPr>
              <a:t>http://www.txhighereddata.org/index.cfm?objectid=5BFD5120-D971-11E8-BB650050560100A9</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The report is titled Report of 2021-2022 High School Graduates’ Enrollment and Academic Performance in Texas Public Higher Education in FY 2023. The first page explains the purpose of the report and data calculation methods. The report is sorted alphabetically by County.</a:t>
            </a:r>
            <a:endParaRPr/>
          </a:p>
          <a:p>
            <a:pPr marL="0" lvl="0" indent="0" algn="l" rtl="0">
              <a:lnSpc>
                <a:spcPct val="100000"/>
              </a:lnSpc>
              <a:spcBef>
                <a:spcPts val="0"/>
              </a:spcBef>
              <a:spcAft>
                <a:spcPts val="0"/>
              </a:spcAft>
              <a:buSzPts val="1400"/>
              <a:buNone/>
            </a:pPr>
            <a:endParaRPr/>
          </a:p>
        </p:txBody>
      </p:sp>
      <p:sp>
        <p:nvSpPr>
          <p:cNvPr id="595" name="Google Shape;595;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a:t>Use this link to go to the TEA website and display the district’s financial data. </a:t>
            </a:r>
            <a:endParaRPr/>
          </a:p>
          <a:p>
            <a:pPr marL="0" marR="0" lvl="0" indent="0" algn="l" rtl="0">
              <a:lnSpc>
                <a:spcPct val="100000"/>
              </a:lnSpc>
              <a:spcBef>
                <a:spcPts val="0"/>
              </a:spcBef>
              <a:spcAft>
                <a:spcPts val="0"/>
              </a:spcAft>
              <a:buClr>
                <a:schemeClr val="dk1"/>
              </a:buClr>
              <a:buSzPts val="1200"/>
              <a:buFont typeface="Calibri"/>
              <a:buNone/>
            </a:pPr>
            <a:r>
              <a:rPr lang="en-US"/>
              <a:t>https://tea.texas.gov/finance-and-grants/state-funding/state-funding-reports-and-data/peims-financial-standard-reports</a:t>
            </a:r>
            <a:endParaRPr/>
          </a:p>
          <a:p>
            <a:pPr marL="0" marR="0" lvl="0" indent="0" algn="l" rtl="0">
              <a:lnSpc>
                <a:spcPct val="100000"/>
              </a:lnSpc>
              <a:spcBef>
                <a:spcPts val="0"/>
              </a:spcBef>
              <a:spcAft>
                <a:spcPts val="0"/>
              </a:spcAft>
              <a:buClr>
                <a:schemeClr val="dk1"/>
              </a:buClr>
              <a:buSzPts val="1200"/>
              <a:buFont typeface="Calibri"/>
              <a:buNone/>
            </a:pPr>
            <a:endParaRPr i="1"/>
          </a:p>
        </p:txBody>
      </p:sp>
      <p:sp>
        <p:nvSpPr>
          <p:cNvPr id="602" name="Google Shape;602;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i="1"/>
              <a:t>Insert the main point of contact district/campus</a:t>
            </a:r>
            <a:endParaRPr/>
          </a:p>
        </p:txBody>
      </p:sp>
      <p:sp>
        <p:nvSpPr>
          <p:cNvPr id="608" name="Google Shape;608;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i="1"/>
              <a:t>TAPR CONTENTS (Continued)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i="1"/>
              <a:t>TAPR CONTENTS (Continued)</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8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1"/>
          <p:cNvSpPr txBox="1">
            <a:spLocks noGrp="1"/>
          </p:cNvSpPr>
          <p:nvPr>
            <p:ph type="ftr" idx="11"/>
          </p:nvPr>
        </p:nvSpPr>
        <p:spPr>
          <a:xfrm>
            <a:off x="10210800" y="6356350"/>
            <a:ext cx="18034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1"/>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9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0"/>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9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0"/>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0"/>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91"/>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91"/>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9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91"/>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91"/>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
        <p:cNvGrpSpPr/>
        <p:nvPr/>
      </p:nvGrpSpPr>
      <p:grpSpPr>
        <a:xfrm>
          <a:off x="0" y="0"/>
          <a:ext cx="0" cy="0"/>
          <a:chOff x="0" y="0"/>
          <a:chExt cx="0" cy="0"/>
        </a:xfrm>
      </p:grpSpPr>
      <p:sp>
        <p:nvSpPr>
          <p:cNvPr id="22" name="Google Shape;22;p8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4" name="Google Shape;24;p8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5" name="Google Shape;25;p8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2"/>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2"/>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8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83"/>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8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3"/>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3"/>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8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8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4"/>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4"/>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8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5"/>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5"/>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6"/>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6"/>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3" name="Google Shape;53;p8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7"/>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7"/>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8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9" name="Google Shape;59;p8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0" name="Google Shape;60;p88"/>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88"/>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8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8"/>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8"/>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89"/>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9"/>
          <p:cNvSpPr>
            <a:spLocks noGrp="1"/>
          </p:cNvSpPr>
          <p:nvPr>
            <p:ph type="pic" idx="2"/>
          </p:nvPr>
        </p:nvSpPr>
        <p:spPr>
          <a:xfrm>
            <a:off x="2389717" y="612775"/>
            <a:ext cx="7315200" cy="4114800"/>
          </a:xfrm>
          <a:prstGeom prst="rect">
            <a:avLst/>
          </a:prstGeom>
          <a:noFill/>
          <a:ln>
            <a:noFill/>
          </a:ln>
        </p:spPr>
      </p:sp>
      <p:sp>
        <p:nvSpPr>
          <p:cNvPr id="68" name="Google Shape;68;p89"/>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8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9"/>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89"/>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0"/>
          <p:cNvSpPr txBox="1">
            <a:spLocks noGrp="1"/>
          </p:cNvSpPr>
          <p:nvPr>
            <p:ph type="ftr" idx="11"/>
          </p:nvPr>
        </p:nvSpPr>
        <p:spPr>
          <a:xfrm>
            <a:off x="10363200" y="6356350"/>
            <a:ext cx="16510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0"/>
          <p:cNvSpPr txBox="1">
            <a:spLocks noGrp="1"/>
          </p:cNvSpPr>
          <p:nvPr>
            <p:ph type="sldNum" idx="12"/>
          </p:nvPr>
        </p:nvSpPr>
        <p:spPr>
          <a:xfrm>
            <a:off x="4038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tea.texas.gov/texas-schools/accountability/academic-accountability/performance-reporting/texas-academic-performance-reports" TargetMode="External"/><Relationship Id="rId7" Type="http://schemas.openxmlformats.org/officeDocument/2006/relationships/hyperlink" Target="https://tea.texas.gov/texas-schools/accountability/academic-accountability/performance-reporting/school-report-card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rptsvr1.tea.texas.gov/perfreport/account/" TargetMode="External"/><Relationship Id="rId5" Type="http://schemas.openxmlformats.org/officeDocument/2006/relationships/hyperlink" Target="https://tea.texas.gov/texas-schools/accountability/academic-accountability/performance-reporting/texas-performance-reporting-system" TargetMode="External"/><Relationship Id="rId4" Type="http://schemas.openxmlformats.org/officeDocument/2006/relationships/hyperlink" Target="https://rptsvr1.tea.texas.gov/perfreport/tapr/2025/tapr-guidelines-2025.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tea.texas.gov/texas-schools/accountability/academic-accountability/performance-reporting/2025-accountability-manua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tea.texas.gov/texas-schools/accountability/academic-accountability/performance-reporting/2027-accountability-manual" TargetMode="External"/><Relationship Id="rId4" Type="http://schemas.openxmlformats.org/officeDocument/2006/relationships/hyperlink" Target="https://tea.texas.gov/texas-schools/accountability/academic-accountability/performance-reporting/2026-accountability-manual" TargetMode="Externa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tea.texas.gov/texas-schools/accountability/academic-accountability/performance-reporting/texas-academic-performance-report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tea.texas.gov/texas-schools/accountability/academic-accountability/performance-reporting/texas-performance-reporting-syste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chart" Target="../charts/chart5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chart" Target="../charts/chart60.xml"/></Relationships>
</file>

<file path=ppt/slides/_rels/slide7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chart" Target="../charts/chart6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hyperlink" Target="https://rptsvr1.tea.texas.gov/adhocrpt/Disciplinary_Data_Products/districtdiscipline.html" TargetMode="External"/><Relationship Id="rId2" Type="http://schemas.openxmlformats.org/officeDocument/2006/relationships/notesSlide" Target="../notesSlides/notesSlide74.xml"/><Relationship Id="rId1" Type="http://schemas.openxmlformats.org/officeDocument/2006/relationships/slideLayout" Target="../slideLayouts/slideLayout5.xml"/><Relationship Id="rId4" Type="http://schemas.openxmlformats.org/officeDocument/2006/relationships/chart" Target="../charts/chart6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hyperlink" Target="http://www.txhighereddata.org/index.cfm?objectid=5BFD5120-D971-11E8-BB650050560100A9" TargetMode="External"/><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hyperlink" Target="https://tea.texas.gov/finance-and-grants/state-funding/state-funding-reports-and-data/peims-financial-standard-reports" TargetMode="External"/><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714500" y="228600"/>
            <a:ext cx="8763000" cy="2209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sz="4000" b="1" dirty="0">
                <a:solidFill>
                  <a:schemeClr val="accent1"/>
                </a:solidFill>
              </a:rPr>
              <a:t>Texas Academic Performance Report (TAPR)</a:t>
            </a:r>
            <a:br>
              <a:rPr lang="en-US" sz="2700" b="1" dirty="0"/>
            </a:br>
            <a:r>
              <a:rPr lang="en-US" sz="2700" b="1" dirty="0">
                <a:solidFill>
                  <a:schemeClr val="accent1"/>
                </a:solidFill>
              </a:rPr>
              <a:t>Texas Performance Reporting System (TPRS)</a:t>
            </a:r>
            <a:br>
              <a:rPr lang="en-US" sz="4900" dirty="0"/>
            </a:br>
            <a:r>
              <a:rPr lang="en-US" sz="4900" dirty="0">
                <a:solidFill>
                  <a:schemeClr val="accent1"/>
                </a:solidFill>
              </a:rPr>
              <a:t>2024-2025</a:t>
            </a:r>
            <a:br>
              <a:rPr lang="en-US" dirty="0"/>
            </a:br>
            <a:r>
              <a:rPr lang="en-US" sz="6000" dirty="0">
                <a:solidFill>
                  <a:schemeClr val="accent2"/>
                </a:solidFill>
              </a:rPr>
              <a:t>[insert district name]</a:t>
            </a:r>
            <a:endParaRPr dirty="0">
              <a:solidFill>
                <a:schemeClr val="accent2"/>
              </a:solidFill>
            </a:endParaRPr>
          </a:p>
        </p:txBody>
      </p:sp>
      <p:pic>
        <p:nvPicPr>
          <p:cNvPr id="90" name="Google Shape;90;p1" descr="File:Texas flag map.svg"/>
          <p:cNvPicPr preferRelativeResize="0"/>
          <p:nvPr/>
        </p:nvPicPr>
        <p:blipFill rotWithShape="1">
          <a:blip r:embed="rId3">
            <a:alphaModFix/>
          </a:blip>
          <a:srcRect/>
          <a:stretch/>
        </p:blipFill>
        <p:spPr>
          <a:xfrm>
            <a:off x="4648200" y="2590801"/>
            <a:ext cx="2895600" cy="2824861"/>
          </a:xfrm>
          <a:prstGeom prst="rect">
            <a:avLst/>
          </a:prstGeom>
          <a:noFill/>
          <a:ln>
            <a:noFill/>
          </a:ln>
        </p:spPr>
      </p:pic>
      <p:sp>
        <p:nvSpPr>
          <p:cNvPr id="91" name="Google Shape;91;p1"/>
          <p:cNvSpPr txBox="1"/>
          <p:nvPr/>
        </p:nvSpPr>
        <p:spPr>
          <a:xfrm>
            <a:off x="4876800" y="5415661"/>
            <a:ext cx="29718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2"/>
                </a:solidFill>
                <a:latin typeface="Calibri"/>
                <a:ea typeface="Calibri"/>
                <a:cs typeface="Calibri"/>
                <a:sym typeface="Calibri"/>
              </a:rPr>
              <a:t>[insert district logo above]</a:t>
            </a:r>
            <a:endParaRPr sz="1800" b="0" i="0" u="none" strike="noStrike" cap="none">
              <a:solidFill>
                <a:schemeClr val="dk1"/>
              </a:solidFill>
              <a:latin typeface="Calibri"/>
              <a:ea typeface="Calibri"/>
              <a:cs typeface="Calibri"/>
              <a:sym typeface="Calibri"/>
            </a:endParaRPr>
          </a:p>
        </p:txBody>
      </p:sp>
      <p:sp>
        <p:nvSpPr>
          <p:cNvPr id="92" name="Google Shape;92;p1"/>
          <p:cNvSpPr txBox="1">
            <a:spLocks noGrp="1"/>
          </p:cNvSpPr>
          <p:nvPr>
            <p:ph type="ftr" idx="11"/>
          </p:nvPr>
        </p:nvSpPr>
        <p:spPr>
          <a:xfrm>
            <a:off x="10210800" y="6356350"/>
            <a:ext cx="18034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Updated January 2026</a:t>
            </a:r>
            <a:endParaRPr dirty="0"/>
          </a:p>
        </p:txBody>
      </p:sp>
      <p:pic>
        <p:nvPicPr>
          <p:cNvPr id="93" name="Google Shape;93;p1" descr="A close up of a logo&#10;&#10;Description automatically generated"/>
          <p:cNvPicPr preferRelativeResize="0"/>
          <p:nvPr/>
        </p:nvPicPr>
        <p:blipFill rotWithShape="1">
          <a:blip r:embed="rId4">
            <a:alphaModFix/>
          </a:blip>
          <a:srcRect/>
          <a:stretch/>
        </p:blipFill>
        <p:spPr>
          <a:xfrm>
            <a:off x="4258678" y="5726447"/>
            <a:ext cx="3666625" cy="11267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title"/>
          </p:nvPr>
        </p:nvSpPr>
        <p:spPr>
          <a:xfrm>
            <a:off x="2209800" y="309715"/>
            <a:ext cx="7772400" cy="762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10000"/>
              <a:buNone/>
            </a:pPr>
            <a:r>
              <a:rPr lang="en-US" dirty="0">
                <a:solidFill>
                  <a:schemeClr val="accent1"/>
                </a:solidFill>
              </a:rPr>
              <a:t>2024 – 2025 TAPR Content</a:t>
            </a:r>
            <a:br>
              <a:rPr lang="en-US" dirty="0">
                <a:solidFill>
                  <a:schemeClr val="accent1"/>
                </a:solidFill>
              </a:rPr>
            </a:br>
            <a:r>
              <a:rPr lang="en-US" sz="4000" dirty="0">
                <a:solidFill>
                  <a:schemeClr val="accent1"/>
                </a:solidFill>
              </a:rPr>
              <a:t>District/Campus Performance</a:t>
            </a:r>
            <a:endParaRPr sz="4000" dirty="0">
              <a:solidFill>
                <a:schemeClr val="accent1"/>
              </a:solidFill>
            </a:endParaRPr>
          </a:p>
        </p:txBody>
      </p:sp>
      <p:sp>
        <p:nvSpPr>
          <p:cNvPr id="158" name="Google Shape;158;p11"/>
          <p:cNvSpPr txBox="1">
            <a:spLocks noGrp="1"/>
          </p:cNvSpPr>
          <p:nvPr>
            <p:ph type="body" idx="1"/>
          </p:nvPr>
        </p:nvSpPr>
        <p:spPr>
          <a:xfrm>
            <a:off x="2455606" y="1614487"/>
            <a:ext cx="7337323" cy="46482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80000"/>
              </a:lnSpc>
              <a:spcBef>
                <a:spcPts val="0"/>
              </a:spcBef>
              <a:spcAft>
                <a:spcPts val="0"/>
              </a:spcAft>
              <a:buClr>
                <a:schemeClr val="accent1"/>
              </a:buClr>
              <a:buSzPct val="100000"/>
              <a:buChar char="•"/>
            </a:pPr>
            <a:r>
              <a:rPr lang="en-US" sz="2600">
                <a:solidFill>
                  <a:schemeClr val="accent1"/>
                </a:solidFill>
              </a:rPr>
              <a:t>Staff Information</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Total Staff</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Professional Staff</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Educational Aides</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Auxiliary Staff</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Teachers by Ethnicity and Sex</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Teachers by Highest Degree Held</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Teachers by Years of Experience</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Number of Students per Teacher</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Experience of Campus Leadership</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Average Years Experience of Teachers</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Average Teacher Salary </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Turnover Rate for Teachers</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Shared Service Arrangement Staff</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Contracted Instructional Staff</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txBox="1">
            <a:spLocks noGrp="1"/>
          </p:cNvSpPr>
          <p:nvPr>
            <p:ph type="title"/>
          </p:nvPr>
        </p:nvSpPr>
        <p:spPr>
          <a:xfrm>
            <a:off x="2209800" y="309716"/>
            <a:ext cx="7772400" cy="762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10000"/>
              <a:buNone/>
            </a:pPr>
            <a:r>
              <a:rPr lang="en-US" dirty="0">
                <a:solidFill>
                  <a:schemeClr val="accent1"/>
                </a:solidFill>
              </a:rPr>
              <a:t>2024 – 2025 TAPR Content</a:t>
            </a:r>
            <a:br>
              <a:rPr lang="en-US" dirty="0">
                <a:solidFill>
                  <a:schemeClr val="accent1"/>
                </a:solidFill>
              </a:rPr>
            </a:br>
            <a:r>
              <a:rPr lang="en-US" sz="4000" dirty="0">
                <a:solidFill>
                  <a:schemeClr val="accent1"/>
                </a:solidFill>
              </a:rPr>
              <a:t>District/Campus Performance</a:t>
            </a:r>
            <a:endParaRPr sz="4000" dirty="0">
              <a:solidFill>
                <a:schemeClr val="accent1"/>
              </a:solidFill>
            </a:endParaRPr>
          </a:p>
        </p:txBody>
      </p:sp>
      <p:sp>
        <p:nvSpPr>
          <p:cNvPr id="165" name="Google Shape;165;p12"/>
          <p:cNvSpPr txBox="1">
            <a:spLocks noGrp="1"/>
          </p:cNvSpPr>
          <p:nvPr>
            <p:ph type="body" idx="1"/>
          </p:nvPr>
        </p:nvSpPr>
        <p:spPr>
          <a:xfrm>
            <a:off x="2455606" y="1600200"/>
            <a:ext cx="7317659" cy="47244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80000"/>
              </a:lnSpc>
              <a:spcBef>
                <a:spcPts val="0"/>
              </a:spcBef>
              <a:spcAft>
                <a:spcPts val="0"/>
              </a:spcAft>
              <a:buClr>
                <a:schemeClr val="accent1"/>
              </a:buClr>
              <a:buSzPct val="100000"/>
              <a:buChar char="•"/>
            </a:pPr>
            <a:r>
              <a:rPr lang="en-US" sz="2600">
                <a:solidFill>
                  <a:schemeClr val="accent1"/>
                </a:solidFill>
              </a:rPr>
              <a:t>Programs</a:t>
            </a:r>
            <a:r>
              <a:rPr lang="en-US" sz="3000">
                <a:solidFill>
                  <a:schemeClr val="accent1"/>
                </a:solidFill>
              </a:rPr>
              <a:t>   </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Student Enrollment by Program</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Bilingual/ESL</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Career &amp; Technical</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Gifted and Talented</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Special Education</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Teachers by Program</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Bilingual/ESL</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Career &amp; Technical</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Compensatory </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Gifted and Talented</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Regular Education</a:t>
            </a:r>
            <a:endParaRPr/>
          </a:p>
          <a:p>
            <a:pPr marL="1143000" lvl="2" indent="-228600" algn="l" rtl="0">
              <a:lnSpc>
                <a:spcPct val="80000"/>
              </a:lnSpc>
              <a:spcBef>
                <a:spcPts val="407"/>
              </a:spcBef>
              <a:spcAft>
                <a:spcPts val="0"/>
              </a:spcAft>
              <a:buClr>
                <a:srgbClr val="6A84BC"/>
              </a:buClr>
              <a:buSzPct val="100000"/>
              <a:buFont typeface="Noto Sans Symbols"/>
              <a:buChar char="▪"/>
            </a:pPr>
            <a:r>
              <a:rPr lang="en-US" sz="2200" i="1">
                <a:solidFill>
                  <a:srgbClr val="6A84BC"/>
                </a:solidFill>
                <a:latin typeface="Calibri"/>
                <a:ea typeface="Calibri"/>
                <a:cs typeface="Calibri"/>
                <a:sym typeface="Calibri"/>
              </a:rPr>
              <a:t>Special Education</a:t>
            </a:r>
            <a:endParaRPr/>
          </a:p>
          <a:p>
            <a:pPr marL="1143000" lvl="2" indent="-99376" algn="l" rtl="0">
              <a:lnSpc>
                <a:spcPct val="80000"/>
              </a:lnSpc>
              <a:spcBef>
                <a:spcPts val="407"/>
              </a:spcBef>
              <a:spcAft>
                <a:spcPts val="0"/>
              </a:spcAft>
              <a:buClr>
                <a:schemeClr val="dk1"/>
              </a:buClr>
              <a:buSzPct val="100000"/>
              <a:buFont typeface="Noto Sans Symbols"/>
              <a:buNone/>
            </a:pPr>
            <a:endParaRPr sz="2200" i="1">
              <a:solidFill>
                <a:srgbClr val="6A84BC"/>
              </a:solidFill>
              <a:latin typeface="Calibri"/>
              <a:ea typeface="Calibri"/>
              <a:cs typeface="Calibri"/>
              <a:sym typeface="Calibri"/>
            </a:endParaRPr>
          </a:p>
          <a:p>
            <a:pPr marL="342900" lvl="0" indent="-342900" algn="l" rtl="0">
              <a:lnSpc>
                <a:spcPct val="80000"/>
              </a:lnSpc>
              <a:spcBef>
                <a:spcPts val="481"/>
              </a:spcBef>
              <a:spcAft>
                <a:spcPts val="0"/>
              </a:spcAft>
              <a:buClr>
                <a:schemeClr val="accent1"/>
              </a:buClr>
              <a:buSzPct val="100000"/>
              <a:buChar char="•"/>
            </a:pPr>
            <a:r>
              <a:rPr lang="en-US" sz="2600">
                <a:solidFill>
                  <a:schemeClr val="accent1"/>
                </a:solidFill>
              </a:rPr>
              <a:t>Budget</a:t>
            </a:r>
            <a:endParaRPr/>
          </a:p>
          <a:p>
            <a:pPr marL="742950" lvl="1" indent="-285750" algn="l" rtl="0">
              <a:lnSpc>
                <a:spcPct val="80000"/>
              </a:lnSpc>
              <a:spcBef>
                <a:spcPts val="444"/>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Link to PEIMS Financial Standard Reports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aphicFrame>
        <p:nvGraphicFramePr>
          <p:cNvPr id="171" name="Google Shape;171;p13"/>
          <p:cNvGraphicFramePr/>
          <p:nvPr>
            <p:extLst>
              <p:ext uri="{D42A27DB-BD31-4B8C-83A1-F6EECF244321}">
                <p14:modId xmlns:p14="http://schemas.microsoft.com/office/powerpoint/2010/main" val="123262433"/>
              </p:ext>
            </p:extLst>
          </p:nvPr>
        </p:nvGraphicFramePr>
        <p:xfrm>
          <a:off x="1524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172" name="Google Shape;172;p13"/>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2025 STAAR 3-8 </a:t>
            </a:r>
            <a:r>
              <a:rPr lang="en-US" sz="2800" b="0" i="0" u="none" strike="noStrike" cap="none" dirty="0">
                <a:solidFill>
                  <a:schemeClr val="accent2"/>
                </a:solidFill>
                <a:latin typeface="Calibri"/>
                <a:ea typeface="Calibri"/>
                <a:cs typeface="Calibri"/>
                <a:sym typeface="Calibri"/>
              </a:rPr>
              <a:t>Reading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a:extLst>
            <a:ext uri="{FF2B5EF4-FFF2-40B4-BE49-F238E27FC236}">
              <a16:creationId xmlns:a16="http://schemas.microsoft.com/office/drawing/2014/main" id="{863DCF6C-77BB-AAB3-3AD3-EFEF9014CFA1}"/>
            </a:ext>
          </a:extLst>
        </p:cNvPr>
        <p:cNvGrpSpPr/>
        <p:nvPr/>
      </p:nvGrpSpPr>
      <p:grpSpPr>
        <a:xfrm>
          <a:off x="0" y="0"/>
          <a:ext cx="0" cy="0"/>
          <a:chOff x="0" y="0"/>
          <a:chExt cx="0" cy="0"/>
        </a:xfrm>
      </p:grpSpPr>
      <p:graphicFrame>
        <p:nvGraphicFramePr>
          <p:cNvPr id="171" name="Google Shape;171;p13">
            <a:extLst>
              <a:ext uri="{FF2B5EF4-FFF2-40B4-BE49-F238E27FC236}">
                <a16:creationId xmlns:a16="http://schemas.microsoft.com/office/drawing/2014/main" id="{4975A099-F4D8-D80E-A350-FAA25B814FC2}"/>
              </a:ext>
            </a:extLst>
          </p:cNvPr>
          <p:cNvGraphicFramePr/>
          <p:nvPr>
            <p:extLst>
              <p:ext uri="{D42A27DB-BD31-4B8C-83A1-F6EECF244321}">
                <p14:modId xmlns:p14="http://schemas.microsoft.com/office/powerpoint/2010/main" val="484068158"/>
              </p:ext>
            </p:extLst>
          </p:nvPr>
        </p:nvGraphicFramePr>
        <p:xfrm>
          <a:off x="1524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172" name="Google Shape;172;p13">
            <a:extLst>
              <a:ext uri="{FF2B5EF4-FFF2-40B4-BE49-F238E27FC236}">
                <a16:creationId xmlns:a16="http://schemas.microsoft.com/office/drawing/2014/main" id="{2FE4739D-A366-C3C9-0857-AD6ADB72C8B2}"/>
              </a:ext>
            </a:extLst>
          </p:cNvPr>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2025 STAAR 3-8 </a:t>
            </a:r>
            <a:r>
              <a:rPr lang="en-US" sz="2800" b="0" i="0" u="none" strike="noStrike" cap="none" dirty="0">
                <a:solidFill>
                  <a:schemeClr val="accent2"/>
                </a:solidFill>
                <a:latin typeface="Calibri"/>
                <a:ea typeface="Calibri"/>
                <a:cs typeface="Calibri"/>
                <a:sym typeface="Calibri"/>
              </a:rPr>
              <a:t>Reading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extLst>
      <p:ext uri="{BB962C8B-B14F-4D97-AF65-F5344CB8AC3E}">
        <p14:creationId xmlns:p14="http://schemas.microsoft.com/office/powerpoint/2010/main" val="2507169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a:extLst>
            <a:ext uri="{FF2B5EF4-FFF2-40B4-BE49-F238E27FC236}">
              <a16:creationId xmlns:a16="http://schemas.microsoft.com/office/drawing/2014/main" id="{A7A7F0BB-D3CD-64D5-E4B3-25071CD1D068}"/>
            </a:ext>
          </a:extLst>
        </p:cNvPr>
        <p:cNvGrpSpPr/>
        <p:nvPr/>
      </p:nvGrpSpPr>
      <p:grpSpPr>
        <a:xfrm>
          <a:off x="0" y="0"/>
          <a:ext cx="0" cy="0"/>
          <a:chOff x="0" y="0"/>
          <a:chExt cx="0" cy="0"/>
        </a:xfrm>
      </p:grpSpPr>
      <p:graphicFrame>
        <p:nvGraphicFramePr>
          <p:cNvPr id="171" name="Google Shape;171;p13">
            <a:extLst>
              <a:ext uri="{FF2B5EF4-FFF2-40B4-BE49-F238E27FC236}">
                <a16:creationId xmlns:a16="http://schemas.microsoft.com/office/drawing/2014/main" id="{8E6D1FCE-E33E-F333-7698-4E114CD2A00C}"/>
              </a:ext>
            </a:extLst>
          </p:cNvPr>
          <p:cNvGraphicFramePr/>
          <p:nvPr>
            <p:extLst>
              <p:ext uri="{D42A27DB-BD31-4B8C-83A1-F6EECF244321}">
                <p14:modId xmlns:p14="http://schemas.microsoft.com/office/powerpoint/2010/main" val="493799115"/>
              </p:ext>
            </p:extLst>
          </p:nvPr>
        </p:nvGraphicFramePr>
        <p:xfrm>
          <a:off x="1524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172" name="Google Shape;172;p13">
            <a:extLst>
              <a:ext uri="{FF2B5EF4-FFF2-40B4-BE49-F238E27FC236}">
                <a16:creationId xmlns:a16="http://schemas.microsoft.com/office/drawing/2014/main" id="{7EE9AFBF-306D-72D6-5A14-2537902561E5}"/>
              </a:ext>
            </a:extLst>
          </p:cNvPr>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2025 STAAR 3-8 </a:t>
            </a:r>
            <a:r>
              <a:rPr lang="en-US" sz="2800" b="0" i="0" u="none" strike="noStrike" cap="none" dirty="0">
                <a:solidFill>
                  <a:schemeClr val="accent2"/>
                </a:solidFill>
                <a:latin typeface="Calibri"/>
                <a:ea typeface="Calibri"/>
                <a:cs typeface="Calibri"/>
                <a:sym typeface="Calibri"/>
              </a:rPr>
              <a:t>Reading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extLst>
      <p:ext uri="{BB962C8B-B14F-4D97-AF65-F5344CB8AC3E}">
        <p14:creationId xmlns:p14="http://schemas.microsoft.com/office/powerpoint/2010/main" val="1240236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aphicFrame>
        <p:nvGraphicFramePr>
          <p:cNvPr id="185" name="Google Shape;185;p15"/>
          <p:cNvGraphicFramePr/>
          <p:nvPr>
            <p:extLst>
              <p:ext uri="{D42A27DB-BD31-4B8C-83A1-F6EECF244321}">
                <p14:modId xmlns:p14="http://schemas.microsoft.com/office/powerpoint/2010/main" val="2122968155"/>
              </p:ext>
            </p:extLst>
          </p:nvPr>
        </p:nvGraphicFramePr>
        <p:xfrm>
          <a:off x="1524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186" name="Google Shape;186;p15"/>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accent1"/>
                </a:solidFill>
                <a:latin typeface="Calibri"/>
                <a:ea typeface="Calibri"/>
                <a:cs typeface="Calibri"/>
                <a:sym typeface="Calibri"/>
              </a:rPr>
              <a:t>2024 STAAR 3-8 </a:t>
            </a:r>
            <a:r>
              <a:rPr lang="en-US" sz="2800" b="0" i="0" u="none" strike="noStrike" cap="none">
                <a:solidFill>
                  <a:schemeClr val="accent2"/>
                </a:solidFill>
                <a:latin typeface="Calibri"/>
                <a:ea typeface="Calibri"/>
                <a:cs typeface="Calibri"/>
                <a:sym typeface="Calibri"/>
              </a:rPr>
              <a:t>Reading </a:t>
            </a:r>
            <a:r>
              <a:rPr lang="en-US" sz="2800" b="0" i="0" u="none" strike="noStrike" cap="none">
                <a:solidFill>
                  <a:schemeClr val="accent1"/>
                </a:solidFill>
                <a:latin typeface="Calibri"/>
                <a:ea typeface="Calibri"/>
                <a:cs typeface="Calibri"/>
                <a:sym typeface="Calibri"/>
              </a:rPr>
              <a:t>Performance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accent1"/>
                </a:solidFill>
                <a:latin typeface="Calibri"/>
                <a:ea typeface="Calibri"/>
                <a:cs typeface="Calibri"/>
                <a:sym typeface="Calibri"/>
              </a:rPr>
              <a:t>Percent at Meets Grade Level or Above</a:t>
            </a:r>
            <a:br>
              <a:rPr lang="en-US" sz="2800" b="0" i="0" u="none" strike="noStrike" cap="none">
                <a:solidFill>
                  <a:schemeClr val="dk1"/>
                </a:solidFill>
                <a:latin typeface="Calibri"/>
                <a:ea typeface="Calibri"/>
                <a:cs typeface="Calibri"/>
                <a:sym typeface="Calibri"/>
              </a:rPr>
            </a:br>
            <a:endParaRPr sz="28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8949757F-2AB2-11CC-6464-9F5A3435D775}"/>
            </a:ext>
          </a:extLst>
        </p:cNvPr>
        <p:cNvGrpSpPr/>
        <p:nvPr/>
      </p:nvGrpSpPr>
      <p:grpSpPr>
        <a:xfrm>
          <a:off x="0" y="0"/>
          <a:ext cx="0" cy="0"/>
          <a:chOff x="0" y="0"/>
          <a:chExt cx="0" cy="0"/>
        </a:xfrm>
      </p:grpSpPr>
      <p:graphicFrame>
        <p:nvGraphicFramePr>
          <p:cNvPr id="185" name="Google Shape;185;p15">
            <a:extLst>
              <a:ext uri="{FF2B5EF4-FFF2-40B4-BE49-F238E27FC236}">
                <a16:creationId xmlns:a16="http://schemas.microsoft.com/office/drawing/2014/main" id="{DB4B84D7-219E-C5DD-47C1-841735FEF179}"/>
              </a:ext>
            </a:extLst>
          </p:cNvPr>
          <p:cNvGraphicFramePr/>
          <p:nvPr>
            <p:extLst>
              <p:ext uri="{D42A27DB-BD31-4B8C-83A1-F6EECF244321}">
                <p14:modId xmlns:p14="http://schemas.microsoft.com/office/powerpoint/2010/main" val="3049099152"/>
              </p:ext>
            </p:extLst>
          </p:nvPr>
        </p:nvGraphicFramePr>
        <p:xfrm>
          <a:off x="1524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186" name="Google Shape;186;p15">
            <a:extLst>
              <a:ext uri="{FF2B5EF4-FFF2-40B4-BE49-F238E27FC236}">
                <a16:creationId xmlns:a16="http://schemas.microsoft.com/office/drawing/2014/main" id="{953F1184-E2EF-01D9-B3C6-C718441D61D4}"/>
              </a:ext>
            </a:extLst>
          </p:cNvPr>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accent1"/>
                </a:solidFill>
                <a:latin typeface="Calibri"/>
                <a:ea typeface="Calibri"/>
                <a:cs typeface="Calibri"/>
                <a:sym typeface="Calibri"/>
              </a:rPr>
              <a:t>2024 STAAR 3-8 </a:t>
            </a:r>
            <a:r>
              <a:rPr lang="en-US" sz="2800" b="0" i="0" u="none" strike="noStrike" cap="none">
                <a:solidFill>
                  <a:schemeClr val="accent2"/>
                </a:solidFill>
                <a:latin typeface="Calibri"/>
                <a:ea typeface="Calibri"/>
                <a:cs typeface="Calibri"/>
                <a:sym typeface="Calibri"/>
              </a:rPr>
              <a:t>Reading </a:t>
            </a:r>
            <a:r>
              <a:rPr lang="en-US" sz="2800" b="0" i="0" u="none" strike="noStrike" cap="none">
                <a:solidFill>
                  <a:schemeClr val="accent1"/>
                </a:solidFill>
                <a:latin typeface="Calibri"/>
                <a:ea typeface="Calibri"/>
                <a:cs typeface="Calibri"/>
                <a:sym typeface="Calibri"/>
              </a:rPr>
              <a:t>Performance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accent1"/>
                </a:solidFill>
                <a:latin typeface="Calibri"/>
                <a:ea typeface="Calibri"/>
                <a:cs typeface="Calibri"/>
                <a:sym typeface="Calibri"/>
              </a:rPr>
              <a:t>Percent at Meets Grade Level or Above</a:t>
            </a:r>
            <a:br>
              <a:rPr lang="en-US" sz="2800" b="0" i="0" u="none" strike="noStrike" cap="none">
                <a:solidFill>
                  <a:schemeClr val="dk1"/>
                </a:solidFill>
                <a:latin typeface="Calibri"/>
                <a:ea typeface="Calibri"/>
                <a:cs typeface="Calibri"/>
                <a:sym typeface="Calibri"/>
              </a:rPr>
            </a:br>
            <a:endParaRPr sz="2800" b="0" i="0" u="none" strike="noStrike" cap="none">
              <a:solidFill>
                <a:schemeClr val="accent2"/>
              </a:solidFill>
              <a:latin typeface="Calibri"/>
              <a:ea typeface="Calibri"/>
              <a:cs typeface="Calibri"/>
              <a:sym typeface="Calibri"/>
            </a:endParaRPr>
          </a:p>
        </p:txBody>
      </p:sp>
    </p:spTree>
    <p:extLst>
      <p:ext uri="{BB962C8B-B14F-4D97-AF65-F5344CB8AC3E}">
        <p14:creationId xmlns:p14="http://schemas.microsoft.com/office/powerpoint/2010/main" val="3653327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ABA144EB-E0B9-A6AB-25E4-3B342AB8984A}"/>
            </a:ext>
          </a:extLst>
        </p:cNvPr>
        <p:cNvGrpSpPr/>
        <p:nvPr/>
      </p:nvGrpSpPr>
      <p:grpSpPr>
        <a:xfrm>
          <a:off x="0" y="0"/>
          <a:ext cx="0" cy="0"/>
          <a:chOff x="0" y="0"/>
          <a:chExt cx="0" cy="0"/>
        </a:xfrm>
      </p:grpSpPr>
      <p:graphicFrame>
        <p:nvGraphicFramePr>
          <p:cNvPr id="185" name="Google Shape;185;p15">
            <a:extLst>
              <a:ext uri="{FF2B5EF4-FFF2-40B4-BE49-F238E27FC236}">
                <a16:creationId xmlns:a16="http://schemas.microsoft.com/office/drawing/2014/main" id="{3463F5B7-EA7E-8231-B696-8F0AC8302E9B}"/>
              </a:ext>
            </a:extLst>
          </p:cNvPr>
          <p:cNvGraphicFramePr/>
          <p:nvPr>
            <p:extLst>
              <p:ext uri="{D42A27DB-BD31-4B8C-83A1-F6EECF244321}">
                <p14:modId xmlns:p14="http://schemas.microsoft.com/office/powerpoint/2010/main" val="3125902980"/>
              </p:ext>
            </p:extLst>
          </p:nvPr>
        </p:nvGraphicFramePr>
        <p:xfrm>
          <a:off x="1524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186" name="Google Shape;186;p15">
            <a:extLst>
              <a:ext uri="{FF2B5EF4-FFF2-40B4-BE49-F238E27FC236}">
                <a16:creationId xmlns:a16="http://schemas.microsoft.com/office/drawing/2014/main" id="{DEE89708-18FA-2832-B2BD-8F465353BF1B}"/>
              </a:ext>
            </a:extLst>
          </p:cNvPr>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accent1"/>
                </a:solidFill>
                <a:latin typeface="Calibri"/>
                <a:ea typeface="Calibri"/>
                <a:cs typeface="Calibri"/>
                <a:sym typeface="Calibri"/>
              </a:rPr>
              <a:t>2024 STAAR 3-8 </a:t>
            </a:r>
            <a:r>
              <a:rPr lang="en-US" sz="2800" b="0" i="0" u="none" strike="noStrike" cap="none">
                <a:solidFill>
                  <a:schemeClr val="accent2"/>
                </a:solidFill>
                <a:latin typeface="Calibri"/>
                <a:ea typeface="Calibri"/>
                <a:cs typeface="Calibri"/>
                <a:sym typeface="Calibri"/>
              </a:rPr>
              <a:t>Reading </a:t>
            </a:r>
            <a:r>
              <a:rPr lang="en-US" sz="2800" b="0" i="0" u="none" strike="noStrike" cap="none">
                <a:solidFill>
                  <a:schemeClr val="accent1"/>
                </a:solidFill>
                <a:latin typeface="Calibri"/>
                <a:ea typeface="Calibri"/>
                <a:cs typeface="Calibri"/>
                <a:sym typeface="Calibri"/>
              </a:rPr>
              <a:t>Performance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accent1"/>
                </a:solidFill>
                <a:latin typeface="Calibri"/>
                <a:ea typeface="Calibri"/>
                <a:cs typeface="Calibri"/>
                <a:sym typeface="Calibri"/>
              </a:rPr>
              <a:t>Percent at Meets Grade Level or Above</a:t>
            </a:r>
            <a:br>
              <a:rPr lang="en-US" sz="2800" b="0" i="0" u="none" strike="noStrike" cap="none">
                <a:solidFill>
                  <a:schemeClr val="dk1"/>
                </a:solidFill>
                <a:latin typeface="Calibri"/>
                <a:ea typeface="Calibri"/>
                <a:cs typeface="Calibri"/>
                <a:sym typeface="Calibri"/>
              </a:rPr>
            </a:br>
            <a:endParaRPr sz="2800" b="0" i="0" u="none" strike="noStrike" cap="none">
              <a:solidFill>
                <a:schemeClr val="accent2"/>
              </a:solidFill>
              <a:latin typeface="Calibri"/>
              <a:ea typeface="Calibri"/>
              <a:cs typeface="Calibri"/>
              <a:sym typeface="Calibri"/>
            </a:endParaRPr>
          </a:p>
        </p:txBody>
      </p:sp>
    </p:spTree>
    <p:extLst>
      <p:ext uri="{BB962C8B-B14F-4D97-AF65-F5344CB8AC3E}">
        <p14:creationId xmlns:p14="http://schemas.microsoft.com/office/powerpoint/2010/main" val="3227989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aphicFrame>
        <p:nvGraphicFramePr>
          <p:cNvPr id="199" name="Google Shape;199;p17"/>
          <p:cNvGraphicFramePr/>
          <p:nvPr>
            <p:extLst>
              <p:ext uri="{D42A27DB-BD31-4B8C-83A1-F6EECF244321}">
                <p14:modId xmlns:p14="http://schemas.microsoft.com/office/powerpoint/2010/main" val="74724794"/>
              </p:ext>
            </p:extLst>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00" name="Google Shape;200;p17"/>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a:t>
            </a:r>
            <a:r>
              <a:rPr lang="en-US" sz="2800" b="0" i="0" u="none" strike="noStrike" cap="none" dirty="0">
                <a:solidFill>
                  <a:schemeClr val="accent2"/>
                </a:solidFill>
                <a:latin typeface="Calibri"/>
                <a:ea typeface="Calibri"/>
                <a:cs typeface="Calibri"/>
                <a:sym typeface="Calibri"/>
              </a:rPr>
              <a:t>End-of-Course: English Language Arts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 Percent at Approaches Grade Level or Above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a:t>
            </a:r>
            <a:r>
              <a:rPr lang="en-US" sz="2800" b="0" i="0" u="none" strike="noStrike" cap="none" dirty="0">
                <a:solidFill>
                  <a:schemeClr val="accent2"/>
                </a:solidFill>
                <a:latin typeface="Calibri"/>
                <a:ea typeface="Calibri"/>
                <a:cs typeface="Calibri"/>
                <a:sym typeface="Calibri"/>
              </a:rPr>
              <a:t>End-of-Course: English Language Arts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 Percent at Meets Grade Level or Above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chemeClr val="accent2"/>
              </a:solidFill>
              <a:latin typeface="Calibri"/>
              <a:ea typeface="Calibri"/>
              <a:cs typeface="Calibri"/>
              <a:sym typeface="Calibri"/>
            </a:endParaRPr>
          </a:p>
        </p:txBody>
      </p:sp>
      <p:graphicFrame>
        <p:nvGraphicFramePr>
          <p:cNvPr id="207" name="Google Shape;207;p18"/>
          <p:cNvGraphicFramePr/>
          <p:nvPr>
            <p:extLst>
              <p:ext uri="{D42A27DB-BD31-4B8C-83A1-F6EECF244321}">
                <p14:modId xmlns:p14="http://schemas.microsoft.com/office/powerpoint/2010/main" val="2414848947"/>
              </p:ext>
            </p:extLst>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1905000" y="0"/>
            <a:ext cx="8382000" cy="8699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1"/>
              </a:buClr>
              <a:buSzPts val="4400"/>
              <a:buFont typeface="Calibri"/>
              <a:buNone/>
            </a:pPr>
            <a:r>
              <a:rPr lang="en-US" sz="4400" b="0">
                <a:solidFill>
                  <a:schemeClr val="accent1"/>
                </a:solidFill>
              </a:rPr>
              <a:t>Overview</a:t>
            </a:r>
            <a:endParaRPr/>
          </a:p>
        </p:txBody>
      </p:sp>
      <p:sp>
        <p:nvSpPr>
          <p:cNvPr id="100" name="Google Shape;100;p2"/>
          <p:cNvSpPr txBox="1"/>
          <p:nvPr/>
        </p:nvSpPr>
        <p:spPr>
          <a:xfrm>
            <a:off x="1770062" y="869950"/>
            <a:ext cx="8651875" cy="5632271"/>
          </a:xfrm>
          <a:prstGeom prst="rect">
            <a:avLst/>
          </a:prstGeom>
          <a:noFill/>
          <a:ln>
            <a:noFill/>
          </a:ln>
        </p:spPr>
        <p:txBody>
          <a:bodyPr spcFirstLastPara="1" wrap="square" lIns="91425" tIns="45700" rIns="91425" bIns="45700" anchor="t" anchorCtr="0">
            <a:spAutoFit/>
          </a:bodyPr>
          <a:lstStyle/>
          <a:p>
            <a:pPr marL="346075" marR="0" lvl="1" indent="-346075" algn="just" rtl="0">
              <a:lnSpc>
                <a:spcPct val="100000"/>
              </a:lnSpc>
              <a:spcBef>
                <a:spcPts val="0"/>
              </a:spcBef>
              <a:spcAft>
                <a:spcPts val="0"/>
              </a:spcAft>
              <a:buClr>
                <a:srgbClr val="C45816"/>
              </a:buClr>
              <a:buSzPts val="2700"/>
              <a:buFont typeface="Noto Sans Symbols"/>
              <a:buChar char="▪"/>
            </a:pPr>
            <a:r>
              <a:rPr lang="en-US" sz="1800" b="0" i="0" u="none" strike="noStrike" cap="none" dirty="0">
                <a:solidFill>
                  <a:schemeClr val="dk1"/>
                </a:solidFill>
                <a:latin typeface="Arial"/>
                <a:ea typeface="Arial"/>
                <a:cs typeface="Arial"/>
                <a:sym typeface="Arial"/>
              </a:rPr>
              <a:t>The PDF version of the </a:t>
            </a:r>
            <a:r>
              <a:rPr lang="en-US" sz="18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Texas Academic Performance Reports (TAPR)</a:t>
            </a:r>
            <a:r>
              <a:rPr lang="en-US" sz="1800" b="0" i="0" u="none" strike="noStrike" cap="none" dirty="0">
                <a:solidFill>
                  <a:schemeClr val="dk1"/>
                </a:solidFill>
                <a:latin typeface="Arial"/>
                <a:ea typeface="Arial"/>
                <a:cs typeface="Arial"/>
                <a:sym typeface="Arial"/>
              </a:rPr>
              <a:t> includes only major data points and is designed to allow districts to fulfill their </a:t>
            </a:r>
            <a:r>
              <a:rPr lang="en-US" sz="18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public notification requirements</a:t>
            </a:r>
            <a:r>
              <a:rPr lang="en-US" sz="1800" b="0" i="0" u="none" strike="noStrike" cap="none" dirty="0">
                <a:solidFill>
                  <a:schemeClr val="dk1"/>
                </a:solidFill>
                <a:latin typeface="Arial"/>
                <a:ea typeface="Arial"/>
                <a:cs typeface="Arial"/>
                <a:sym typeface="Arial"/>
              </a:rPr>
              <a:t>. The </a:t>
            </a:r>
            <a:r>
              <a:rPr lang="en-US" sz="1800" b="1" i="1" u="sng" strike="noStrike" cap="none"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Texas Performance Reporting System (TPRS)</a:t>
            </a:r>
            <a:r>
              <a:rPr lang="en-US" sz="1800" b="0" i="0" u="none" strike="noStrike" cap="none" dirty="0">
                <a:solidFill>
                  <a:schemeClr val="dk1"/>
                </a:solidFill>
                <a:latin typeface="Arial"/>
                <a:ea typeface="Arial"/>
                <a:cs typeface="Arial"/>
                <a:sym typeface="Arial"/>
              </a:rPr>
              <a:t> provides additional data in a comprehensive system to help inform stakeholders. Unlike TAPR, TPRS is updated on a rolling basis as data becomes available.</a:t>
            </a:r>
            <a:endParaRPr sz="1400" b="0" i="0" u="none" strike="noStrike" cap="none" dirty="0">
              <a:solidFill>
                <a:srgbClr val="000000"/>
              </a:solidFill>
              <a:latin typeface="Arial"/>
              <a:ea typeface="Arial"/>
              <a:cs typeface="Arial"/>
              <a:sym typeface="Arial"/>
            </a:endParaRPr>
          </a:p>
          <a:p>
            <a:pPr marL="346075" marR="0" lvl="1" indent="-174625" algn="just" rtl="0">
              <a:lnSpc>
                <a:spcPct val="100000"/>
              </a:lnSpc>
              <a:spcBef>
                <a:spcPts val="0"/>
              </a:spcBef>
              <a:spcAft>
                <a:spcPts val="0"/>
              </a:spcAft>
              <a:buClr>
                <a:srgbClr val="C45816"/>
              </a:buClr>
              <a:buSzPts val="2700"/>
              <a:buFont typeface="Noto Sans Symbols"/>
              <a:buNone/>
            </a:pPr>
            <a:endParaRPr sz="1800" b="0" i="0" u="none" strike="noStrike" cap="none" dirty="0">
              <a:solidFill>
                <a:schemeClr val="dk1"/>
              </a:solidFill>
              <a:latin typeface="Arial"/>
              <a:ea typeface="Arial"/>
              <a:cs typeface="Arial"/>
              <a:sym typeface="Arial"/>
            </a:endParaRPr>
          </a:p>
          <a:p>
            <a:pPr marL="346075" marR="0" lvl="1" indent="-346075" algn="just" rtl="0">
              <a:lnSpc>
                <a:spcPct val="100000"/>
              </a:lnSpc>
              <a:spcBef>
                <a:spcPts val="0"/>
              </a:spcBef>
              <a:spcAft>
                <a:spcPts val="0"/>
              </a:spcAft>
              <a:buClr>
                <a:srgbClr val="C45816"/>
              </a:buClr>
              <a:buSzPts val="2700"/>
              <a:buFont typeface="Noto Sans Symbols"/>
              <a:buChar char="▪"/>
            </a:pPr>
            <a:r>
              <a:rPr lang="en-US" sz="1800" b="0" i="0" u="none" strike="noStrike" cap="none" dirty="0">
                <a:solidFill>
                  <a:schemeClr val="dk1"/>
                </a:solidFill>
                <a:latin typeface="Arial"/>
                <a:ea typeface="Arial"/>
                <a:cs typeface="Arial"/>
                <a:sym typeface="Arial"/>
              </a:rPr>
              <a:t>The Texas Performance Reporting System (TPRS) integrates state and federal reporting requirements into a single reporting system that can be viewed at the campus, district, region, and state level. As the most comprehensive reporting system published by TEA, TPRS provides additional performance reports, results, and indicators for student groups not previously reported on </a:t>
            </a:r>
            <a:r>
              <a:rPr lang="en-US" sz="1800" b="0" i="0" u="sng" strike="noStrike" cap="none"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state accountability data tables</a:t>
            </a:r>
            <a:r>
              <a:rPr lang="en-US" sz="1800" b="0" i="0" u="none" strike="noStrike" cap="none" dirty="0">
                <a:solidFill>
                  <a:schemeClr val="dk1"/>
                </a:solidFill>
                <a:latin typeface="Arial"/>
                <a:ea typeface="Arial"/>
                <a:cs typeface="Arial"/>
                <a:sym typeface="Arial"/>
              </a:rPr>
              <a:t>, the </a:t>
            </a:r>
            <a:r>
              <a:rPr lang="en-US" sz="18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Texas Academic Performance Reports (TAPR)</a:t>
            </a:r>
            <a:r>
              <a:rPr lang="en-US" sz="1800" b="0" i="0" u="none" strike="noStrike" cap="none" dirty="0">
                <a:solidFill>
                  <a:schemeClr val="dk1"/>
                </a:solidFill>
                <a:latin typeface="Arial"/>
                <a:ea typeface="Arial"/>
                <a:cs typeface="Arial"/>
                <a:sym typeface="Arial"/>
              </a:rPr>
              <a:t>, or the </a:t>
            </a:r>
            <a:r>
              <a:rPr lang="en-US" sz="1800" b="0" i="0" u="sng" strike="noStrike" cap="none"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School Report Card</a:t>
            </a:r>
            <a:r>
              <a:rPr lang="en-US"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a:p>
            <a:pPr marL="346075" marR="0" lvl="1" indent="-174625" algn="just" rtl="0">
              <a:lnSpc>
                <a:spcPct val="100000"/>
              </a:lnSpc>
              <a:spcBef>
                <a:spcPts val="0"/>
              </a:spcBef>
              <a:spcAft>
                <a:spcPts val="0"/>
              </a:spcAft>
              <a:buClr>
                <a:srgbClr val="C45816"/>
              </a:buClr>
              <a:buSzPts val="2700"/>
              <a:buFont typeface="Noto Sans Symbols"/>
              <a:buNone/>
            </a:pPr>
            <a:endParaRPr sz="1800" b="0" i="0" u="none" strike="noStrike" cap="none" dirty="0">
              <a:solidFill>
                <a:schemeClr val="dk1"/>
              </a:solidFill>
              <a:latin typeface="Arial"/>
              <a:ea typeface="Arial"/>
              <a:cs typeface="Arial"/>
              <a:sym typeface="Arial"/>
            </a:endParaRPr>
          </a:p>
          <a:p>
            <a:pPr marL="346075" marR="0" lvl="1" indent="-346075" algn="just" rtl="0">
              <a:lnSpc>
                <a:spcPct val="100000"/>
              </a:lnSpc>
              <a:spcBef>
                <a:spcPts val="0"/>
              </a:spcBef>
              <a:spcAft>
                <a:spcPts val="0"/>
              </a:spcAft>
              <a:buClr>
                <a:srgbClr val="C45816"/>
              </a:buClr>
              <a:buSzPts val="2700"/>
              <a:buFont typeface="Noto Sans Symbols"/>
              <a:buChar char="▪"/>
            </a:pPr>
            <a:r>
              <a:rPr lang="en-US" sz="1800" b="0" i="0" u="none" strike="noStrike" cap="none" dirty="0">
                <a:solidFill>
                  <a:schemeClr val="dk1"/>
                </a:solidFill>
                <a:latin typeface="Arial"/>
                <a:ea typeface="Arial"/>
                <a:cs typeface="Arial"/>
                <a:sym typeface="Arial"/>
              </a:rPr>
              <a:t>Both the TPRS and the TAPR pull together a wide range of information on the performance of students in each school and district in Texas every year. Performance is shown disaggregated by student groups, including ethnicity and socioeconomic status. The reports also provide extensive information on school and district staff, programs, and student demographics.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aphicFrame>
        <p:nvGraphicFramePr>
          <p:cNvPr id="213" name="Google Shape;213;p19"/>
          <p:cNvGraphicFramePr/>
          <p:nvPr>
            <p:extLst>
              <p:ext uri="{D42A27DB-BD31-4B8C-83A1-F6EECF244321}">
                <p14:modId xmlns:p14="http://schemas.microsoft.com/office/powerpoint/2010/main" val="1074423476"/>
              </p:ext>
            </p:extLst>
          </p:nvPr>
        </p:nvGraphicFramePr>
        <p:xfrm>
          <a:off x="1524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14" name="Google Shape;214;p19"/>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3-8 </a:t>
            </a:r>
            <a:r>
              <a:rPr lang="en-US" sz="2800" b="0" i="0" u="none" strike="noStrike" cap="none" dirty="0">
                <a:solidFill>
                  <a:schemeClr val="accent2"/>
                </a:solidFill>
                <a:latin typeface="Calibri"/>
                <a:ea typeface="Calibri"/>
                <a:cs typeface="Calibri"/>
                <a:sym typeface="Calibri"/>
              </a:rPr>
              <a:t>Math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BEB248E1-7E2E-4949-BE00-B40399525E46}"/>
            </a:ext>
          </a:extLst>
        </p:cNvPr>
        <p:cNvGrpSpPr/>
        <p:nvPr/>
      </p:nvGrpSpPr>
      <p:grpSpPr>
        <a:xfrm>
          <a:off x="0" y="0"/>
          <a:ext cx="0" cy="0"/>
          <a:chOff x="0" y="0"/>
          <a:chExt cx="0" cy="0"/>
        </a:xfrm>
      </p:grpSpPr>
      <p:graphicFrame>
        <p:nvGraphicFramePr>
          <p:cNvPr id="213" name="Google Shape;213;p19">
            <a:extLst>
              <a:ext uri="{FF2B5EF4-FFF2-40B4-BE49-F238E27FC236}">
                <a16:creationId xmlns:a16="http://schemas.microsoft.com/office/drawing/2014/main" id="{07D77ABB-2FCA-F7A0-AD37-3AC907D43081}"/>
              </a:ext>
            </a:extLst>
          </p:cNvPr>
          <p:cNvGraphicFramePr/>
          <p:nvPr>
            <p:extLst>
              <p:ext uri="{D42A27DB-BD31-4B8C-83A1-F6EECF244321}">
                <p14:modId xmlns:p14="http://schemas.microsoft.com/office/powerpoint/2010/main" val="257993718"/>
              </p:ext>
            </p:extLst>
          </p:nvPr>
        </p:nvGraphicFramePr>
        <p:xfrm>
          <a:off x="1524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14" name="Google Shape;214;p19">
            <a:extLst>
              <a:ext uri="{FF2B5EF4-FFF2-40B4-BE49-F238E27FC236}">
                <a16:creationId xmlns:a16="http://schemas.microsoft.com/office/drawing/2014/main" id="{0219EEFA-E380-DE08-F961-0C5C77AB1D34}"/>
              </a:ext>
            </a:extLst>
          </p:cNvPr>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3-8 </a:t>
            </a:r>
            <a:r>
              <a:rPr lang="en-US" sz="2800" b="0" i="0" u="none" strike="noStrike" cap="none" dirty="0">
                <a:solidFill>
                  <a:schemeClr val="accent2"/>
                </a:solidFill>
                <a:latin typeface="Calibri"/>
                <a:ea typeface="Calibri"/>
                <a:cs typeface="Calibri"/>
                <a:sym typeface="Calibri"/>
              </a:rPr>
              <a:t>Math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extLst>
      <p:ext uri="{BB962C8B-B14F-4D97-AF65-F5344CB8AC3E}">
        <p14:creationId xmlns:p14="http://schemas.microsoft.com/office/powerpoint/2010/main" val="293785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DAC9189B-6F68-3AA5-A26C-53394287EA89}"/>
            </a:ext>
          </a:extLst>
        </p:cNvPr>
        <p:cNvGrpSpPr/>
        <p:nvPr/>
      </p:nvGrpSpPr>
      <p:grpSpPr>
        <a:xfrm>
          <a:off x="0" y="0"/>
          <a:ext cx="0" cy="0"/>
          <a:chOff x="0" y="0"/>
          <a:chExt cx="0" cy="0"/>
        </a:xfrm>
      </p:grpSpPr>
      <p:graphicFrame>
        <p:nvGraphicFramePr>
          <p:cNvPr id="213" name="Google Shape;213;p19">
            <a:extLst>
              <a:ext uri="{FF2B5EF4-FFF2-40B4-BE49-F238E27FC236}">
                <a16:creationId xmlns:a16="http://schemas.microsoft.com/office/drawing/2014/main" id="{20A5F31A-5FE5-13BA-FE4D-55D4323882D0}"/>
              </a:ext>
            </a:extLst>
          </p:cNvPr>
          <p:cNvGraphicFramePr/>
          <p:nvPr>
            <p:extLst>
              <p:ext uri="{D42A27DB-BD31-4B8C-83A1-F6EECF244321}">
                <p14:modId xmlns:p14="http://schemas.microsoft.com/office/powerpoint/2010/main" val="3005395581"/>
              </p:ext>
            </p:extLst>
          </p:nvPr>
        </p:nvGraphicFramePr>
        <p:xfrm>
          <a:off x="1524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14" name="Google Shape;214;p19">
            <a:extLst>
              <a:ext uri="{FF2B5EF4-FFF2-40B4-BE49-F238E27FC236}">
                <a16:creationId xmlns:a16="http://schemas.microsoft.com/office/drawing/2014/main" id="{4493CD40-4E8F-91AD-A5A7-AEC6B91D7F5A}"/>
              </a:ext>
            </a:extLst>
          </p:cNvPr>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3-8 </a:t>
            </a:r>
            <a:r>
              <a:rPr lang="en-US" sz="2800" b="0" i="0" u="none" strike="noStrike" cap="none" dirty="0">
                <a:solidFill>
                  <a:schemeClr val="accent2"/>
                </a:solidFill>
                <a:latin typeface="Calibri"/>
                <a:ea typeface="Calibri"/>
                <a:cs typeface="Calibri"/>
                <a:sym typeface="Calibri"/>
              </a:rPr>
              <a:t>Math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extLst>
      <p:ext uri="{BB962C8B-B14F-4D97-AF65-F5344CB8AC3E}">
        <p14:creationId xmlns:p14="http://schemas.microsoft.com/office/powerpoint/2010/main" val="1966736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graphicFrame>
        <p:nvGraphicFramePr>
          <p:cNvPr id="234" name="Google Shape;234;p22"/>
          <p:cNvGraphicFramePr/>
          <p:nvPr>
            <p:extLst>
              <p:ext uri="{D42A27DB-BD31-4B8C-83A1-F6EECF244321}">
                <p14:modId xmlns:p14="http://schemas.microsoft.com/office/powerpoint/2010/main" val="4214110576"/>
              </p:ext>
            </p:extLst>
          </p:nvPr>
        </p:nvGraphicFramePr>
        <p:xfrm>
          <a:off x="152400" y="990600"/>
          <a:ext cx="11811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35" name="Google Shape;235;p22"/>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3-8 </a:t>
            </a:r>
            <a:r>
              <a:rPr lang="en-US" sz="2800" b="0" i="0" u="none" strike="noStrike" cap="none" dirty="0">
                <a:solidFill>
                  <a:schemeClr val="accent2"/>
                </a:solidFill>
                <a:latin typeface="Calibri"/>
                <a:ea typeface="Calibri"/>
                <a:cs typeface="Calibri"/>
                <a:sym typeface="Calibri"/>
              </a:rPr>
              <a:t>Math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98790D03-0BEA-6BC9-AD90-E2CA7F58958C}"/>
            </a:ext>
          </a:extLst>
        </p:cNvPr>
        <p:cNvGrpSpPr/>
        <p:nvPr/>
      </p:nvGrpSpPr>
      <p:grpSpPr>
        <a:xfrm>
          <a:off x="0" y="0"/>
          <a:ext cx="0" cy="0"/>
          <a:chOff x="0" y="0"/>
          <a:chExt cx="0" cy="0"/>
        </a:xfrm>
      </p:grpSpPr>
      <p:graphicFrame>
        <p:nvGraphicFramePr>
          <p:cNvPr id="234" name="Google Shape;234;p22">
            <a:extLst>
              <a:ext uri="{FF2B5EF4-FFF2-40B4-BE49-F238E27FC236}">
                <a16:creationId xmlns:a16="http://schemas.microsoft.com/office/drawing/2014/main" id="{EDBE7BBF-7456-46BA-1186-DA1239141E0D}"/>
              </a:ext>
            </a:extLst>
          </p:cNvPr>
          <p:cNvGraphicFramePr/>
          <p:nvPr>
            <p:extLst>
              <p:ext uri="{D42A27DB-BD31-4B8C-83A1-F6EECF244321}">
                <p14:modId xmlns:p14="http://schemas.microsoft.com/office/powerpoint/2010/main" val="715306041"/>
              </p:ext>
            </p:extLst>
          </p:nvPr>
        </p:nvGraphicFramePr>
        <p:xfrm>
          <a:off x="152400" y="990600"/>
          <a:ext cx="11811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35" name="Google Shape;235;p22">
            <a:extLst>
              <a:ext uri="{FF2B5EF4-FFF2-40B4-BE49-F238E27FC236}">
                <a16:creationId xmlns:a16="http://schemas.microsoft.com/office/drawing/2014/main" id="{C6CDAD74-536D-FBB2-CCAF-8029FE6F2C64}"/>
              </a:ext>
            </a:extLst>
          </p:cNvPr>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3-8 </a:t>
            </a:r>
            <a:r>
              <a:rPr lang="en-US" sz="2800" b="0" i="0" u="none" strike="noStrike" cap="none" dirty="0">
                <a:solidFill>
                  <a:schemeClr val="accent2"/>
                </a:solidFill>
                <a:latin typeface="Calibri"/>
                <a:ea typeface="Calibri"/>
                <a:cs typeface="Calibri"/>
                <a:sym typeface="Calibri"/>
              </a:rPr>
              <a:t>Math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extLst>
      <p:ext uri="{BB962C8B-B14F-4D97-AF65-F5344CB8AC3E}">
        <p14:creationId xmlns:p14="http://schemas.microsoft.com/office/powerpoint/2010/main" val="2909117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656F9268-28C6-A06A-ACB9-FF2ADDF13242}"/>
            </a:ext>
          </a:extLst>
        </p:cNvPr>
        <p:cNvGrpSpPr/>
        <p:nvPr/>
      </p:nvGrpSpPr>
      <p:grpSpPr>
        <a:xfrm>
          <a:off x="0" y="0"/>
          <a:ext cx="0" cy="0"/>
          <a:chOff x="0" y="0"/>
          <a:chExt cx="0" cy="0"/>
        </a:xfrm>
      </p:grpSpPr>
      <p:graphicFrame>
        <p:nvGraphicFramePr>
          <p:cNvPr id="234" name="Google Shape;234;p22">
            <a:extLst>
              <a:ext uri="{FF2B5EF4-FFF2-40B4-BE49-F238E27FC236}">
                <a16:creationId xmlns:a16="http://schemas.microsoft.com/office/drawing/2014/main" id="{E5E8CEE7-355E-D6B2-2F79-038765BD92EA}"/>
              </a:ext>
            </a:extLst>
          </p:cNvPr>
          <p:cNvGraphicFramePr/>
          <p:nvPr>
            <p:extLst>
              <p:ext uri="{D42A27DB-BD31-4B8C-83A1-F6EECF244321}">
                <p14:modId xmlns:p14="http://schemas.microsoft.com/office/powerpoint/2010/main" val="363747170"/>
              </p:ext>
            </p:extLst>
          </p:nvPr>
        </p:nvGraphicFramePr>
        <p:xfrm>
          <a:off x="152400" y="990600"/>
          <a:ext cx="11811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235" name="Google Shape;235;p22">
            <a:extLst>
              <a:ext uri="{FF2B5EF4-FFF2-40B4-BE49-F238E27FC236}">
                <a16:creationId xmlns:a16="http://schemas.microsoft.com/office/drawing/2014/main" id="{F5120E31-A330-187F-E3FB-07331F7E9381}"/>
              </a:ext>
            </a:extLst>
          </p:cNvPr>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3-8 </a:t>
            </a:r>
            <a:r>
              <a:rPr lang="en-US" sz="2800" b="0" i="0" u="none" strike="noStrike" cap="none" dirty="0">
                <a:solidFill>
                  <a:schemeClr val="accent2"/>
                </a:solidFill>
                <a:latin typeface="Calibri"/>
                <a:ea typeface="Calibri"/>
                <a:cs typeface="Calibri"/>
                <a:sym typeface="Calibri"/>
              </a:rPr>
              <a:t>Math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extLst>
      <p:ext uri="{BB962C8B-B14F-4D97-AF65-F5344CB8AC3E}">
        <p14:creationId xmlns:p14="http://schemas.microsoft.com/office/powerpoint/2010/main" val="2712368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3"/>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a:t>
            </a:r>
            <a:r>
              <a:rPr lang="en-US" sz="2800" b="0" i="0" u="none" strike="noStrike" cap="none" dirty="0">
                <a:solidFill>
                  <a:schemeClr val="accent2"/>
                </a:solidFill>
                <a:latin typeface="Calibri"/>
                <a:ea typeface="Calibri"/>
                <a:cs typeface="Calibri"/>
                <a:sym typeface="Calibri"/>
              </a:rPr>
              <a:t>End-of-Course: Mathematics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242" name="Google Shape;242;p23"/>
          <p:cNvGraphicFramePr/>
          <p:nvPr>
            <p:extLst>
              <p:ext uri="{D42A27DB-BD31-4B8C-83A1-F6EECF244321}">
                <p14:modId xmlns:p14="http://schemas.microsoft.com/office/powerpoint/2010/main" val="1729345609"/>
              </p:ext>
            </p:extLst>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4"/>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a:t>
            </a:r>
            <a:r>
              <a:rPr lang="en-US" sz="2800" b="0" i="0" u="none" strike="noStrike" cap="none" dirty="0">
                <a:solidFill>
                  <a:schemeClr val="accent2"/>
                </a:solidFill>
                <a:latin typeface="Calibri"/>
                <a:ea typeface="Calibri"/>
                <a:cs typeface="Calibri"/>
                <a:sym typeface="Calibri"/>
              </a:rPr>
              <a:t>End-of-Course: Mathematics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249" name="Google Shape;249;p24"/>
          <p:cNvGraphicFramePr/>
          <p:nvPr>
            <p:extLst>
              <p:ext uri="{D42A27DB-BD31-4B8C-83A1-F6EECF244321}">
                <p14:modId xmlns:p14="http://schemas.microsoft.com/office/powerpoint/2010/main" val="3902603641"/>
              </p:ext>
            </p:extLst>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aphicFrame>
        <p:nvGraphicFramePr>
          <p:cNvPr id="255" name="Google Shape;255;p25"/>
          <p:cNvGraphicFramePr/>
          <p:nvPr>
            <p:extLst>
              <p:ext uri="{D42A27DB-BD31-4B8C-83A1-F6EECF244321}">
                <p14:modId xmlns:p14="http://schemas.microsoft.com/office/powerpoint/2010/main" val="1940852360"/>
              </p:ext>
            </p:extLst>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256" name="Google Shape;256;p25"/>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3-8 </a:t>
            </a:r>
            <a:r>
              <a:rPr lang="en-US" sz="2800" b="0" i="0" u="none" strike="noStrike" cap="none" dirty="0">
                <a:solidFill>
                  <a:schemeClr val="accent2"/>
                </a:solidFill>
                <a:latin typeface="Calibri"/>
                <a:ea typeface="Calibri"/>
                <a:cs typeface="Calibri"/>
                <a:sym typeface="Calibri"/>
              </a:rPr>
              <a:t>Science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6"/>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3-8 </a:t>
            </a:r>
            <a:r>
              <a:rPr lang="en-US" sz="2800" b="0" i="0" u="none" strike="noStrike" cap="none" dirty="0">
                <a:solidFill>
                  <a:schemeClr val="accent2"/>
                </a:solidFill>
                <a:latin typeface="Calibri"/>
                <a:ea typeface="Calibri"/>
                <a:cs typeface="Calibri"/>
                <a:sym typeface="Calibri"/>
              </a:rPr>
              <a:t>Science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263" name="Google Shape;263;p26"/>
          <p:cNvGraphicFramePr/>
          <p:nvPr>
            <p:extLst>
              <p:ext uri="{D42A27DB-BD31-4B8C-83A1-F6EECF244321}">
                <p14:modId xmlns:p14="http://schemas.microsoft.com/office/powerpoint/2010/main" val="2291869607"/>
              </p:ext>
            </p:extLst>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1904999" y="407050"/>
            <a:ext cx="8382000" cy="6096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1"/>
              </a:buClr>
              <a:buSzPts val="4000"/>
              <a:buFont typeface="Calibri"/>
              <a:buNone/>
            </a:pPr>
            <a:r>
              <a:rPr lang="en-US" sz="4000" b="0" dirty="0">
                <a:solidFill>
                  <a:schemeClr val="accent1"/>
                </a:solidFill>
              </a:rPr>
              <a:t>Updates for 2024 – 2025</a:t>
            </a:r>
            <a:endParaRPr dirty="0"/>
          </a:p>
        </p:txBody>
      </p:sp>
      <p:sp>
        <p:nvSpPr>
          <p:cNvPr id="107" name="Google Shape;107;p3"/>
          <p:cNvSpPr txBox="1"/>
          <p:nvPr/>
        </p:nvSpPr>
        <p:spPr>
          <a:xfrm>
            <a:off x="1825906" y="1938693"/>
            <a:ext cx="8534400" cy="4108777"/>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chemeClr val="dk1"/>
                </a:solidFill>
                <a:latin typeface="Arial"/>
                <a:ea typeface="Arial"/>
                <a:cs typeface="Arial"/>
                <a:sym typeface="Arial"/>
              </a:rPr>
              <a:t>The issuance of </a:t>
            </a:r>
            <a:r>
              <a:rPr lang="en-US" sz="2400" b="1" i="0" u="sng" strike="noStrike" cap="none" dirty="0">
                <a:solidFill>
                  <a:schemeClr val="dk1"/>
                </a:solidFill>
                <a:latin typeface="Arial"/>
                <a:ea typeface="Arial"/>
                <a:cs typeface="Arial"/>
                <a:sym typeface="Arial"/>
              </a:rPr>
              <a:t>2024</a:t>
            </a:r>
            <a:r>
              <a:rPr lang="en-US" sz="2400" b="1" u="sng" dirty="0">
                <a:solidFill>
                  <a:schemeClr val="dk1"/>
                </a:solidFill>
              </a:rPr>
              <a:t> and 2025</a:t>
            </a:r>
            <a:r>
              <a:rPr lang="en-US" sz="2400" b="1" i="0" u="sng" strike="noStrike" cap="none" dirty="0">
                <a:solidFill>
                  <a:schemeClr val="dk1"/>
                </a:solidFill>
                <a:latin typeface="Arial"/>
                <a:ea typeface="Arial"/>
                <a:cs typeface="Arial"/>
                <a:sym typeface="Arial"/>
              </a:rPr>
              <a:t> </a:t>
            </a:r>
            <a:r>
              <a:rPr lang="en-US" sz="2400" b="1" i="1" u="sng" strike="noStrike" cap="none" dirty="0">
                <a:solidFill>
                  <a:schemeClr val="dk1"/>
                </a:solidFill>
                <a:latin typeface="Arial"/>
                <a:ea typeface="Arial"/>
                <a:cs typeface="Arial"/>
                <a:sym typeface="Arial"/>
              </a:rPr>
              <a:t>A-F ratings were released in August 2025</a:t>
            </a:r>
            <a:endParaRPr dirty="0"/>
          </a:p>
          <a:p>
            <a:pPr marL="0" marR="0" lvl="0" indent="0" algn="l" rtl="0">
              <a:lnSpc>
                <a:spcPct val="100000"/>
              </a:lnSpc>
              <a:spcBef>
                <a:spcPts val="0"/>
              </a:spcBef>
              <a:spcAft>
                <a:spcPts val="0"/>
              </a:spcAft>
              <a:buNone/>
            </a:pP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dirty="0">
                <a:solidFill>
                  <a:schemeClr val="dk1"/>
                </a:solidFill>
                <a:latin typeface="Arial"/>
                <a:ea typeface="Arial"/>
                <a:cs typeface="Arial"/>
                <a:sym typeface="Arial"/>
              </a:rPr>
              <a:t>2025, 2026, and 2027 Accountability Manuals Can be found online:</a:t>
            </a:r>
            <a:endParaRPr lang="en-US" sz="2400" b="0"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lang="en-US" sz="2400" b="0"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US" sz="2400" u="sng" dirty="0">
                <a:solidFill>
                  <a:srgbClr val="00B0F0"/>
                </a:solidFill>
                <a:hlinkClick r:id="rId3">
                  <a:extLst>
                    <a:ext uri="{A12FA001-AC4F-418D-AE19-62706E023703}">
                      <ahyp:hlinkClr xmlns:ahyp="http://schemas.microsoft.com/office/drawing/2018/hyperlinkcolor" val="tx"/>
                    </a:ext>
                  </a:extLst>
                </a:hlinkClick>
              </a:rPr>
              <a:t>2025 Accountability Manual</a:t>
            </a:r>
            <a:endParaRPr lang="en-US" sz="2400" u="sng" dirty="0">
              <a:solidFill>
                <a:srgbClr val="00B0F0"/>
              </a:solidFill>
            </a:endParaRPr>
          </a:p>
          <a:p>
            <a:pPr marL="0" marR="0" lvl="0" indent="0" algn="l" rtl="0">
              <a:lnSpc>
                <a:spcPct val="100000"/>
              </a:lnSpc>
              <a:spcBef>
                <a:spcPts val="0"/>
              </a:spcBef>
              <a:spcAft>
                <a:spcPts val="0"/>
              </a:spcAft>
              <a:buNone/>
            </a:pPr>
            <a:r>
              <a:rPr lang="en-US" sz="2400" b="0" i="0" u="sng" strike="noStrike" cap="none" dirty="0">
                <a:solidFill>
                  <a:srgbClr val="00B0F0"/>
                </a:solidFill>
                <a:latin typeface="Arial"/>
                <a:ea typeface="Arial"/>
                <a:cs typeface="Arial"/>
                <a:sym typeface="Arial"/>
                <a:hlinkClick r:id="rId4">
                  <a:extLst>
                    <a:ext uri="{A12FA001-AC4F-418D-AE19-62706E023703}">
                      <ahyp:hlinkClr xmlns:ahyp="http://schemas.microsoft.com/office/drawing/2018/hyperlinkcolor" val="tx"/>
                    </a:ext>
                  </a:extLst>
                </a:hlinkClick>
              </a:rPr>
              <a:t>2026 Accountability Manual</a:t>
            </a:r>
            <a:endParaRPr lang="en-US" sz="2400" b="0" i="0" u="sng" strike="noStrike" cap="none" dirty="0">
              <a:solidFill>
                <a:srgbClr val="00B0F0"/>
              </a:solidFill>
              <a:latin typeface="Arial"/>
              <a:ea typeface="Arial"/>
              <a:cs typeface="Arial"/>
              <a:sym typeface="Arial"/>
            </a:endParaRPr>
          </a:p>
          <a:p>
            <a:pPr marL="0" marR="0" lvl="0" indent="0" algn="l" rtl="0">
              <a:lnSpc>
                <a:spcPct val="100000"/>
              </a:lnSpc>
              <a:spcBef>
                <a:spcPts val="0"/>
              </a:spcBef>
              <a:spcAft>
                <a:spcPts val="0"/>
              </a:spcAft>
              <a:buNone/>
            </a:pPr>
            <a:r>
              <a:rPr lang="en-US" sz="2400" u="sng" dirty="0">
                <a:solidFill>
                  <a:srgbClr val="00B0F0"/>
                </a:solidFill>
                <a:hlinkClick r:id="rId5">
                  <a:extLst>
                    <a:ext uri="{A12FA001-AC4F-418D-AE19-62706E023703}">
                      <ahyp:hlinkClr xmlns:ahyp="http://schemas.microsoft.com/office/drawing/2018/hyperlinkcolor" val="tx"/>
                    </a:ext>
                  </a:extLst>
                </a:hlinkClick>
              </a:rPr>
              <a:t>2027 Accountability Manual</a:t>
            </a:r>
            <a:r>
              <a:rPr lang="en-US" sz="2400" u="sng" dirty="0">
                <a:solidFill>
                  <a:srgbClr val="00B0F0"/>
                </a:solidFill>
              </a:rPr>
              <a:t> (Full Preliminary)</a:t>
            </a:r>
            <a:endParaRPr sz="1400" b="0" i="0" u="none" strike="noStrike" cap="none" dirty="0">
              <a:solidFill>
                <a:srgbClr val="00B0F0"/>
              </a:solidFill>
              <a:latin typeface="Arial"/>
              <a:ea typeface="Arial"/>
              <a:cs typeface="Arial"/>
              <a:sym typeface="Arial"/>
            </a:endParaRPr>
          </a:p>
          <a:p>
            <a:pPr marL="1143000" marR="0" lvl="2" indent="-76200" algn="l" rtl="0">
              <a:lnSpc>
                <a:spcPct val="150000"/>
              </a:lnSpc>
              <a:spcBef>
                <a:spcPts val="0"/>
              </a:spcBef>
              <a:spcAft>
                <a:spcPts val="0"/>
              </a:spcAft>
              <a:buClr>
                <a:srgbClr val="C45816"/>
              </a:buClr>
              <a:buSzPts val="2400"/>
              <a:buFont typeface="Noto Sans Symbols"/>
              <a:buNone/>
            </a:pP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7"/>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a:t>
            </a:r>
            <a:r>
              <a:rPr lang="en-US" sz="2800" b="0" i="0" u="none" strike="noStrike" cap="none" dirty="0">
                <a:solidFill>
                  <a:schemeClr val="accent2"/>
                </a:solidFill>
                <a:latin typeface="Calibri"/>
                <a:ea typeface="Calibri"/>
                <a:cs typeface="Calibri"/>
                <a:sym typeface="Calibri"/>
              </a:rPr>
              <a:t>End-of-Course: Biology</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270" name="Google Shape;270;p27"/>
          <p:cNvGraphicFramePr/>
          <p:nvPr>
            <p:extLst>
              <p:ext uri="{D42A27DB-BD31-4B8C-83A1-F6EECF244321}">
                <p14:modId xmlns:p14="http://schemas.microsoft.com/office/powerpoint/2010/main" val="3815469940"/>
              </p:ext>
            </p:extLst>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8"/>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a:t>
            </a:r>
            <a:r>
              <a:rPr lang="en-US" sz="2800" b="0" i="0" u="none" strike="noStrike" cap="none" dirty="0">
                <a:solidFill>
                  <a:schemeClr val="accent2"/>
                </a:solidFill>
                <a:latin typeface="Calibri"/>
                <a:ea typeface="Calibri"/>
                <a:cs typeface="Calibri"/>
                <a:sym typeface="Calibri"/>
              </a:rPr>
              <a:t>End-of-Course: Biology</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277" name="Google Shape;277;p28"/>
          <p:cNvGraphicFramePr/>
          <p:nvPr>
            <p:extLst>
              <p:ext uri="{D42A27DB-BD31-4B8C-83A1-F6EECF244321}">
                <p14:modId xmlns:p14="http://schemas.microsoft.com/office/powerpoint/2010/main" val="2163789517"/>
              </p:ext>
            </p:extLst>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9"/>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3-8 </a:t>
            </a:r>
            <a:r>
              <a:rPr lang="en-US" sz="2800" b="0" i="0" u="none" strike="noStrike" cap="none" dirty="0">
                <a:solidFill>
                  <a:schemeClr val="accent2"/>
                </a:solidFill>
                <a:latin typeface="Calibri"/>
                <a:ea typeface="Calibri"/>
                <a:cs typeface="Calibri"/>
                <a:sym typeface="Calibri"/>
              </a:rPr>
              <a:t>Social Studies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284" name="Google Shape;284;p29"/>
          <p:cNvGraphicFramePr/>
          <p:nvPr>
            <p:extLst>
              <p:ext uri="{D42A27DB-BD31-4B8C-83A1-F6EECF244321}">
                <p14:modId xmlns:p14="http://schemas.microsoft.com/office/powerpoint/2010/main" val="3625975291"/>
              </p:ext>
            </p:extLst>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0"/>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3-8 </a:t>
            </a:r>
            <a:r>
              <a:rPr lang="en-US" sz="2800" b="0" i="0" u="none" strike="noStrike" cap="none" dirty="0">
                <a:solidFill>
                  <a:schemeClr val="accent2"/>
                </a:solidFill>
                <a:latin typeface="Calibri"/>
                <a:ea typeface="Calibri"/>
                <a:cs typeface="Calibri"/>
                <a:sym typeface="Calibri"/>
              </a:rPr>
              <a:t>Social Studies </a:t>
            </a:r>
            <a:r>
              <a:rPr lang="en-US" sz="2800" b="0" i="0" u="none" strike="noStrike" cap="none" dirty="0">
                <a:solidFill>
                  <a:schemeClr val="accent1"/>
                </a:solidFill>
                <a:latin typeface="Calibri"/>
                <a:ea typeface="Calibri"/>
                <a:cs typeface="Calibri"/>
                <a:sym typeface="Calibri"/>
              </a:rPr>
              <a:t>Performance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291" name="Google Shape;291;p30"/>
          <p:cNvGraphicFramePr/>
          <p:nvPr>
            <p:extLst>
              <p:ext uri="{D42A27DB-BD31-4B8C-83A1-F6EECF244321}">
                <p14:modId xmlns:p14="http://schemas.microsoft.com/office/powerpoint/2010/main" val="1243221473"/>
              </p:ext>
            </p:extLst>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1"/>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a:t>
            </a:r>
            <a:r>
              <a:rPr lang="en-US" sz="2800" b="0" i="0" u="none" strike="noStrike" cap="none" dirty="0">
                <a:solidFill>
                  <a:schemeClr val="accent2"/>
                </a:solidFill>
                <a:latin typeface="Calibri"/>
                <a:ea typeface="Calibri"/>
                <a:cs typeface="Calibri"/>
                <a:sym typeface="Calibri"/>
              </a:rPr>
              <a:t>End-of-Course: U.S. History</a:t>
            </a:r>
            <a:endParaRPr sz="2800" b="0" i="0" u="none" strike="noStrike" cap="none" dirty="0">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Approaches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298" name="Google Shape;298;p31"/>
          <p:cNvGraphicFramePr/>
          <p:nvPr>
            <p:extLst>
              <p:ext uri="{D42A27DB-BD31-4B8C-83A1-F6EECF244321}">
                <p14:modId xmlns:p14="http://schemas.microsoft.com/office/powerpoint/2010/main" val="3290645461"/>
              </p:ext>
            </p:extLst>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2"/>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STAAR </a:t>
            </a:r>
            <a:r>
              <a:rPr lang="en-US" sz="2800" b="0" i="0" u="none" strike="noStrike" cap="none" dirty="0">
                <a:solidFill>
                  <a:schemeClr val="accent2"/>
                </a:solidFill>
                <a:latin typeface="Calibri"/>
                <a:ea typeface="Calibri"/>
                <a:cs typeface="Calibri"/>
                <a:sym typeface="Calibri"/>
              </a:rPr>
              <a:t>End-of-Course: U.S. History</a:t>
            </a:r>
            <a:endParaRPr sz="2800" b="0" i="0" u="none" strike="noStrike" cap="none" dirty="0">
              <a:solidFill>
                <a:schemeClr val="accen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Percent at Meets Grade Level or Above</a:t>
            </a:r>
            <a:br>
              <a:rPr lang="en-US" sz="2800" b="0" i="0" u="none" strike="noStrike" cap="none" dirty="0">
                <a:solidFill>
                  <a:schemeClr val="dk1"/>
                </a:solidFill>
                <a:latin typeface="Calibri"/>
                <a:ea typeface="Calibri"/>
                <a:cs typeface="Calibri"/>
                <a:sym typeface="Calibri"/>
              </a:rPr>
            </a:br>
            <a:endParaRPr sz="2800" b="0" i="0" u="none" strike="noStrike" cap="none" dirty="0">
              <a:solidFill>
                <a:schemeClr val="accent2"/>
              </a:solidFill>
              <a:latin typeface="Calibri"/>
              <a:ea typeface="Calibri"/>
              <a:cs typeface="Calibri"/>
              <a:sym typeface="Calibri"/>
            </a:endParaRPr>
          </a:p>
        </p:txBody>
      </p:sp>
      <p:graphicFrame>
        <p:nvGraphicFramePr>
          <p:cNvPr id="305" name="Google Shape;305;p32"/>
          <p:cNvGraphicFramePr/>
          <p:nvPr>
            <p:extLst>
              <p:ext uri="{D42A27DB-BD31-4B8C-83A1-F6EECF244321}">
                <p14:modId xmlns:p14="http://schemas.microsoft.com/office/powerpoint/2010/main" val="82854702"/>
              </p:ext>
            </p:extLst>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aphicFrame>
        <p:nvGraphicFramePr>
          <p:cNvPr id="311" name="Google Shape;311;p35"/>
          <p:cNvGraphicFramePr/>
          <p:nvPr>
            <p:extLst>
              <p:ext uri="{D42A27DB-BD31-4B8C-83A1-F6EECF244321}">
                <p14:modId xmlns:p14="http://schemas.microsoft.com/office/powerpoint/2010/main" val="906761217"/>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12" name="Google Shape;312;p35"/>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Approaches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All Subjects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aphicFrame>
        <p:nvGraphicFramePr>
          <p:cNvPr id="318" name="Google Shape;318;p36"/>
          <p:cNvGraphicFramePr/>
          <p:nvPr>
            <p:extLst>
              <p:ext uri="{D42A27DB-BD31-4B8C-83A1-F6EECF244321}">
                <p14:modId xmlns:p14="http://schemas.microsoft.com/office/powerpoint/2010/main" val="1248604075"/>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19" name="Google Shape;319;p36"/>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Meets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All Subjects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aphicFrame>
        <p:nvGraphicFramePr>
          <p:cNvPr id="325" name="Google Shape;325;p37"/>
          <p:cNvGraphicFramePr/>
          <p:nvPr>
            <p:extLst>
              <p:ext uri="{D42A27DB-BD31-4B8C-83A1-F6EECF244321}">
                <p14:modId xmlns:p14="http://schemas.microsoft.com/office/powerpoint/2010/main" val="1995227714"/>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26" name="Google Shape;326;p37"/>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Approaches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ELA/Reading</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aphicFrame>
        <p:nvGraphicFramePr>
          <p:cNvPr id="332" name="Google Shape;332;p38"/>
          <p:cNvGraphicFramePr/>
          <p:nvPr>
            <p:extLst>
              <p:ext uri="{D42A27DB-BD31-4B8C-83A1-F6EECF244321}">
                <p14:modId xmlns:p14="http://schemas.microsoft.com/office/powerpoint/2010/main" val="2141936097"/>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33" name="Google Shape;333;p38"/>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Meets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ELA/Reading</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a:solidFill>
                  <a:schemeClr val="accent1"/>
                </a:solidFill>
              </a:rPr>
              <a:t>Accessing the TAPR Report</a:t>
            </a:r>
            <a:endParaRPr/>
          </a:p>
        </p:txBody>
      </p:sp>
      <p:sp>
        <p:nvSpPr>
          <p:cNvPr id="114" name="Google Shape;114;p4"/>
          <p:cNvSpPr txBox="1"/>
          <p:nvPr/>
        </p:nvSpPr>
        <p:spPr>
          <a:xfrm>
            <a:off x="1336761" y="1417638"/>
            <a:ext cx="10255164" cy="5016758"/>
          </a:xfrm>
          <a:prstGeom prst="rect">
            <a:avLst/>
          </a:prstGeom>
          <a:noFill/>
          <a:ln>
            <a:noFill/>
          </a:ln>
        </p:spPr>
        <p:txBody>
          <a:bodyPr spcFirstLastPara="1" wrap="square" lIns="91425" tIns="91425" rIns="91425" bIns="45700" anchor="ctr" anchorCtr="0">
            <a:sp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91BED4"/>
                </a:solidFill>
                <a:latin typeface="Calibri"/>
                <a:ea typeface="Calibri"/>
                <a:cs typeface="Calibri"/>
                <a:sym typeface="Calibri"/>
              </a:rPr>
              <a:t>1 </a:t>
            </a:r>
            <a:r>
              <a:rPr lang="en-US" sz="2400" b="0" i="0" u="none" strike="noStrike" cap="none">
                <a:solidFill>
                  <a:schemeClr val="accent1"/>
                </a:solidFill>
                <a:latin typeface="Calibri"/>
                <a:ea typeface="Calibri"/>
                <a:cs typeface="Calibri"/>
                <a:sym typeface="Calibri"/>
              </a:rPr>
              <a:t>[insert district website]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91BED4"/>
                </a:solidFill>
                <a:latin typeface="Calibri"/>
                <a:ea typeface="Calibri"/>
                <a:cs typeface="Calibri"/>
                <a:sym typeface="Calibri"/>
              </a:rPr>
              <a:t>2 </a:t>
            </a:r>
            <a:r>
              <a:rPr lang="en-US" sz="2400" b="0" i="0" u="none" strike="noStrike" cap="none">
                <a:solidFill>
                  <a:schemeClr val="accent1"/>
                </a:solidFill>
                <a:latin typeface="Calibri"/>
                <a:ea typeface="Calibri"/>
                <a:cs typeface="Calibri"/>
                <a:sym typeface="Calibri"/>
              </a:rPr>
              <a:t>Campus Libraries or Offices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91BED4"/>
                </a:solidFill>
                <a:latin typeface="Calibri"/>
                <a:ea typeface="Calibri"/>
                <a:cs typeface="Calibri"/>
                <a:sym typeface="Calibri"/>
              </a:rPr>
              <a:t>3 </a:t>
            </a:r>
            <a:r>
              <a:rPr lang="en-US" sz="2400" b="0" i="0" u="none" strike="noStrike" cap="none">
                <a:solidFill>
                  <a:schemeClr val="accent1"/>
                </a:solidFill>
                <a:latin typeface="Calibri"/>
                <a:ea typeface="Calibri"/>
                <a:cs typeface="Calibri"/>
                <a:sym typeface="Calibri"/>
              </a:rPr>
              <a:t>TAPR and/or TPRS Websites on the following pages</a:t>
            </a:r>
            <a:endParaRPr sz="24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graphicFrame>
        <p:nvGraphicFramePr>
          <p:cNvPr id="339" name="Google Shape;339;p39"/>
          <p:cNvGraphicFramePr/>
          <p:nvPr>
            <p:extLst>
              <p:ext uri="{D42A27DB-BD31-4B8C-83A1-F6EECF244321}">
                <p14:modId xmlns:p14="http://schemas.microsoft.com/office/powerpoint/2010/main" val="3128263645"/>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40" name="Google Shape;340;p39"/>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Approaches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Mathematics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graphicFrame>
        <p:nvGraphicFramePr>
          <p:cNvPr id="346" name="Google Shape;346;p40"/>
          <p:cNvGraphicFramePr/>
          <p:nvPr>
            <p:extLst>
              <p:ext uri="{D42A27DB-BD31-4B8C-83A1-F6EECF244321}">
                <p14:modId xmlns:p14="http://schemas.microsoft.com/office/powerpoint/2010/main" val="563644229"/>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47" name="Google Shape;347;p40"/>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Meets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Mathematics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graphicFrame>
        <p:nvGraphicFramePr>
          <p:cNvPr id="353" name="Google Shape;353;p43"/>
          <p:cNvGraphicFramePr/>
          <p:nvPr>
            <p:extLst>
              <p:ext uri="{D42A27DB-BD31-4B8C-83A1-F6EECF244321}">
                <p14:modId xmlns:p14="http://schemas.microsoft.com/office/powerpoint/2010/main" val="2013455484"/>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54" name="Google Shape;354;p43"/>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Approaches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Science</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graphicFrame>
        <p:nvGraphicFramePr>
          <p:cNvPr id="360" name="Google Shape;360;p44"/>
          <p:cNvGraphicFramePr/>
          <p:nvPr>
            <p:extLst>
              <p:ext uri="{D42A27DB-BD31-4B8C-83A1-F6EECF244321}">
                <p14:modId xmlns:p14="http://schemas.microsoft.com/office/powerpoint/2010/main" val="2823876547"/>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61" name="Google Shape;361;p44"/>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Meets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Science</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aphicFrame>
        <p:nvGraphicFramePr>
          <p:cNvPr id="367" name="Google Shape;367;p45"/>
          <p:cNvGraphicFramePr/>
          <p:nvPr>
            <p:extLst>
              <p:ext uri="{D42A27DB-BD31-4B8C-83A1-F6EECF244321}">
                <p14:modId xmlns:p14="http://schemas.microsoft.com/office/powerpoint/2010/main" val="570125871"/>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68" name="Google Shape;368;p45"/>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Approaches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Social Studies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graphicFrame>
        <p:nvGraphicFramePr>
          <p:cNvPr id="374" name="Google Shape;374;p46"/>
          <p:cNvGraphicFramePr/>
          <p:nvPr>
            <p:extLst>
              <p:ext uri="{D42A27DB-BD31-4B8C-83A1-F6EECF244321}">
                <p14:modId xmlns:p14="http://schemas.microsoft.com/office/powerpoint/2010/main" val="1548400161"/>
              </p:ext>
            </p:extLst>
          </p:nvPr>
        </p:nvGraphicFramePr>
        <p:xfrm>
          <a:off x="1524000" y="1397000"/>
          <a:ext cx="91440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375" name="Google Shape;375;p46"/>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STAAR Percent at Meets Grade Level or Above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All Grades, Social Studies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7"/>
          <p:cNvSpPr txBox="1"/>
          <p:nvPr/>
        </p:nvSpPr>
        <p:spPr>
          <a:xfrm>
            <a:off x="1524000" y="3810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4</a:t>
            </a:r>
            <a:r>
              <a:rPr lang="en-US" sz="2800" b="0" i="0" u="none" strike="noStrike" cap="none" baseline="30000" dirty="0">
                <a:solidFill>
                  <a:schemeClr val="accent1"/>
                </a:solidFill>
                <a:latin typeface="Calibri"/>
                <a:ea typeface="Calibri"/>
                <a:cs typeface="Calibri"/>
                <a:sym typeface="Calibri"/>
              </a:rPr>
              <a:t>th</a:t>
            </a:r>
            <a:r>
              <a:rPr lang="en-US" sz="2800" b="0" i="0" u="none" strike="noStrike" cap="none" dirty="0">
                <a:solidFill>
                  <a:schemeClr val="accent1"/>
                </a:solidFill>
                <a:latin typeface="Calibri"/>
                <a:ea typeface="Calibri"/>
                <a:cs typeface="Calibri"/>
                <a:sym typeface="Calibri"/>
              </a:rPr>
              <a:t> Grade Reading and Math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chemeClr val="accent1"/>
              </a:solidFill>
              <a:latin typeface="Calibri"/>
              <a:ea typeface="Calibri"/>
              <a:cs typeface="Calibri"/>
              <a:sym typeface="Calibri"/>
            </a:endParaRPr>
          </a:p>
        </p:txBody>
      </p:sp>
      <p:graphicFrame>
        <p:nvGraphicFramePr>
          <p:cNvPr id="382" name="Google Shape;382;p47"/>
          <p:cNvGraphicFramePr/>
          <p:nvPr>
            <p:extLst>
              <p:ext uri="{D42A27DB-BD31-4B8C-83A1-F6EECF244321}">
                <p14:modId xmlns:p14="http://schemas.microsoft.com/office/powerpoint/2010/main" val="41877440"/>
              </p:ext>
            </p:extLst>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8"/>
          <p:cNvSpPr txBox="1"/>
          <p:nvPr/>
        </p:nvSpPr>
        <p:spPr>
          <a:xfrm>
            <a:off x="1524000" y="3810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5</a:t>
            </a:r>
            <a:r>
              <a:rPr lang="en-US" sz="2800" b="0" i="0" u="none" strike="noStrike" cap="none" baseline="30000" dirty="0">
                <a:solidFill>
                  <a:schemeClr val="accent1"/>
                </a:solidFill>
                <a:latin typeface="Calibri"/>
                <a:ea typeface="Calibri"/>
                <a:cs typeface="Calibri"/>
                <a:sym typeface="Calibri"/>
              </a:rPr>
              <a:t>th</a:t>
            </a:r>
            <a:r>
              <a:rPr lang="en-US" sz="2800" b="0" i="0" u="none" strike="noStrike" cap="none" dirty="0">
                <a:solidFill>
                  <a:schemeClr val="accent1"/>
                </a:solidFill>
                <a:latin typeface="Calibri"/>
                <a:ea typeface="Calibri"/>
                <a:cs typeface="Calibri"/>
                <a:sym typeface="Calibri"/>
              </a:rPr>
              <a:t> Grade Reading and Math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chemeClr val="accent1"/>
              </a:solidFill>
              <a:latin typeface="Calibri"/>
              <a:ea typeface="Calibri"/>
              <a:cs typeface="Calibri"/>
              <a:sym typeface="Calibri"/>
            </a:endParaRPr>
          </a:p>
        </p:txBody>
      </p:sp>
      <p:graphicFrame>
        <p:nvGraphicFramePr>
          <p:cNvPr id="389" name="Google Shape;389;p48"/>
          <p:cNvGraphicFramePr/>
          <p:nvPr>
            <p:extLst>
              <p:ext uri="{D42A27DB-BD31-4B8C-83A1-F6EECF244321}">
                <p14:modId xmlns:p14="http://schemas.microsoft.com/office/powerpoint/2010/main" val="1299083324"/>
              </p:ext>
            </p:extLst>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9"/>
          <p:cNvSpPr txBox="1"/>
          <p:nvPr/>
        </p:nvSpPr>
        <p:spPr>
          <a:xfrm>
            <a:off x="1524000" y="304800"/>
            <a:ext cx="9144000" cy="8887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6</a:t>
            </a:r>
            <a:r>
              <a:rPr lang="en-US" sz="2800" b="0" i="0" u="none" strike="noStrike" cap="none" baseline="30000" dirty="0">
                <a:solidFill>
                  <a:schemeClr val="accent1"/>
                </a:solidFill>
                <a:latin typeface="Calibri"/>
                <a:ea typeface="Calibri"/>
                <a:cs typeface="Calibri"/>
                <a:sym typeface="Calibri"/>
              </a:rPr>
              <a:t>th</a:t>
            </a:r>
            <a:r>
              <a:rPr lang="en-US" sz="2800" b="0" i="0" u="none" strike="noStrike" cap="none" dirty="0">
                <a:solidFill>
                  <a:schemeClr val="accent1"/>
                </a:solidFill>
                <a:latin typeface="Calibri"/>
                <a:ea typeface="Calibri"/>
                <a:cs typeface="Calibri"/>
                <a:sym typeface="Calibri"/>
              </a:rPr>
              <a:t> Grade Reading and Math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1"/>
              </a:solidFill>
              <a:latin typeface="Calibri"/>
              <a:ea typeface="Calibri"/>
              <a:cs typeface="Calibri"/>
              <a:sym typeface="Calibri"/>
            </a:endParaRPr>
          </a:p>
        </p:txBody>
      </p:sp>
      <p:graphicFrame>
        <p:nvGraphicFramePr>
          <p:cNvPr id="396" name="Google Shape;396;p49"/>
          <p:cNvGraphicFramePr/>
          <p:nvPr>
            <p:extLst>
              <p:ext uri="{D42A27DB-BD31-4B8C-83A1-F6EECF244321}">
                <p14:modId xmlns:p14="http://schemas.microsoft.com/office/powerpoint/2010/main" val="363153722"/>
              </p:ext>
            </p:extLst>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0"/>
          <p:cNvSpPr txBox="1"/>
          <p:nvPr/>
        </p:nvSpPr>
        <p:spPr>
          <a:xfrm>
            <a:off x="1524000" y="304800"/>
            <a:ext cx="9144000" cy="8887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7</a:t>
            </a:r>
            <a:r>
              <a:rPr lang="en-US" sz="2800" b="0" i="0" u="none" strike="noStrike" cap="none" baseline="30000" dirty="0">
                <a:solidFill>
                  <a:schemeClr val="accent1"/>
                </a:solidFill>
                <a:latin typeface="Calibri"/>
                <a:ea typeface="Calibri"/>
                <a:cs typeface="Calibri"/>
                <a:sym typeface="Calibri"/>
              </a:rPr>
              <a:t>th</a:t>
            </a:r>
            <a:r>
              <a:rPr lang="en-US" sz="2800" b="0" i="0" u="none" strike="noStrike" cap="none" dirty="0">
                <a:solidFill>
                  <a:schemeClr val="accent1"/>
                </a:solidFill>
                <a:latin typeface="Calibri"/>
                <a:ea typeface="Calibri"/>
                <a:cs typeface="Calibri"/>
                <a:sym typeface="Calibri"/>
              </a:rPr>
              <a:t> Grade Reading and Math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1"/>
              </a:solidFill>
              <a:latin typeface="Calibri"/>
              <a:ea typeface="Calibri"/>
              <a:cs typeface="Calibri"/>
              <a:sym typeface="Calibri"/>
            </a:endParaRPr>
          </a:p>
        </p:txBody>
      </p:sp>
      <p:graphicFrame>
        <p:nvGraphicFramePr>
          <p:cNvPr id="403" name="Google Shape;403;p50"/>
          <p:cNvGraphicFramePr/>
          <p:nvPr>
            <p:extLst>
              <p:ext uri="{D42A27DB-BD31-4B8C-83A1-F6EECF244321}">
                <p14:modId xmlns:p14="http://schemas.microsoft.com/office/powerpoint/2010/main" val="1725149548"/>
              </p:ext>
            </p:extLst>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609600" y="274638"/>
            <a:ext cx="10972800" cy="6765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a:solidFill>
                  <a:schemeClr val="accent1"/>
                </a:solidFill>
              </a:rPr>
              <a:t>Accessing the TAPR Reports</a:t>
            </a:r>
            <a:endParaRPr/>
          </a:p>
        </p:txBody>
      </p:sp>
      <p:sp>
        <p:nvSpPr>
          <p:cNvPr id="121" name="Google Shape;121;p5"/>
          <p:cNvSpPr txBox="1"/>
          <p:nvPr/>
        </p:nvSpPr>
        <p:spPr>
          <a:xfrm>
            <a:off x="4800600" y="951210"/>
            <a:ext cx="2590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Link to TAPR Web page</a:t>
            </a:r>
            <a:endParaRPr sz="2000" b="0"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1CE6197-B42E-F761-2DEB-A8B98ED98578}"/>
              </a:ext>
            </a:extLst>
          </p:cNvPr>
          <p:cNvPicPr>
            <a:picLocks noChangeAspect="1"/>
          </p:cNvPicPr>
          <p:nvPr/>
        </p:nvPicPr>
        <p:blipFill>
          <a:blip r:embed="rId4"/>
          <a:stretch>
            <a:fillRect/>
          </a:stretch>
        </p:blipFill>
        <p:spPr>
          <a:xfrm>
            <a:off x="2543323" y="1382407"/>
            <a:ext cx="7105354" cy="519936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1"/>
          <p:cNvSpPr txBox="1"/>
          <p:nvPr/>
        </p:nvSpPr>
        <p:spPr>
          <a:xfrm>
            <a:off x="1524000" y="304800"/>
            <a:ext cx="9144000" cy="90798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8</a:t>
            </a:r>
            <a:r>
              <a:rPr lang="en-US" sz="2800" b="0" i="0" u="none" strike="noStrike" cap="none" baseline="30000" dirty="0">
                <a:solidFill>
                  <a:schemeClr val="accent1"/>
                </a:solidFill>
                <a:latin typeface="Calibri"/>
                <a:ea typeface="Calibri"/>
                <a:cs typeface="Calibri"/>
                <a:sym typeface="Calibri"/>
              </a:rPr>
              <a:t>th</a:t>
            </a:r>
            <a:r>
              <a:rPr lang="en-US" sz="2800" b="0" i="0" u="none" strike="noStrike" cap="none" dirty="0">
                <a:solidFill>
                  <a:schemeClr val="accent1"/>
                </a:solidFill>
                <a:latin typeface="Calibri"/>
                <a:ea typeface="Calibri"/>
                <a:cs typeface="Calibri"/>
                <a:sym typeface="Calibri"/>
              </a:rPr>
              <a:t> Grade Reading and Math</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1"/>
              </a:solidFill>
              <a:latin typeface="Calibri"/>
              <a:ea typeface="Calibri"/>
              <a:cs typeface="Calibri"/>
              <a:sym typeface="Calibri"/>
            </a:endParaRPr>
          </a:p>
        </p:txBody>
      </p:sp>
      <p:graphicFrame>
        <p:nvGraphicFramePr>
          <p:cNvPr id="410" name="Google Shape;410;p51"/>
          <p:cNvGraphicFramePr/>
          <p:nvPr>
            <p:extLst>
              <p:ext uri="{D42A27DB-BD31-4B8C-83A1-F6EECF244321}">
                <p14:modId xmlns:p14="http://schemas.microsoft.com/office/powerpoint/2010/main" val="1673877154"/>
              </p:ext>
            </p:extLst>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2"/>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EOC English I &amp; II and Algebra I</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1"/>
              </a:solidFill>
              <a:latin typeface="Calibri"/>
              <a:ea typeface="Calibri"/>
              <a:cs typeface="Calibri"/>
              <a:sym typeface="Calibri"/>
            </a:endParaRPr>
          </a:p>
        </p:txBody>
      </p:sp>
      <p:graphicFrame>
        <p:nvGraphicFramePr>
          <p:cNvPr id="417" name="Google Shape;417;p52"/>
          <p:cNvGraphicFramePr/>
          <p:nvPr>
            <p:extLst>
              <p:ext uri="{D42A27DB-BD31-4B8C-83A1-F6EECF244321}">
                <p14:modId xmlns:p14="http://schemas.microsoft.com/office/powerpoint/2010/main" val="2253632911"/>
              </p:ext>
            </p:extLst>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3"/>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All Grades Both Subjects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2"/>
              </a:solidFill>
              <a:latin typeface="Calibri"/>
              <a:ea typeface="Calibri"/>
              <a:cs typeface="Calibri"/>
              <a:sym typeface="Calibri"/>
            </a:endParaRPr>
          </a:p>
        </p:txBody>
      </p:sp>
      <p:graphicFrame>
        <p:nvGraphicFramePr>
          <p:cNvPr id="424" name="Google Shape;424;p53"/>
          <p:cNvGraphicFramePr/>
          <p:nvPr>
            <p:extLst>
              <p:ext uri="{D42A27DB-BD31-4B8C-83A1-F6EECF244321}">
                <p14:modId xmlns:p14="http://schemas.microsoft.com/office/powerpoint/2010/main" val="4039565142"/>
              </p:ext>
            </p:extLst>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4"/>
          <p:cNvSpPr txBox="1"/>
          <p:nvPr/>
        </p:nvSpPr>
        <p:spPr>
          <a:xfrm>
            <a:off x="1524000" y="186816"/>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2025 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All Grades ELA/Reading</a:t>
            </a:r>
            <a:endParaRPr sz="1400" b="0" i="0" u="none" strike="noStrike" cap="none" dirty="0">
              <a:solidFill>
                <a:srgbClr val="000000"/>
              </a:solidFill>
              <a:latin typeface="Arial"/>
              <a:ea typeface="Arial"/>
              <a:cs typeface="Arial"/>
              <a:sym typeface="Arial"/>
            </a:endParaRPr>
          </a:p>
        </p:txBody>
      </p:sp>
      <p:graphicFrame>
        <p:nvGraphicFramePr>
          <p:cNvPr id="431" name="Google Shape;431;p54"/>
          <p:cNvGraphicFramePr/>
          <p:nvPr>
            <p:extLst>
              <p:ext uri="{D42A27DB-BD31-4B8C-83A1-F6EECF244321}">
                <p14:modId xmlns:p14="http://schemas.microsoft.com/office/powerpoint/2010/main" val="551776460"/>
              </p:ext>
            </p:extLst>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5"/>
          <p:cNvSpPr txBox="1"/>
          <p:nvPr/>
        </p:nvSpPr>
        <p:spPr>
          <a:xfrm>
            <a:off x="1524000" y="3048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accent1"/>
                </a:solidFill>
                <a:latin typeface="Calibri"/>
                <a:ea typeface="Calibri"/>
                <a:cs typeface="Calibri"/>
                <a:sym typeface="Calibri"/>
              </a:rPr>
              <a:t>2025 Academic Growth Score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chemeClr val="accent1"/>
                </a:solidFill>
                <a:latin typeface="Calibri"/>
                <a:ea typeface="Calibri"/>
                <a:cs typeface="Calibri"/>
                <a:sym typeface="Calibri"/>
              </a:rPr>
              <a:t>All Grades Mathematics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accent2"/>
              </a:solidFill>
              <a:latin typeface="Calibri"/>
              <a:ea typeface="Calibri"/>
              <a:cs typeface="Calibri"/>
              <a:sym typeface="Calibri"/>
            </a:endParaRPr>
          </a:p>
        </p:txBody>
      </p:sp>
      <p:graphicFrame>
        <p:nvGraphicFramePr>
          <p:cNvPr id="438" name="Google Shape;438;p55"/>
          <p:cNvGraphicFramePr/>
          <p:nvPr>
            <p:extLst>
              <p:ext uri="{D42A27DB-BD31-4B8C-83A1-F6EECF244321}">
                <p14:modId xmlns:p14="http://schemas.microsoft.com/office/powerpoint/2010/main" val="2809126751"/>
              </p:ext>
            </p:extLst>
          </p:nvPr>
        </p:nvGraphicFramePr>
        <p:xfrm>
          <a:off x="228600" y="990600"/>
          <a:ext cx="117348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6"/>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endParaRPr sz="3200" b="0" i="0" u="none" strike="noStrike" cap="none">
              <a:solidFill>
                <a:schemeClr val="accent2"/>
              </a:solidFill>
              <a:latin typeface="Calibri"/>
              <a:ea typeface="Calibri"/>
              <a:cs typeface="Calibri"/>
              <a:sym typeface="Calibri"/>
            </a:endParaRPr>
          </a:p>
        </p:txBody>
      </p:sp>
      <p:sp>
        <p:nvSpPr>
          <p:cNvPr id="445" name="Google Shape;445;p56"/>
          <p:cNvSpPr/>
          <p:nvPr/>
        </p:nvSpPr>
        <p:spPr>
          <a:xfrm>
            <a:off x="1828800" y="136525"/>
            <a:ext cx="8534400"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a:solidFill>
                  <a:schemeClr val="accent1"/>
                </a:solidFill>
                <a:latin typeface="Calibri"/>
                <a:ea typeface="Calibri"/>
                <a:cs typeface="Calibri"/>
                <a:sym typeface="Calibri"/>
              </a:rPr>
              <a:t>2025 Attendance</a:t>
            </a:r>
            <a:br>
              <a:rPr lang="en-US" sz="3600" b="0" i="0" u="none" strike="noStrike" cap="none" dirty="0">
                <a:solidFill>
                  <a:schemeClr val="dk1"/>
                </a:solidFill>
                <a:latin typeface="Calibri"/>
                <a:ea typeface="Calibri"/>
                <a:cs typeface="Calibri"/>
                <a:sym typeface="Calibri"/>
              </a:rPr>
            </a:br>
            <a:r>
              <a:rPr lang="en-US" sz="2400" b="0" i="0" u="none" strike="noStrike" cap="none" dirty="0">
                <a:solidFill>
                  <a:schemeClr val="accent2"/>
                </a:solidFill>
                <a:latin typeface="Calibri"/>
                <a:ea typeface="Calibri"/>
                <a:cs typeface="Calibri"/>
                <a:sym typeface="Calibri"/>
              </a:rPr>
              <a:t>2023-2024 School Year</a:t>
            </a:r>
            <a:endParaRPr sz="1400" b="0" i="0" u="none" strike="noStrike" cap="none" dirty="0">
              <a:solidFill>
                <a:srgbClr val="000000"/>
              </a:solidFill>
              <a:latin typeface="Arial"/>
              <a:ea typeface="Arial"/>
              <a:cs typeface="Arial"/>
              <a:sym typeface="Arial"/>
            </a:endParaRPr>
          </a:p>
        </p:txBody>
      </p:sp>
      <p:graphicFrame>
        <p:nvGraphicFramePr>
          <p:cNvPr id="446" name="Google Shape;446;p56"/>
          <p:cNvGraphicFramePr/>
          <p:nvPr>
            <p:extLst>
              <p:ext uri="{D42A27DB-BD31-4B8C-83A1-F6EECF244321}">
                <p14:modId xmlns:p14="http://schemas.microsoft.com/office/powerpoint/2010/main" val="2254361508"/>
              </p:ext>
            </p:extLst>
          </p:nvPr>
        </p:nvGraphicFramePr>
        <p:xfrm>
          <a:off x="342900" y="1260475"/>
          <a:ext cx="115062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7"/>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endParaRPr sz="3200" b="0" i="0" u="none" strike="noStrike" cap="none">
              <a:solidFill>
                <a:schemeClr val="accent2"/>
              </a:solidFill>
              <a:latin typeface="Calibri"/>
              <a:ea typeface="Calibri"/>
              <a:cs typeface="Calibri"/>
              <a:sym typeface="Calibri"/>
            </a:endParaRPr>
          </a:p>
        </p:txBody>
      </p:sp>
      <p:sp>
        <p:nvSpPr>
          <p:cNvPr id="453" name="Google Shape;453;p57"/>
          <p:cNvSpPr/>
          <p:nvPr/>
        </p:nvSpPr>
        <p:spPr>
          <a:xfrm>
            <a:off x="1905000" y="249705"/>
            <a:ext cx="8534400"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a:solidFill>
                  <a:schemeClr val="accent1"/>
                </a:solidFill>
                <a:latin typeface="Calibri"/>
                <a:ea typeface="Calibri"/>
                <a:cs typeface="Calibri"/>
                <a:sym typeface="Calibri"/>
              </a:rPr>
              <a:t>2025 Annual Dropout Rate (Grades 7-8)</a:t>
            </a:r>
            <a:br>
              <a:rPr lang="en-US" sz="2800" b="0" i="0" u="none" strike="noStrike" cap="none" dirty="0">
                <a:solidFill>
                  <a:schemeClr val="dk1"/>
                </a:solidFill>
                <a:latin typeface="Calibri"/>
                <a:ea typeface="Calibri"/>
                <a:cs typeface="Calibri"/>
                <a:sym typeface="Calibri"/>
              </a:rPr>
            </a:br>
            <a:r>
              <a:rPr lang="en-US" sz="2400" b="0" i="0" u="none" strike="noStrike" cap="none" dirty="0">
                <a:solidFill>
                  <a:schemeClr val="accent2"/>
                </a:solidFill>
                <a:latin typeface="Calibri"/>
                <a:ea typeface="Calibri"/>
                <a:cs typeface="Calibri"/>
                <a:sym typeface="Calibri"/>
              </a:rPr>
              <a:t>2023-2024 School Year</a:t>
            </a:r>
            <a:endParaRPr sz="2800" b="0" i="0" u="none" strike="noStrike" cap="none" dirty="0">
              <a:solidFill>
                <a:schemeClr val="accent2"/>
              </a:solidFill>
              <a:latin typeface="Calibri"/>
              <a:ea typeface="Calibri"/>
              <a:cs typeface="Calibri"/>
              <a:sym typeface="Calibri"/>
            </a:endParaRPr>
          </a:p>
        </p:txBody>
      </p:sp>
      <p:graphicFrame>
        <p:nvGraphicFramePr>
          <p:cNvPr id="454" name="Google Shape;454;p57"/>
          <p:cNvGraphicFramePr/>
          <p:nvPr>
            <p:extLst>
              <p:ext uri="{D42A27DB-BD31-4B8C-83A1-F6EECF244321}">
                <p14:modId xmlns:p14="http://schemas.microsoft.com/office/powerpoint/2010/main" val="2565124809"/>
              </p:ext>
            </p:extLst>
          </p:nvPr>
        </p:nvGraphicFramePr>
        <p:xfrm>
          <a:off x="143803" y="1147295"/>
          <a:ext cx="116586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8"/>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endParaRPr sz="3200" b="0" i="0" u="none" strike="noStrike" cap="none">
              <a:solidFill>
                <a:schemeClr val="accent2"/>
              </a:solidFill>
              <a:latin typeface="Calibri"/>
              <a:ea typeface="Calibri"/>
              <a:cs typeface="Calibri"/>
              <a:sym typeface="Calibri"/>
            </a:endParaRPr>
          </a:p>
        </p:txBody>
      </p:sp>
      <p:sp>
        <p:nvSpPr>
          <p:cNvPr id="461" name="Google Shape;461;p58"/>
          <p:cNvSpPr/>
          <p:nvPr/>
        </p:nvSpPr>
        <p:spPr>
          <a:xfrm>
            <a:off x="1905000" y="249704"/>
            <a:ext cx="8534400" cy="9694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a:solidFill>
                  <a:schemeClr val="accent1"/>
                </a:solidFill>
                <a:latin typeface="Calibri"/>
                <a:ea typeface="Calibri"/>
                <a:cs typeface="Calibri"/>
                <a:sym typeface="Calibri"/>
              </a:rPr>
              <a:t>2025</a:t>
            </a:r>
            <a:r>
              <a:rPr lang="en-US" sz="3200" b="0" i="0" u="none" strike="noStrike" cap="none" dirty="0">
                <a:solidFill>
                  <a:srgbClr val="304269"/>
                </a:solidFill>
                <a:latin typeface="Calibri"/>
                <a:ea typeface="Calibri"/>
                <a:cs typeface="Calibri"/>
                <a:sym typeface="Calibri"/>
              </a:rPr>
              <a:t> Annual Dropout Rate (Grades 9-12)</a:t>
            </a:r>
            <a:br>
              <a:rPr lang="en-US" sz="3200" b="0" i="0" u="none" strike="noStrike" cap="none" dirty="0">
                <a:solidFill>
                  <a:srgbClr val="000000"/>
                </a:solidFill>
                <a:latin typeface="Calibri"/>
                <a:ea typeface="Calibri"/>
                <a:cs typeface="Calibri"/>
                <a:sym typeface="Calibri"/>
              </a:rPr>
            </a:br>
            <a:r>
              <a:rPr lang="en-US" sz="2400" b="0" i="0" u="none" strike="noStrike" cap="none" dirty="0">
                <a:solidFill>
                  <a:srgbClr val="91BED4"/>
                </a:solidFill>
                <a:latin typeface="Calibri"/>
                <a:ea typeface="Calibri"/>
                <a:cs typeface="Calibri"/>
                <a:sym typeface="Calibri"/>
              </a:rPr>
              <a:t>2023-2024 School Year</a:t>
            </a:r>
            <a:endParaRPr sz="1400" b="0" i="0" u="none" strike="noStrike" cap="none" dirty="0">
              <a:solidFill>
                <a:srgbClr val="000000"/>
              </a:solidFill>
              <a:latin typeface="Arial"/>
              <a:ea typeface="Arial"/>
              <a:cs typeface="Arial"/>
              <a:sym typeface="Arial"/>
            </a:endParaRPr>
          </a:p>
        </p:txBody>
      </p:sp>
      <p:graphicFrame>
        <p:nvGraphicFramePr>
          <p:cNvPr id="462" name="Google Shape;462;p58"/>
          <p:cNvGraphicFramePr/>
          <p:nvPr>
            <p:extLst>
              <p:ext uri="{D42A27DB-BD31-4B8C-83A1-F6EECF244321}">
                <p14:modId xmlns:p14="http://schemas.microsoft.com/office/powerpoint/2010/main" val="498621335"/>
              </p:ext>
            </p:extLst>
          </p:nvPr>
        </p:nvGraphicFramePr>
        <p:xfrm>
          <a:off x="228600" y="1057275"/>
          <a:ext cx="117348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9"/>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0000" lnSpcReduction="1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dirty="0">
                <a:solidFill>
                  <a:schemeClr val="accent1"/>
                </a:solidFill>
                <a:latin typeface="Calibri"/>
                <a:ea typeface="Calibri"/>
                <a:cs typeface="Calibri"/>
                <a:sym typeface="Calibri"/>
              </a:rPr>
              <a:t>4-Year Longitudinal Graduation Rate (Grades 9-12)</a:t>
            </a:r>
            <a:br>
              <a:rPr lang="en-US" sz="3200" b="0" i="0" u="none" strike="noStrike" cap="none" dirty="0">
                <a:solidFill>
                  <a:schemeClr val="dk1"/>
                </a:solidFill>
                <a:latin typeface="Calibri"/>
                <a:ea typeface="Calibri"/>
                <a:cs typeface="Calibri"/>
                <a:sym typeface="Calibri"/>
              </a:rPr>
            </a:br>
            <a:r>
              <a:rPr lang="en-US" sz="2700" b="0" i="0" u="none" strike="noStrike" cap="none" dirty="0">
                <a:solidFill>
                  <a:schemeClr val="accent2"/>
                </a:solidFill>
                <a:latin typeface="Calibri"/>
                <a:ea typeface="Calibri"/>
                <a:cs typeface="Calibri"/>
                <a:sym typeface="Calibri"/>
              </a:rPr>
              <a:t>Class of 2024 Cohort</a:t>
            </a:r>
            <a:endParaRPr sz="1400" b="0" i="0" u="none" strike="noStrike" cap="none" dirty="0">
              <a:solidFill>
                <a:srgbClr val="000000"/>
              </a:solidFill>
              <a:latin typeface="Arial"/>
              <a:ea typeface="Arial"/>
              <a:cs typeface="Arial"/>
              <a:sym typeface="Arial"/>
            </a:endParaRPr>
          </a:p>
        </p:txBody>
      </p:sp>
      <p:graphicFrame>
        <p:nvGraphicFramePr>
          <p:cNvPr id="469" name="Google Shape;469;p59"/>
          <p:cNvGraphicFramePr/>
          <p:nvPr/>
        </p:nvGraphicFramePr>
        <p:xfrm>
          <a:off x="228600" y="1397000"/>
          <a:ext cx="116586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graphicFrame>
        <p:nvGraphicFramePr>
          <p:cNvPr id="475" name="Google Shape;475;p60"/>
          <p:cNvGraphicFramePr/>
          <p:nvPr>
            <p:extLst>
              <p:ext uri="{D42A27DB-BD31-4B8C-83A1-F6EECF244321}">
                <p14:modId xmlns:p14="http://schemas.microsoft.com/office/powerpoint/2010/main" val="2212255633"/>
              </p:ext>
            </p:extLst>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476" name="Google Shape;476;p60"/>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75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900" b="0" i="0" u="none" strike="noStrike" cap="none" dirty="0">
                <a:solidFill>
                  <a:schemeClr val="accent1"/>
                </a:solidFill>
                <a:latin typeface="Calibri"/>
                <a:ea typeface="Calibri"/>
                <a:cs typeface="Calibri"/>
                <a:sym typeface="Calibri"/>
              </a:rPr>
              <a:t>4-Year Federal Graduation Rate Without Exclusions (9-12)</a:t>
            </a:r>
            <a:br>
              <a:rPr lang="en-US" sz="3900" b="0" i="0" u="none" strike="noStrike" cap="none" dirty="0">
                <a:solidFill>
                  <a:schemeClr val="dk1"/>
                </a:solidFill>
                <a:latin typeface="Calibri"/>
                <a:ea typeface="Calibri"/>
                <a:cs typeface="Calibri"/>
                <a:sym typeface="Calibri"/>
              </a:rPr>
            </a:br>
            <a:r>
              <a:rPr lang="en-US" sz="3200" b="0" i="0" u="none" strike="noStrike" cap="none" dirty="0">
                <a:solidFill>
                  <a:schemeClr val="accent2"/>
                </a:solidFill>
                <a:latin typeface="Calibri"/>
                <a:ea typeface="Calibri"/>
                <a:cs typeface="Calibri"/>
                <a:sym typeface="Calibri"/>
              </a:rPr>
              <a:t>Class of 2024 Cohort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609600" y="274638"/>
            <a:ext cx="10972800" cy="6765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a:solidFill>
                  <a:schemeClr val="accent1"/>
                </a:solidFill>
              </a:rPr>
              <a:t>Accessing the TPRS Reports</a:t>
            </a:r>
            <a:endParaRPr/>
          </a:p>
        </p:txBody>
      </p:sp>
      <p:sp>
        <p:nvSpPr>
          <p:cNvPr id="129" name="Google Shape;129;p33"/>
          <p:cNvSpPr txBox="1"/>
          <p:nvPr/>
        </p:nvSpPr>
        <p:spPr>
          <a:xfrm>
            <a:off x="4800600" y="951210"/>
            <a:ext cx="2590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Link to TPRS Web page</a:t>
            </a:r>
            <a:endParaRPr sz="2000" b="0" i="0" u="none" strike="noStrike" cap="none" dirty="0">
              <a:solidFill>
                <a:schemeClr val="dk1"/>
              </a:solidFill>
              <a:latin typeface="Calibri"/>
              <a:ea typeface="Calibri"/>
              <a:cs typeface="Calibri"/>
              <a:sym typeface="Calibri"/>
            </a:endParaRPr>
          </a:p>
        </p:txBody>
      </p:sp>
      <p:pic>
        <p:nvPicPr>
          <p:cNvPr id="130" name="Google Shape;130;p33"/>
          <p:cNvPicPr preferRelativeResize="0"/>
          <p:nvPr/>
        </p:nvPicPr>
        <p:blipFill rotWithShape="1">
          <a:blip r:embed="rId4">
            <a:alphaModFix/>
          </a:blip>
          <a:srcRect/>
          <a:stretch/>
        </p:blipFill>
        <p:spPr>
          <a:xfrm>
            <a:off x="2830748" y="1459148"/>
            <a:ext cx="6680515" cy="540736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1"/>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6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300" b="0" i="0" u="none" strike="noStrike" cap="none" dirty="0">
                <a:solidFill>
                  <a:schemeClr val="accent1"/>
                </a:solidFill>
                <a:latin typeface="Calibri"/>
                <a:ea typeface="Calibri"/>
                <a:cs typeface="Calibri"/>
                <a:sym typeface="Calibri"/>
              </a:rPr>
              <a:t>5-Year Extended Longitudinal Graduation Rate (Grades 9-12)</a:t>
            </a:r>
            <a:br>
              <a:rPr lang="en-US" sz="3200" b="0" i="0" u="none" strike="noStrike" cap="none" dirty="0">
                <a:solidFill>
                  <a:schemeClr val="dk1"/>
                </a:solidFill>
                <a:latin typeface="Calibri"/>
                <a:ea typeface="Calibri"/>
                <a:cs typeface="Calibri"/>
                <a:sym typeface="Calibri"/>
              </a:rPr>
            </a:br>
            <a:r>
              <a:rPr lang="en-US" sz="4000" b="0" i="0" u="none" strike="noStrike" cap="none" dirty="0">
                <a:solidFill>
                  <a:schemeClr val="accent2"/>
                </a:solidFill>
                <a:latin typeface="Calibri"/>
                <a:ea typeface="Calibri"/>
                <a:cs typeface="Calibri"/>
                <a:sym typeface="Calibri"/>
              </a:rPr>
              <a:t>Class of 2023 Cohort</a:t>
            </a:r>
            <a:endParaRPr sz="1400" b="0" i="0" u="none" strike="noStrike" cap="none" dirty="0">
              <a:solidFill>
                <a:srgbClr val="000000"/>
              </a:solidFill>
              <a:latin typeface="Arial"/>
              <a:ea typeface="Arial"/>
              <a:cs typeface="Arial"/>
              <a:sym typeface="Arial"/>
            </a:endParaRPr>
          </a:p>
        </p:txBody>
      </p:sp>
      <p:graphicFrame>
        <p:nvGraphicFramePr>
          <p:cNvPr id="483" name="Google Shape;483;p61"/>
          <p:cNvGraphicFramePr/>
          <p:nvPr/>
        </p:nvGraphicFramePr>
        <p:xfrm>
          <a:off x="228600" y="1397000"/>
          <a:ext cx="116586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2"/>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52499"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700" b="0" i="0" u="none" strike="noStrike" cap="none" dirty="0">
                <a:solidFill>
                  <a:schemeClr val="accent1"/>
                </a:solidFill>
                <a:latin typeface="Calibri"/>
                <a:ea typeface="Calibri"/>
                <a:cs typeface="Calibri"/>
                <a:sym typeface="Calibri"/>
              </a:rPr>
              <a:t>5-Year Extended Federal Graduation Rate Without Exclusions (9-12)</a:t>
            </a:r>
            <a:br>
              <a:rPr lang="en-US" sz="4700" b="0" i="0" u="none" strike="noStrike" cap="none" dirty="0">
                <a:solidFill>
                  <a:schemeClr val="dk1"/>
                </a:solidFill>
                <a:latin typeface="Calibri"/>
                <a:ea typeface="Calibri"/>
                <a:cs typeface="Calibri"/>
                <a:sym typeface="Calibri"/>
              </a:rPr>
            </a:br>
            <a:r>
              <a:rPr lang="en-US" sz="4600" b="0" i="0" u="none" strike="noStrike" cap="none" dirty="0">
                <a:solidFill>
                  <a:schemeClr val="accent2"/>
                </a:solidFill>
                <a:latin typeface="Calibri"/>
                <a:ea typeface="Calibri"/>
                <a:cs typeface="Calibri"/>
                <a:sym typeface="Calibri"/>
              </a:rPr>
              <a:t>Class of 2023 Cohort</a:t>
            </a:r>
            <a:endParaRPr sz="1400" b="0" i="0" u="none" strike="noStrike" cap="none" dirty="0">
              <a:solidFill>
                <a:srgbClr val="000000"/>
              </a:solidFill>
              <a:latin typeface="Arial"/>
              <a:ea typeface="Arial"/>
              <a:cs typeface="Arial"/>
              <a:sym typeface="Arial"/>
            </a:endParaRPr>
          </a:p>
        </p:txBody>
      </p:sp>
      <p:graphicFrame>
        <p:nvGraphicFramePr>
          <p:cNvPr id="490" name="Google Shape;490;p62"/>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3"/>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6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300" b="0" i="0" u="none" strike="noStrike" cap="none" dirty="0">
                <a:solidFill>
                  <a:schemeClr val="accent1"/>
                </a:solidFill>
                <a:latin typeface="Calibri"/>
                <a:ea typeface="Calibri"/>
                <a:cs typeface="Calibri"/>
                <a:sym typeface="Calibri"/>
              </a:rPr>
              <a:t>6-Year Extended Longitudinal Graduation Rate (Grades 9-12)</a:t>
            </a:r>
            <a:br>
              <a:rPr lang="en-US" sz="4300" b="0" i="0" u="none" strike="noStrike" cap="none" dirty="0">
                <a:solidFill>
                  <a:schemeClr val="dk1"/>
                </a:solidFill>
                <a:latin typeface="Calibri"/>
                <a:ea typeface="Calibri"/>
                <a:cs typeface="Calibri"/>
                <a:sym typeface="Calibri"/>
              </a:rPr>
            </a:br>
            <a:r>
              <a:rPr lang="en-US" sz="4000" b="0" i="0" u="none" strike="noStrike" cap="none" dirty="0">
                <a:solidFill>
                  <a:schemeClr val="accent2"/>
                </a:solidFill>
                <a:latin typeface="Calibri"/>
                <a:ea typeface="Calibri"/>
                <a:cs typeface="Calibri"/>
                <a:sym typeface="Calibri"/>
              </a:rPr>
              <a:t>Class of 2022 Cohort</a:t>
            </a:r>
            <a:endParaRPr sz="1400" b="0" i="0" u="none" strike="noStrike" cap="none" dirty="0">
              <a:solidFill>
                <a:srgbClr val="000000"/>
              </a:solidFill>
              <a:latin typeface="Arial"/>
              <a:ea typeface="Arial"/>
              <a:cs typeface="Arial"/>
              <a:sym typeface="Arial"/>
            </a:endParaRPr>
          </a:p>
        </p:txBody>
      </p:sp>
      <p:graphicFrame>
        <p:nvGraphicFramePr>
          <p:cNvPr id="497" name="Google Shape;497;p63"/>
          <p:cNvGraphicFramePr/>
          <p:nvPr/>
        </p:nvGraphicFramePr>
        <p:xfrm>
          <a:off x="228600" y="1397000"/>
          <a:ext cx="116586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4"/>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52499"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4700" b="0" i="0" u="none" strike="noStrike" cap="none" dirty="0">
                <a:solidFill>
                  <a:schemeClr val="accent1"/>
                </a:solidFill>
                <a:latin typeface="Calibri"/>
                <a:ea typeface="Calibri"/>
                <a:cs typeface="Calibri"/>
                <a:sym typeface="Calibri"/>
              </a:rPr>
              <a:t>6-Year Extended Federal Graduation Rate Without Exclusions (9-12)</a:t>
            </a:r>
            <a:br>
              <a:rPr lang="en-US" sz="4700" b="0" i="0" u="none" strike="noStrike" cap="none" dirty="0">
                <a:solidFill>
                  <a:schemeClr val="dk1"/>
                </a:solidFill>
                <a:latin typeface="Calibri"/>
                <a:ea typeface="Calibri"/>
                <a:cs typeface="Calibri"/>
                <a:sym typeface="Calibri"/>
              </a:rPr>
            </a:br>
            <a:r>
              <a:rPr lang="en-US" sz="4600" b="0" i="0" u="none" strike="noStrike" cap="none" dirty="0">
                <a:solidFill>
                  <a:schemeClr val="accent2"/>
                </a:solidFill>
                <a:latin typeface="Calibri"/>
                <a:ea typeface="Calibri"/>
                <a:cs typeface="Calibri"/>
                <a:sym typeface="Calibri"/>
              </a:rPr>
              <a:t>Class of 2022 Cohort</a:t>
            </a:r>
            <a:endParaRPr sz="1400" b="0" i="0" u="none" strike="noStrike" cap="none" dirty="0">
              <a:solidFill>
                <a:srgbClr val="000000"/>
              </a:solidFill>
              <a:latin typeface="Arial"/>
              <a:ea typeface="Arial"/>
              <a:cs typeface="Arial"/>
              <a:sym typeface="Arial"/>
            </a:endParaRPr>
          </a:p>
        </p:txBody>
      </p:sp>
      <p:graphicFrame>
        <p:nvGraphicFramePr>
          <p:cNvPr id="504" name="Google Shape;504;p64"/>
          <p:cNvGraphicFramePr/>
          <p:nvPr/>
        </p:nvGraphicFramePr>
        <p:xfrm>
          <a:off x="228600" y="1219200"/>
          <a:ext cx="11734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graphicFrame>
        <p:nvGraphicFramePr>
          <p:cNvPr id="510" name="Google Shape;510;p65"/>
          <p:cNvGraphicFramePr/>
          <p:nvPr/>
        </p:nvGraphicFramePr>
        <p:xfrm>
          <a:off x="177800" y="895350"/>
          <a:ext cx="11658600" cy="5461000"/>
        </p:xfrm>
        <a:graphic>
          <a:graphicData uri="http://schemas.openxmlformats.org/drawingml/2006/chart">
            <c:chart xmlns:c="http://schemas.openxmlformats.org/drawingml/2006/chart" xmlns:r="http://schemas.openxmlformats.org/officeDocument/2006/relationships" r:id="rId3"/>
          </a:graphicData>
        </a:graphic>
      </p:graphicFrame>
      <p:sp>
        <p:nvSpPr>
          <p:cNvPr id="511" name="Google Shape;511;p65"/>
          <p:cNvSpPr txBox="1"/>
          <p:nvPr/>
        </p:nvSpPr>
        <p:spPr>
          <a:xfrm>
            <a:off x="1524000" y="136525"/>
            <a:ext cx="9144000" cy="9144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dirty="0">
                <a:solidFill>
                  <a:schemeClr val="accent1"/>
                </a:solidFill>
                <a:latin typeface="Calibri"/>
                <a:ea typeface="Calibri"/>
                <a:cs typeface="Calibri"/>
                <a:sym typeface="Calibri"/>
              </a:rPr>
              <a:t>Class of 2024 College Ready Graduates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6"/>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dirty="0">
                <a:solidFill>
                  <a:schemeClr val="accent1"/>
                </a:solidFill>
                <a:latin typeface="Calibri"/>
                <a:ea typeface="Calibri"/>
                <a:cs typeface="Calibri"/>
                <a:sym typeface="Calibri"/>
              </a:rPr>
              <a:t>Class of 2024 Career or Military Ready Graduates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endParaRPr sz="3200" b="0" i="0" u="none" strike="noStrike" cap="none" dirty="0">
              <a:solidFill>
                <a:schemeClr val="accent2"/>
              </a:solidFill>
              <a:latin typeface="Calibri"/>
              <a:ea typeface="Calibri"/>
              <a:cs typeface="Calibri"/>
              <a:sym typeface="Calibri"/>
            </a:endParaRPr>
          </a:p>
        </p:txBody>
      </p:sp>
      <p:graphicFrame>
        <p:nvGraphicFramePr>
          <p:cNvPr id="518" name="Google Shape;518;p66"/>
          <p:cNvGraphicFramePr/>
          <p:nvPr/>
        </p:nvGraphicFramePr>
        <p:xfrm>
          <a:off x="266700" y="762000"/>
          <a:ext cx="11658600" cy="546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graphicFrame>
        <p:nvGraphicFramePr>
          <p:cNvPr id="524" name="Google Shape;524;p67"/>
          <p:cNvGraphicFramePr/>
          <p:nvPr>
            <p:extLst>
              <p:ext uri="{D42A27DB-BD31-4B8C-83A1-F6EECF244321}">
                <p14:modId xmlns:p14="http://schemas.microsoft.com/office/powerpoint/2010/main" val="3818640297"/>
              </p:ext>
            </p:extLst>
          </p:nvPr>
        </p:nvGraphicFramePr>
        <p:xfrm>
          <a:off x="304800" y="1066800"/>
          <a:ext cx="116586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525" name="Google Shape;525;p67"/>
          <p:cNvSpPr txBox="1"/>
          <p:nvPr/>
        </p:nvSpPr>
        <p:spPr>
          <a:xfrm>
            <a:off x="1548384" y="152400"/>
            <a:ext cx="9144000" cy="777875"/>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Average SAT Score, All Subjects</a:t>
            </a:r>
            <a:endParaRPr sz="32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8"/>
          <p:cNvSpPr txBox="1"/>
          <p:nvPr/>
        </p:nvSpPr>
        <p:spPr>
          <a:xfrm>
            <a:off x="1524000" y="168275"/>
            <a:ext cx="9144000" cy="7620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a:solidFill>
                  <a:schemeClr val="accent1"/>
                </a:solidFill>
                <a:latin typeface="Calibri"/>
                <a:ea typeface="Calibri"/>
                <a:cs typeface="Calibri"/>
                <a:sym typeface="Calibri"/>
              </a:rPr>
              <a:t>Average ACT Score, All Subjects</a:t>
            </a:r>
            <a:endParaRPr sz="3200" b="0" i="0" u="none" strike="noStrike" cap="none">
              <a:solidFill>
                <a:schemeClr val="accent2"/>
              </a:solidFill>
              <a:latin typeface="Calibri"/>
              <a:ea typeface="Calibri"/>
              <a:cs typeface="Calibri"/>
              <a:sym typeface="Calibri"/>
            </a:endParaRPr>
          </a:p>
        </p:txBody>
      </p:sp>
      <p:graphicFrame>
        <p:nvGraphicFramePr>
          <p:cNvPr id="532" name="Google Shape;532;p68"/>
          <p:cNvGraphicFramePr/>
          <p:nvPr>
            <p:extLst>
              <p:ext uri="{D42A27DB-BD31-4B8C-83A1-F6EECF244321}">
                <p14:modId xmlns:p14="http://schemas.microsoft.com/office/powerpoint/2010/main" val="2989837535"/>
              </p:ext>
            </p:extLst>
          </p:nvPr>
        </p:nvGraphicFramePr>
        <p:xfrm>
          <a:off x="304800" y="1066800"/>
          <a:ext cx="11658600" cy="579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dirty="0">
                <a:solidFill>
                  <a:schemeClr val="accent1"/>
                </a:solidFill>
              </a:rPr>
              <a:t>2024 – 2025 </a:t>
            </a:r>
            <a:r>
              <a:rPr lang="en-US" dirty="0"/>
              <a:t>Student Ethnic Distribution</a:t>
            </a:r>
            <a:endParaRPr dirty="0"/>
          </a:p>
        </p:txBody>
      </p:sp>
      <p:graphicFrame>
        <p:nvGraphicFramePr>
          <p:cNvPr id="539" name="Google Shape;539;p69"/>
          <p:cNvGraphicFramePr/>
          <p:nvPr/>
        </p:nvGraphicFramePr>
        <p:xfrm>
          <a:off x="1524000" y="1066800"/>
          <a:ext cx="5461000" cy="556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0" name="Google Shape;540;p69"/>
          <p:cNvGraphicFramePr/>
          <p:nvPr>
            <p:extLst>
              <p:ext uri="{D42A27DB-BD31-4B8C-83A1-F6EECF244321}">
                <p14:modId xmlns:p14="http://schemas.microsoft.com/office/powerpoint/2010/main" val="1123514160"/>
              </p:ext>
            </p:extLst>
          </p:nvPr>
        </p:nvGraphicFramePr>
        <p:xfrm>
          <a:off x="7010400" y="1066800"/>
          <a:ext cx="3556000" cy="5562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dirty="0">
                <a:solidFill>
                  <a:schemeClr val="accent1"/>
                </a:solidFill>
              </a:rPr>
              <a:t>2024 – 2025 </a:t>
            </a:r>
            <a:r>
              <a:rPr lang="en-US" dirty="0"/>
              <a:t>Student Demographics</a:t>
            </a:r>
            <a:endParaRPr dirty="0"/>
          </a:p>
        </p:txBody>
      </p:sp>
      <p:graphicFrame>
        <p:nvGraphicFramePr>
          <p:cNvPr id="547" name="Google Shape;547;p70"/>
          <p:cNvGraphicFramePr/>
          <p:nvPr>
            <p:extLst>
              <p:ext uri="{D42A27DB-BD31-4B8C-83A1-F6EECF244321}">
                <p14:modId xmlns:p14="http://schemas.microsoft.com/office/powerpoint/2010/main" val="1770332815"/>
              </p:ext>
            </p:extLst>
          </p:nvPr>
        </p:nvGraphicFramePr>
        <p:xfrm>
          <a:off x="1676401" y="2057400"/>
          <a:ext cx="8610600" cy="3078530"/>
        </p:xfrm>
        <a:graphic>
          <a:graphicData uri="http://schemas.openxmlformats.org/drawingml/2006/table">
            <a:tbl>
              <a:tblPr firstRow="1" bandRow="1">
                <a:noFill/>
                <a:tableStyleId>{0DE181B1-C878-449E-8BD3-6A8C92AC9172}</a:tableStyleId>
              </a:tblPr>
              <a:tblGrid>
                <a:gridCol w="5486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3200"/>
                        <a:buFont typeface="Arial"/>
                        <a:buNone/>
                      </a:pPr>
                      <a:r>
                        <a:rPr lang="en-US" sz="3200" u="none" strike="noStrike" cap="none"/>
                        <a:t>District</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200"/>
                        <a:buFont typeface="Arial"/>
                        <a:buNone/>
                      </a:pPr>
                      <a:r>
                        <a:rPr lang="en-US" sz="3200" u="none" strike="noStrike" cap="none"/>
                        <a:t>State</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Economically Disadvantaged</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60.5%</a:t>
                      </a:r>
                      <a:endParaRPr sz="1400" u="none" strike="noStrike" cap="none" dirty="0"/>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Emergent Bilingual/EL</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24.3%</a:t>
                      </a:r>
                      <a:endParaRPr sz="1400" u="none" strike="noStrike" cap="none" dirty="0"/>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dirty="0"/>
                        <a:t>Students w/Disciplinary Placements (2023-2024)</a:t>
                      </a:r>
                      <a:endParaRPr sz="2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2.1%</a:t>
                      </a:r>
                      <a:endParaRPr sz="1400" u="none" strike="noStrike" cap="none" dirty="0"/>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At-Risk</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53.5%</a:t>
                      </a:r>
                      <a:endParaRPr sz="1400" u="none" strike="noStrike" cap="none" dirty="0"/>
                    </a:p>
                  </a:txBody>
                  <a:tcPr marL="91450" marR="91450" marT="45725" marB="457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2209800" y="304800"/>
            <a:ext cx="7772400" cy="762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dirty="0">
                <a:solidFill>
                  <a:schemeClr val="accent1"/>
                </a:solidFill>
              </a:rPr>
              <a:t>2024 – 2025 TAPR Content</a:t>
            </a:r>
            <a:br>
              <a:rPr lang="en-US" dirty="0">
                <a:solidFill>
                  <a:schemeClr val="accent1"/>
                </a:solidFill>
              </a:rPr>
            </a:br>
            <a:r>
              <a:rPr lang="en-US" sz="4000" dirty="0">
                <a:solidFill>
                  <a:schemeClr val="accent1"/>
                </a:solidFill>
              </a:rPr>
              <a:t>District/Campus Performance</a:t>
            </a:r>
            <a:endParaRPr dirty="0">
              <a:solidFill>
                <a:schemeClr val="accent1"/>
              </a:solidFill>
            </a:endParaRPr>
          </a:p>
        </p:txBody>
      </p:sp>
      <p:sp>
        <p:nvSpPr>
          <p:cNvPr id="137" name="Google Shape;137;p7"/>
          <p:cNvSpPr txBox="1">
            <a:spLocks noGrp="1"/>
          </p:cNvSpPr>
          <p:nvPr>
            <p:ph type="body" idx="1"/>
          </p:nvPr>
        </p:nvSpPr>
        <p:spPr>
          <a:xfrm>
            <a:off x="2418736" y="1504338"/>
            <a:ext cx="7325032" cy="5048862"/>
          </a:xfrm>
          <a:prstGeom prst="rect">
            <a:avLst/>
          </a:prstGeom>
          <a:noFill/>
          <a:ln>
            <a:noFill/>
          </a:ln>
        </p:spPr>
        <p:txBody>
          <a:bodyPr spcFirstLastPara="1" wrap="square" lIns="91425" tIns="45700" rIns="91425" bIns="45700" anchor="t" anchorCtr="0">
            <a:normAutofit fontScale="77500" lnSpcReduction="20000"/>
          </a:bodyPr>
          <a:lstStyle/>
          <a:p>
            <a:pPr marL="285750" lvl="0" indent="-228600" algn="l" rtl="0">
              <a:lnSpc>
                <a:spcPct val="90000"/>
              </a:lnSpc>
              <a:spcBef>
                <a:spcPts val="400"/>
              </a:spcBef>
              <a:spcAft>
                <a:spcPts val="0"/>
              </a:spcAft>
              <a:buClr>
                <a:schemeClr val="accent1"/>
              </a:buClr>
              <a:buSzPct val="100000"/>
              <a:buChar char="•"/>
            </a:pPr>
            <a:r>
              <a:rPr lang="en-US" sz="2600">
                <a:solidFill>
                  <a:schemeClr val="accent1"/>
                </a:solidFill>
              </a:rPr>
              <a:t>STAAR performance</a:t>
            </a:r>
            <a:endParaRPr sz="2600">
              <a:solidFill>
                <a:schemeClr val="accent1"/>
              </a:solidFill>
            </a:endParaRPr>
          </a:p>
          <a:p>
            <a:pPr marL="742950" lvl="1" indent="-285750" algn="l" rtl="0">
              <a:lnSpc>
                <a:spcPct val="80000"/>
              </a:lnSpc>
              <a:spcBef>
                <a:spcPts val="800"/>
              </a:spcBef>
              <a:spcAft>
                <a:spcPts val="0"/>
              </a:spcAft>
              <a:buClr>
                <a:srgbClr val="6A84BC"/>
              </a:buClr>
              <a:buSzPct val="100000"/>
              <a:buFont typeface="Noto Sans Symbols"/>
              <a:buChar char="▪"/>
            </a:pPr>
            <a:r>
              <a:rPr lang="en-US" sz="2400" i="1">
                <a:solidFill>
                  <a:srgbClr val="6A84BC"/>
                </a:solidFill>
              </a:rPr>
              <a:t>By grade level, subject, student group, and performance level</a:t>
            </a:r>
            <a:endParaRPr sz="2400" i="1">
              <a:solidFill>
                <a:srgbClr val="6A84BC"/>
              </a:solidFill>
            </a:endParaRPr>
          </a:p>
          <a:p>
            <a:pPr marL="285750" lvl="0" indent="-228600" algn="l" rtl="0">
              <a:lnSpc>
                <a:spcPct val="80000"/>
              </a:lnSpc>
              <a:spcBef>
                <a:spcPts val="800"/>
              </a:spcBef>
              <a:spcAft>
                <a:spcPts val="0"/>
              </a:spcAft>
              <a:buClr>
                <a:schemeClr val="accent1"/>
              </a:buClr>
              <a:buSzPct val="100000"/>
              <a:buChar char="•"/>
            </a:pPr>
            <a:r>
              <a:rPr lang="en-US" sz="2600">
                <a:solidFill>
                  <a:schemeClr val="accent1"/>
                </a:solidFill>
              </a:rPr>
              <a:t>School Progress</a:t>
            </a:r>
            <a:endParaRPr/>
          </a:p>
          <a:p>
            <a:pPr marL="742950" lvl="1" indent="-285750" algn="l" rtl="0">
              <a:lnSpc>
                <a:spcPct val="80000"/>
              </a:lnSpc>
              <a:spcBef>
                <a:spcPts val="800"/>
              </a:spcBef>
              <a:spcAft>
                <a:spcPts val="0"/>
              </a:spcAft>
              <a:buClr>
                <a:srgbClr val="6A84BC"/>
              </a:buClr>
              <a:buSzPct val="100000"/>
              <a:buFont typeface="Noto Sans Symbols"/>
              <a:buChar char="▪"/>
            </a:pPr>
            <a:r>
              <a:rPr lang="en-US" sz="2400" i="1">
                <a:solidFill>
                  <a:srgbClr val="6A84BC"/>
                </a:solidFill>
                <a:latin typeface="Calibri"/>
                <a:ea typeface="Calibri"/>
                <a:cs typeface="Calibri"/>
                <a:sym typeface="Calibri"/>
              </a:rPr>
              <a:t>Academic Growth </a:t>
            </a:r>
            <a:r>
              <a:rPr lang="en-US" sz="2400" i="1">
                <a:solidFill>
                  <a:srgbClr val="6A84BC"/>
                </a:solidFill>
              </a:rPr>
              <a:t>and </a:t>
            </a:r>
            <a:r>
              <a:rPr lang="en-US" sz="2400" i="1">
                <a:solidFill>
                  <a:srgbClr val="6A84BC"/>
                </a:solidFill>
                <a:latin typeface="Calibri"/>
                <a:ea typeface="Calibri"/>
                <a:cs typeface="Calibri"/>
                <a:sym typeface="Calibri"/>
              </a:rPr>
              <a:t>Accelerated Learning</a:t>
            </a:r>
            <a:endParaRPr/>
          </a:p>
          <a:p>
            <a:pPr marL="285750" lvl="0" indent="-228600" algn="l" rtl="0">
              <a:lnSpc>
                <a:spcPct val="90000"/>
              </a:lnSpc>
              <a:spcBef>
                <a:spcPts val="800"/>
              </a:spcBef>
              <a:spcAft>
                <a:spcPts val="0"/>
              </a:spcAft>
              <a:buClr>
                <a:schemeClr val="accent1"/>
              </a:buClr>
              <a:buSzPct val="100000"/>
              <a:buChar char="•"/>
            </a:pPr>
            <a:r>
              <a:rPr lang="en-US" sz="2600">
                <a:solidFill>
                  <a:schemeClr val="accent1"/>
                </a:solidFill>
              </a:rPr>
              <a:t>Bilingual Education/ESL</a:t>
            </a:r>
            <a:endParaRPr/>
          </a:p>
          <a:p>
            <a:pPr marL="742950" lvl="1" indent="-285750" algn="l" rtl="0">
              <a:lnSpc>
                <a:spcPct val="80000"/>
              </a:lnSpc>
              <a:spcBef>
                <a:spcPts val="800"/>
              </a:spcBef>
              <a:spcAft>
                <a:spcPts val="0"/>
              </a:spcAft>
              <a:buClr>
                <a:srgbClr val="6A84BC"/>
              </a:buClr>
              <a:buSzPct val="100000"/>
              <a:buFont typeface="Noto Sans Symbols"/>
              <a:buChar char="▪"/>
            </a:pPr>
            <a:r>
              <a:rPr lang="en-US" sz="2400" i="1">
                <a:solidFill>
                  <a:srgbClr val="6A84BC"/>
                </a:solidFill>
              </a:rPr>
              <a:t>STAAR performance</a:t>
            </a:r>
            <a:endParaRPr/>
          </a:p>
          <a:p>
            <a:pPr marL="742950" lvl="1" indent="-285750" algn="l" rtl="0">
              <a:lnSpc>
                <a:spcPct val="80000"/>
              </a:lnSpc>
              <a:spcBef>
                <a:spcPts val="800"/>
              </a:spcBef>
              <a:spcAft>
                <a:spcPts val="0"/>
              </a:spcAft>
              <a:buClr>
                <a:srgbClr val="6A84BC"/>
              </a:buClr>
              <a:buSzPct val="100000"/>
              <a:buFont typeface="Noto Sans Symbols"/>
              <a:buChar char="▪"/>
            </a:pPr>
            <a:r>
              <a:rPr lang="en-US" sz="2400" i="1">
                <a:solidFill>
                  <a:srgbClr val="6A84BC"/>
                </a:solidFill>
              </a:rPr>
              <a:t>School Progress by Growth and Accelerated Learning</a:t>
            </a:r>
            <a:endParaRPr/>
          </a:p>
          <a:p>
            <a:pPr marL="285750" lvl="0" indent="-228600" algn="l" rtl="0">
              <a:lnSpc>
                <a:spcPct val="80000"/>
              </a:lnSpc>
              <a:spcBef>
                <a:spcPts val="800"/>
              </a:spcBef>
              <a:spcAft>
                <a:spcPts val="0"/>
              </a:spcAft>
              <a:buClr>
                <a:schemeClr val="accent1"/>
              </a:buClr>
              <a:buSzPct val="100000"/>
              <a:buChar char="•"/>
            </a:pPr>
            <a:r>
              <a:rPr lang="en-US" sz="2600">
                <a:solidFill>
                  <a:schemeClr val="accent1"/>
                </a:solidFill>
              </a:rPr>
              <a:t>Participation Rate</a:t>
            </a:r>
            <a:endParaRPr sz="2600">
              <a:solidFill>
                <a:schemeClr val="accent1"/>
              </a:solidFill>
            </a:endParaRPr>
          </a:p>
          <a:p>
            <a:pPr marL="285750" lvl="0" indent="-228600" algn="l" rtl="0">
              <a:lnSpc>
                <a:spcPct val="90000"/>
              </a:lnSpc>
              <a:spcBef>
                <a:spcPts val="800"/>
              </a:spcBef>
              <a:spcAft>
                <a:spcPts val="0"/>
              </a:spcAft>
              <a:buClr>
                <a:schemeClr val="accent1"/>
              </a:buClr>
              <a:buSzPct val="100000"/>
              <a:buChar char="•"/>
            </a:pPr>
            <a:r>
              <a:rPr lang="en-US" sz="2600">
                <a:solidFill>
                  <a:schemeClr val="accent1"/>
                </a:solidFill>
              </a:rPr>
              <a:t>Attendance Rate</a:t>
            </a:r>
            <a:endParaRPr sz="2600">
              <a:solidFill>
                <a:schemeClr val="accent1"/>
              </a:solidFill>
            </a:endParaRPr>
          </a:p>
          <a:p>
            <a:pPr marL="285750" lvl="0" indent="-228600" algn="l" rtl="0">
              <a:lnSpc>
                <a:spcPct val="90000"/>
              </a:lnSpc>
              <a:spcBef>
                <a:spcPts val="800"/>
              </a:spcBef>
              <a:spcAft>
                <a:spcPts val="0"/>
              </a:spcAft>
              <a:buClr>
                <a:schemeClr val="accent1"/>
              </a:buClr>
              <a:buSzPct val="100000"/>
              <a:buChar char="•"/>
            </a:pPr>
            <a:r>
              <a:rPr lang="en-US" sz="2600">
                <a:solidFill>
                  <a:schemeClr val="accent1"/>
                </a:solidFill>
              </a:rPr>
              <a:t>Annual Dropout Rates</a:t>
            </a:r>
            <a:endParaRPr sz="2600">
              <a:solidFill>
                <a:schemeClr val="accent1"/>
              </a:solidFill>
            </a:endParaRPr>
          </a:p>
          <a:p>
            <a:pPr marL="285750" lvl="0" indent="-228600" algn="l" rtl="0">
              <a:lnSpc>
                <a:spcPct val="90000"/>
              </a:lnSpc>
              <a:spcBef>
                <a:spcPts val="800"/>
              </a:spcBef>
              <a:spcAft>
                <a:spcPts val="0"/>
              </a:spcAft>
              <a:buClr>
                <a:schemeClr val="accent1"/>
              </a:buClr>
              <a:buSzPct val="100000"/>
              <a:buChar char="•"/>
            </a:pPr>
            <a:r>
              <a:rPr lang="en-US" sz="2600">
                <a:solidFill>
                  <a:schemeClr val="accent1"/>
                </a:solidFill>
              </a:rPr>
              <a:t>Graduation Rates</a:t>
            </a:r>
            <a:endParaRPr sz="2600">
              <a:solidFill>
                <a:schemeClr val="accent1"/>
              </a:solidFill>
            </a:endParaRPr>
          </a:p>
          <a:p>
            <a:pPr marL="742950" lvl="1" indent="-285750" algn="l" rtl="0">
              <a:lnSpc>
                <a:spcPct val="80000"/>
              </a:lnSpc>
              <a:spcBef>
                <a:spcPts val="800"/>
              </a:spcBef>
              <a:spcAft>
                <a:spcPts val="0"/>
              </a:spcAft>
              <a:buClr>
                <a:srgbClr val="6A84BC"/>
              </a:buClr>
              <a:buSzPct val="100000"/>
              <a:buFont typeface="Noto Sans Symbols"/>
              <a:buChar char="▪"/>
            </a:pPr>
            <a:r>
              <a:rPr lang="en-US" sz="2400" i="1">
                <a:solidFill>
                  <a:srgbClr val="6A84BC"/>
                </a:solidFill>
              </a:rPr>
              <a:t>4-year longitudinal</a:t>
            </a:r>
            <a:endParaRPr/>
          </a:p>
          <a:p>
            <a:pPr marL="742950" lvl="1" indent="-285750" algn="l" rtl="0">
              <a:lnSpc>
                <a:spcPct val="90000"/>
              </a:lnSpc>
              <a:spcBef>
                <a:spcPts val="800"/>
              </a:spcBef>
              <a:spcAft>
                <a:spcPts val="0"/>
              </a:spcAft>
              <a:buClr>
                <a:srgbClr val="6A84BC"/>
              </a:buClr>
              <a:buSzPct val="100000"/>
              <a:buFont typeface="Noto Sans Symbols"/>
              <a:buChar char="▪"/>
            </a:pPr>
            <a:r>
              <a:rPr lang="en-US" sz="2400" i="1">
                <a:solidFill>
                  <a:srgbClr val="6A84BC"/>
                </a:solidFill>
              </a:rPr>
              <a:t>5-year extended longitudinal</a:t>
            </a:r>
            <a:endParaRPr sz="2400" i="1">
              <a:solidFill>
                <a:srgbClr val="6A84BC"/>
              </a:solidFill>
            </a:endParaRPr>
          </a:p>
          <a:p>
            <a:pPr marL="742950" lvl="1" indent="-285750" algn="l" rtl="0">
              <a:lnSpc>
                <a:spcPct val="90000"/>
              </a:lnSpc>
              <a:spcBef>
                <a:spcPts val="800"/>
              </a:spcBef>
              <a:spcAft>
                <a:spcPts val="0"/>
              </a:spcAft>
              <a:buClr>
                <a:srgbClr val="6A84BC"/>
              </a:buClr>
              <a:buSzPct val="100000"/>
              <a:buFont typeface="Noto Sans Symbols"/>
              <a:buChar char="▪"/>
            </a:pPr>
            <a:r>
              <a:rPr lang="en-US" sz="2400" i="1">
                <a:solidFill>
                  <a:srgbClr val="6A84BC"/>
                </a:solidFill>
              </a:rPr>
              <a:t>6-year extended longitudinal</a:t>
            </a:r>
            <a:endParaRPr sz="2400" i="1">
              <a:solidFill>
                <a:srgbClr val="6A84BC"/>
              </a:solidFill>
            </a:endParaRPr>
          </a:p>
          <a:p>
            <a:pPr marL="742950" lvl="1" indent="-285750" algn="l" rtl="0">
              <a:lnSpc>
                <a:spcPct val="90000"/>
              </a:lnSpc>
              <a:spcBef>
                <a:spcPts val="800"/>
              </a:spcBef>
              <a:spcAft>
                <a:spcPts val="0"/>
              </a:spcAft>
              <a:buClr>
                <a:srgbClr val="6A84BC"/>
              </a:buClr>
              <a:buSzPct val="100000"/>
              <a:buFont typeface="Noto Sans Symbols"/>
              <a:buChar char="▪"/>
            </a:pPr>
            <a:r>
              <a:rPr lang="en-US" sz="2400" i="1">
                <a:solidFill>
                  <a:srgbClr val="6A84BC"/>
                </a:solidFill>
              </a:rPr>
              <a:t>4-year Federal</a:t>
            </a:r>
            <a:endParaRPr/>
          </a:p>
          <a:p>
            <a:pPr marL="742950" lvl="1" indent="-285750" algn="l" rtl="0">
              <a:lnSpc>
                <a:spcPct val="90000"/>
              </a:lnSpc>
              <a:spcBef>
                <a:spcPts val="800"/>
              </a:spcBef>
              <a:spcAft>
                <a:spcPts val="400"/>
              </a:spcAft>
              <a:buClr>
                <a:srgbClr val="6A84BC"/>
              </a:buClr>
              <a:buSzPct val="100000"/>
              <a:buFont typeface="Noto Sans Symbols"/>
              <a:buChar char="▪"/>
            </a:pPr>
            <a:r>
              <a:rPr lang="en-US" sz="2400" i="1">
                <a:solidFill>
                  <a:srgbClr val="6A84BC"/>
                </a:solidFill>
              </a:rPr>
              <a:t>RHSP, DAP, FHSP Graduates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dirty="0">
                <a:solidFill>
                  <a:schemeClr val="accent1"/>
                </a:solidFill>
              </a:rPr>
              <a:t>2024 – 2025 </a:t>
            </a:r>
            <a:r>
              <a:rPr lang="en-US" dirty="0"/>
              <a:t>Enrollment by Program</a:t>
            </a:r>
            <a:endParaRPr dirty="0"/>
          </a:p>
        </p:txBody>
      </p:sp>
      <p:graphicFrame>
        <p:nvGraphicFramePr>
          <p:cNvPr id="554" name="Google Shape;554;p73"/>
          <p:cNvGraphicFramePr/>
          <p:nvPr>
            <p:extLst>
              <p:ext uri="{D42A27DB-BD31-4B8C-83A1-F6EECF244321}">
                <p14:modId xmlns:p14="http://schemas.microsoft.com/office/powerpoint/2010/main" val="1535360107"/>
              </p:ext>
            </p:extLst>
          </p:nvPr>
        </p:nvGraphicFramePr>
        <p:xfrm>
          <a:off x="1752601" y="2057400"/>
          <a:ext cx="8610600" cy="3169980"/>
        </p:xfrm>
        <a:graphic>
          <a:graphicData uri="http://schemas.openxmlformats.org/drawingml/2006/table">
            <a:tbl>
              <a:tblPr firstRow="1" bandRow="1">
                <a:noFill/>
                <a:tableStyleId>{0DE181B1-C878-449E-8BD3-6A8C92AC9172}</a:tableStyleId>
              </a:tblPr>
              <a:tblGrid>
                <a:gridCol w="5715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200"/>
                        <a:buFont typeface="Arial"/>
                        <a:buNone/>
                      </a:pPr>
                      <a:r>
                        <a:rPr lang="en-US" sz="3200" u="none" strike="noStrike" cap="none"/>
                        <a:t>District</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3200"/>
                        <a:buFont typeface="Arial"/>
                        <a:buNone/>
                      </a:pPr>
                      <a:r>
                        <a:rPr lang="en-US" sz="3200" u="none" strike="noStrike" cap="none"/>
                        <a:t>State</a:t>
                      </a:r>
                      <a:endParaRPr sz="1400" u="none" strike="noStrike" cap="none"/>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Bilingual/ESL</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24.3%</a:t>
                      </a:r>
                      <a:endParaRPr sz="1400" u="none" strike="noStrike" cap="none" dirty="0"/>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Career &amp; Technical Education</a:t>
                      </a:r>
                      <a:endParaRPr sz="28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27.7%</a:t>
                      </a:r>
                      <a:endParaRPr sz="2400" b="1" i="0" u="none" strike="noStrike" cap="none" dirty="0">
                        <a:solidFill>
                          <a:schemeClr val="dk1"/>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Career &amp; Technical Education (9-12)</a:t>
                      </a:r>
                      <a:endParaRPr sz="28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74.0%</a:t>
                      </a:r>
                      <a:endParaRPr sz="2400" b="1" i="0" u="none" strike="noStrike" cap="none" dirty="0">
                        <a:solidFill>
                          <a:schemeClr val="dk1"/>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Gifted &amp; Talented Education</a:t>
                      </a:r>
                      <a:endParaRPr sz="28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8.7%</a:t>
                      </a:r>
                      <a:endParaRPr sz="1400" u="none" strike="noStrike" cap="none" dirty="0"/>
                    </a:p>
                  </a:txBody>
                  <a:tcPr marL="91450" marR="91450" marT="45725" marB="45725" anchor="ct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Special Education</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400"/>
                        <a:buFont typeface="Calibri"/>
                        <a:buNone/>
                      </a:pP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dirty="0"/>
                        <a:t>15.3%</a:t>
                      </a:r>
                      <a:endParaRPr sz="1400" u="none" strike="noStrike" cap="none" dirty="0"/>
                    </a:p>
                  </a:txBody>
                  <a:tcPr marL="91450" marR="91450" marT="45725" marB="4572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1"/>
          <p:cNvSpPr txBox="1">
            <a:spLocks noGrp="1"/>
          </p:cNvSpPr>
          <p:nvPr>
            <p:ph type="title"/>
          </p:nvPr>
        </p:nvSpPr>
        <p:spPr>
          <a:xfrm>
            <a:off x="1524000" y="228600"/>
            <a:ext cx="87630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dirty="0">
                <a:solidFill>
                  <a:schemeClr val="accent1"/>
                </a:solidFill>
              </a:rPr>
              <a:t>2024 – 2025 </a:t>
            </a:r>
            <a:r>
              <a:rPr lang="en-US" dirty="0"/>
              <a:t>Teacher Ethnic Distribution</a:t>
            </a:r>
            <a:endParaRPr dirty="0"/>
          </a:p>
        </p:txBody>
      </p:sp>
      <p:graphicFrame>
        <p:nvGraphicFramePr>
          <p:cNvPr id="561" name="Google Shape;561;p71"/>
          <p:cNvGraphicFramePr/>
          <p:nvPr/>
        </p:nvGraphicFramePr>
        <p:xfrm>
          <a:off x="1524000" y="1143000"/>
          <a:ext cx="5943600" cy="571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2" name="Google Shape;562;p71"/>
          <p:cNvGraphicFramePr/>
          <p:nvPr>
            <p:extLst>
              <p:ext uri="{D42A27DB-BD31-4B8C-83A1-F6EECF244321}">
                <p14:modId xmlns:p14="http://schemas.microsoft.com/office/powerpoint/2010/main" val="1606859896"/>
              </p:ext>
            </p:extLst>
          </p:nvPr>
        </p:nvGraphicFramePr>
        <p:xfrm>
          <a:off x="6781800" y="1371600"/>
          <a:ext cx="3831336" cy="5486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568" name="Google Shape;568;p72"/>
          <p:cNvGraphicFramePr/>
          <p:nvPr>
            <p:extLst>
              <p:ext uri="{D42A27DB-BD31-4B8C-83A1-F6EECF244321}">
                <p14:modId xmlns:p14="http://schemas.microsoft.com/office/powerpoint/2010/main" val="2586820773"/>
              </p:ext>
            </p:extLst>
          </p:nvPr>
        </p:nvGraphicFramePr>
        <p:xfrm>
          <a:off x="1796144" y="458684"/>
          <a:ext cx="5486398" cy="5323114"/>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7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dirty="0">
                <a:solidFill>
                  <a:schemeClr val="accent1"/>
                </a:solidFill>
              </a:rPr>
              <a:t>2024 – 2025 </a:t>
            </a:r>
            <a:r>
              <a:rPr lang="en-US" dirty="0"/>
              <a:t>Teachers Years of Experience</a:t>
            </a:r>
            <a:endParaRPr dirty="0"/>
          </a:p>
        </p:txBody>
      </p:sp>
      <p:graphicFrame>
        <p:nvGraphicFramePr>
          <p:cNvPr id="570" name="Google Shape;570;p72"/>
          <p:cNvGraphicFramePr/>
          <p:nvPr>
            <p:extLst>
              <p:ext uri="{D42A27DB-BD31-4B8C-83A1-F6EECF244321}">
                <p14:modId xmlns:p14="http://schemas.microsoft.com/office/powerpoint/2010/main" val="1865107815"/>
              </p:ext>
            </p:extLst>
          </p:nvPr>
        </p:nvGraphicFramePr>
        <p:xfrm>
          <a:off x="6912427" y="897329"/>
          <a:ext cx="4082143" cy="506334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4"/>
          <p:cNvSpPr txBox="1">
            <a:spLocks noGrp="1"/>
          </p:cNvSpPr>
          <p:nvPr>
            <p:ph type="title"/>
          </p:nvPr>
        </p:nvSpPr>
        <p:spPr>
          <a:xfrm>
            <a:off x="1943100" y="457200"/>
            <a:ext cx="8305800" cy="762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4400"/>
              <a:buFont typeface="Calibri"/>
              <a:buNone/>
            </a:pPr>
            <a:r>
              <a:rPr lang="en-US">
                <a:solidFill>
                  <a:schemeClr val="accent1"/>
                </a:solidFill>
              </a:rPr>
              <a:t>Violent and Criminal Incidents</a:t>
            </a:r>
            <a:endParaRPr>
              <a:solidFill>
                <a:schemeClr val="accent2"/>
              </a:solidFill>
            </a:endParaRPr>
          </a:p>
        </p:txBody>
      </p:sp>
      <p:sp>
        <p:nvSpPr>
          <p:cNvPr id="577" name="Google Shape;577;p74"/>
          <p:cNvSpPr txBox="1">
            <a:spLocks noGrp="1"/>
          </p:cNvSpPr>
          <p:nvPr>
            <p:ph type="body" idx="1"/>
          </p:nvPr>
        </p:nvSpPr>
        <p:spPr>
          <a:xfrm>
            <a:off x="1828800" y="1676400"/>
            <a:ext cx="8534400" cy="4876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accent1"/>
              </a:buClr>
              <a:buSzPts val="3000"/>
              <a:buChar char="•"/>
            </a:pPr>
            <a:r>
              <a:rPr lang="en-US" sz="3000">
                <a:solidFill>
                  <a:schemeClr val="accent1"/>
                </a:solidFill>
              </a:rPr>
              <a:t>Texas statute (TEC 39.053) requires every district to publish an annual report on violent and criminal incidents at campuses in the district.</a:t>
            </a:r>
            <a:endParaRPr/>
          </a:p>
          <a:p>
            <a:pPr marL="342900" lvl="0" indent="-342900" algn="l" rtl="0">
              <a:lnSpc>
                <a:spcPct val="100000"/>
              </a:lnSpc>
              <a:spcBef>
                <a:spcPts val="600"/>
              </a:spcBef>
              <a:spcAft>
                <a:spcPts val="0"/>
              </a:spcAft>
              <a:buClr>
                <a:schemeClr val="accent1"/>
              </a:buClr>
              <a:buSzPts val="3000"/>
              <a:buChar char="•"/>
            </a:pPr>
            <a:r>
              <a:rPr lang="en-US" sz="3000">
                <a:solidFill>
                  <a:schemeClr val="accent1"/>
                </a:solidFill>
              </a:rPr>
              <a:t>The report must include:</a:t>
            </a:r>
            <a:endParaRPr/>
          </a:p>
          <a:p>
            <a:pPr marL="742950" lvl="1" indent="-285750" algn="l" rtl="0">
              <a:lnSpc>
                <a:spcPct val="100000"/>
              </a:lnSpc>
              <a:spcBef>
                <a:spcPts val="520"/>
              </a:spcBef>
              <a:spcAft>
                <a:spcPts val="0"/>
              </a:spcAft>
              <a:buClr>
                <a:srgbClr val="6A84BC"/>
              </a:buClr>
              <a:buSzPts val="2600"/>
              <a:buChar char="–"/>
            </a:pPr>
            <a:r>
              <a:rPr lang="en-US" sz="2600" i="1">
                <a:solidFill>
                  <a:srgbClr val="6A84BC"/>
                </a:solidFill>
                <a:latin typeface="Calibri"/>
                <a:ea typeface="Calibri"/>
                <a:cs typeface="Calibri"/>
                <a:sym typeface="Calibri"/>
              </a:rPr>
              <a:t>Number, rate and type of incidents</a:t>
            </a:r>
            <a:endParaRPr/>
          </a:p>
          <a:p>
            <a:pPr marL="742950" lvl="1" indent="-285750" algn="l" rtl="0">
              <a:lnSpc>
                <a:spcPct val="100000"/>
              </a:lnSpc>
              <a:spcBef>
                <a:spcPts val="520"/>
              </a:spcBef>
              <a:spcAft>
                <a:spcPts val="0"/>
              </a:spcAft>
              <a:buClr>
                <a:srgbClr val="6A84BC"/>
              </a:buClr>
              <a:buSzPts val="2600"/>
              <a:buChar char="–"/>
            </a:pPr>
            <a:r>
              <a:rPr lang="en-US" sz="2600" i="1">
                <a:solidFill>
                  <a:srgbClr val="6A84BC"/>
                </a:solidFill>
                <a:latin typeface="Calibri"/>
                <a:ea typeface="Calibri"/>
                <a:cs typeface="Calibri"/>
                <a:sym typeface="Calibri"/>
              </a:rPr>
              <a:t>Information concerning school violence prevention and intervention policies and procedures used by the district</a:t>
            </a:r>
            <a:endParaRPr/>
          </a:p>
          <a:p>
            <a:pPr marL="742950" lvl="1" indent="-285750" algn="l" rtl="0">
              <a:lnSpc>
                <a:spcPct val="100000"/>
              </a:lnSpc>
              <a:spcBef>
                <a:spcPts val="520"/>
              </a:spcBef>
              <a:spcAft>
                <a:spcPts val="0"/>
              </a:spcAft>
              <a:buClr>
                <a:srgbClr val="6A84BC"/>
              </a:buClr>
              <a:buSzPts val="2600"/>
              <a:buChar char="–"/>
            </a:pPr>
            <a:r>
              <a:rPr lang="en-US" sz="2600" i="1">
                <a:solidFill>
                  <a:srgbClr val="6A84BC"/>
                </a:solidFill>
                <a:latin typeface="Calibri"/>
                <a:ea typeface="Calibri"/>
                <a:cs typeface="Calibri"/>
                <a:sym typeface="Calibri"/>
              </a:rPr>
              <a:t>Findings that result from Safe and Drug-Free Schools and Communities Act</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5"/>
          <p:cNvSpPr txBox="1"/>
          <p:nvPr/>
        </p:nvSpPr>
        <p:spPr>
          <a:xfrm>
            <a:off x="1219200" y="136526"/>
            <a:ext cx="9144000" cy="914400"/>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dirty="0">
                <a:solidFill>
                  <a:schemeClr val="accent1"/>
                </a:solidFill>
                <a:latin typeface="Calibri"/>
                <a:ea typeface="Calibri"/>
                <a:cs typeface="Calibri"/>
                <a:sym typeface="Calibri"/>
              </a:rPr>
              <a:t> Violent and Criminal Incidents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1600" b="0" i="0" u="sng" strike="noStrike" cap="none" dirty="0">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Click here to access the report</a:t>
            </a:r>
            <a:endParaRPr sz="1600" b="0" i="0" u="none" strike="noStrike" cap="none" dirty="0">
              <a:solidFill>
                <a:srgbClr val="0070C0"/>
              </a:solidFill>
              <a:latin typeface="Calibri"/>
              <a:ea typeface="Calibri"/>
              <a:cs typeface="Calibri"/>
              <a:sym typeface="Calibri"/>
            </a:endParaRPr>
          </a:p>
        </p:txBody>
      </p:sp>
      <p:graphicFrame>
        <p:nvGraphicFramePr>
          <p:cNvPr id="584" name="Google Shape;584;p75"/>
          <p:cNvGraphicFramePr/>
          <p:nvPr>
            <p:extLst>
              <p:ext uri="{D42A27DB-BD31-4B8C-83A1-F6EECF244321}">
                <p14:modId xmlns:p14="http://schemas.microsoft.com/office/powerpoint/2010/main" val="3842181388"/>
              </p:ext>
            </p:extLst>
          </p:nvPr>
        </p:nvGraphicFramePr>
        <p:xfrm>
          <a:off x="914400" y="990599"/>
          <a:ext cx="9753600" cy="57308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6"/>
          <p:cNvSpPr txBox="1">
            <a:spLocks noGrp="1"/>
          </p:cNvSpPr>
          <p:nvPr>
            <p:ph type="title"/>
          </p:nvPr>
        </p:nvSpPr>
        <p:spPr>
          <a:xfrm>
            <a:off x="1943100" y="457200"/>
            <a:ext cx="8305800" cy="762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Font typeface="Calibri"/>
              <a:buNone/>
            </a:pPr>
            <a:r>
              <a:rPr lang="en-US">
                <a:solidFill>
                  <a:schemeClr val="accent1"/>
                </a:solidFill>
              </a:rPr>
              <a:t>Texas Higher Education </a:t>
            </a:r>
            <a:br>
              <a:rPr lang="en-US">
                <a:solidFill>
                  <a:schemeClr val="accent1"/>
                </a:solidFill>
              </a:rPr>
            </a:br>
            <a:r>
              <a:rPr lang="en-US">
                <a:solidFill>
                  <a:schemeClr val="accent1"/>
                </a:solidFill>
              </a:rPr>
              <a:t>Coordinating Board</a:t>
            </a:r>
            <a:endParaRPr>
              <a:solidFill>
                <a:schemeClr val="accent2"/>
              </a:solidFill>
            </a:endParaRPr>
          </a:p>
        </p:txBody>
      </p:sp>
      <p:sp>
        <p:nvSpPr>
          <p:cNvPr id="591" name="Google Shape;591;p76"/>
          <p:cNvSpPr txBox="1">
            <a:spLocks noGrp="1"/>
          </p:cNvSpPr>
          <p:nvPr>
            <p:ph type="body" idx="1"/>
          </p:nvPr>
        </p:nvSpPr>
        <p:spPr>
          <a:xfrm>
            <a:off x="1828800" y="1676400"/>
            <a:ext cx="8534400" cy="48768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accent1"/>
              </a:buClr>
              <a:buSzPts val="3000"/>
              <a:buChar char="•"/>
            </a:pPr>
            <a:r>
              <a:rPr lang="en-US" sz="3000">
                <a:solidFill>
                  <a:schemeClr val="accent1"/>
                </a:solidFill>
              </a:rPr>
              <a:t>Texas statute (TEC 51.403e) requires every district to include with its TAPR a report on student performance in postsecondary institutions during the first year enrolled after graduation from high school. The report includes:</a:t>
            </a:r>
            <a:endParaRPr/>
          </a:p>
          <a:p>
            <a:pPr marL="742950" lvl="1" indent="-285750" algn="l" rtl="0">
              <a:lnSpc>
                <a:spcPct val="100000"/>
              </a:lnSpc>
              <a:spcBef>
                <a:spcPts val="520"/>
              </a:spcBef>
              <a:spcAft>
                <a:spcPts val="0"/>
              </a:spcAft>
              <a:buClr>
                <a:srgbClr val="6A84BC"/>
              </a:buClr>
              <a:buSzPts val="2600"/>
              <a:buChar char="–"/>
            </a:pPr>
            <a:r>
              <a:rPr lang="en-US" sz="2600" i="1">
                <a:solidFill>
                  <a:srgbClr val="6A84BC"/>
                </a:solidFill>
                <a:latin typeface="Calibri"/>
                <a:ea typeface="Calibri"/>
                <a:cs typeface="Calibri"/>
                <a:sym typeface="Calibri"/>
              </a:rPr>
              <a:t>Number of Total Graduates, disaggregated by attendance in Institutes of Higher Education</a:t>
            </a:r>
            <a:endParaRPr/>
          </a:p>
          <a:p>
            <a:pPr marL="742950" lvl="1" indent="-285750" algn="l" rtl="0">
              <a:lnSpc>
                <a:spcPct val="100000"/>
              </a:lnSpc>
              <a:spcBef>
                <a:spcPts val="520"/>
              </a:spcBef>
              <a:spcAft>
                <a:spcPts val="0"/>
              </a:spcAft>
              <a:buClr>
                <a:srgbClr val="6A84BC"/>
              </a:buClr>
              <a:buSzPts val="2600"/>
              <a:buChar char="–"/>
            </a:pPr>
            <a:r>
              <a:rPr lang="en-US" sz="2600" i="1">
                <a:solidFill>
                  <a:srgbClr val="6A84BC"/>
                </a:solidFill>
                <a:latin typeface="Calibri"/>
                <a:ea typeface="Calibri"/>
                <a:cs typeface="Calibri"/>
                <a:sym typeface="Calibri"/>
              </a:rPr>
              <a:t>Number of Students within each GPA reporting band</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77"/>
          <p:cNvSpPr txBox="1"/>
          <p:nvPr/>
        </p:nvSpPr>
        <p:spPr>
          <a:xfrm>
            <a:off x="1524000" y="304800"/>
            <a:ext cx="9144000" cy="914400"/>
          </a:xfrm>
          <a:prstGeom prst="rect">
            <a:avLst/>
          </a:prstGeom>
          <a:noFill/>
          <a:ln>
            <a:noFill/>
          </a:ln>
        </p:spPr>
        <p:txBody>
          <a:bodyPr spcFirstLastPara="1" wrap="square" lIns="91425" tIns="45700" rIns="91425" bIns="45700" anchor="ctr" anchorCtr="0">
            <a:normAutofit fontScale="600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dirty="0">
                <a:solidFill>
                  <a:schemeClr val="accent1"/>
                </a:solidFill>
                <a:latin typeface="Calibri"/>
                <a:ea typeface="Calibri"/>
                <a:cs typeface="Calibri"/>
                <a:sym typeface="Calibri"/>
              </a:rPr>
              <a:t>High School Graduates from FY2023 (w/25 or More Graduates)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none" strike="noStrike" cap="none" dirty="0">
                <a:solidFill>
                  <a:schemeClr val="accent1"/>
                </a:solidFill>
                <a:latin typeface="Calibri"/>
                <a:ea typeface="Calibri"/>
                <a:cs typeface="Calibri"/>
                <a:sym typeface="Calibri"/>
              </a:rPr>
              <a:t>Enrolled in Texas Public or Independent Higher Education in FY 2024</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100000"/>
              <a:buFont typeface="Arial"/>
              <a:buNone/>
            </a:pPr>
            <a:r>
              <a:rPr lang="en-US" sz="3600" b="0" i="0" u="sng" strike="noStrike" cap="none" dirty="0">
                <a:solidFill>
                  <a:srgbClr val="0070C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Click here to get the report</a:t>
            </a:r>
            <a:endParaRPr sz="3200" b="0" i="0" u="none" strike="noStrike" cap="none" dirty="0">
              <a:solidFill>
                <a:srgbClr val="0070C0"/>
              </a:solidFill>
              <a:latin typeface="Calibri"/>
              <a:ea typeface="Calibri"/>
              <a:cs typeface="Calibri"/>
              <a:sym typeface="Calibri"/>
            </a:endParaRPr>
          </a:p>
        </p:txBody>
      </p:sp>
      <p:graphicFrame>
        <p:nvGraphicFramePr>
          <p:cNvPr id="598" name="Google Shape;598;p77"/>
          <p:cNvGraphicFramePr/>
          <p:nvPr/>
        </p:nvGraphicFramePr>
        <p:xfrm>
          <a:off x="1804737" y="1523950"/>
          <a:ext cx="8863250" cy="5029250"/>
        </p:xfrm>
        <a:graphic>
          <a:graphicData uri="http://schemas.openxmlformats.org/drawingml/2006/table">
            <a:tbl>
              <a:tblPr firstRow="1" bandRow="1">
                <a:gradFill>
                  <a:gsLst>
                    <a:gs pos="0">
                      <a:schemeClr val="accent4"/>
                    </a:gs>
                    <a:gs pos="35000">
                      <a:schemeClr val="accent4"/>
                    </a:gs>
                    <a:gs pos="100000">
                      <a:schemeClr val="accent4"/>
                    </a:gs>
                  </a:gsLst>
                  <a:lin ang="16200000" scaled="0"/>
                </a:gradFill>
                <a:tableStyleId>{737A1AF8-EFE0-4933-9336-875D32FF0815}</a:tableStyleId>
              </a:tblPr>
              <a:tblGrid>
                <a:gridCol w="2213800">
                  <a:extLst>
                    <a:ext uri="{9D8B030D-6E8A-4147-A177-3AD203B41FA5}">
                      <a16:colId xmlns:a16="http://schemas.microsoft.com/office/drawing/2014/main" val="20000"/>
                    </a:ext>
                  </a:extLst>
                </a:gridCol>
                <a:gridCol w="1070800">
                  <a:extLst>
                    <a:ext uri="{9D8B030D-6E8A-4147-A177-3AD203B41FA5}">
                      <a16:colId xmlns:a16="http://schemas.microsoft.com/office/drawing/2014/main" val="20001"/>
                    </a:ext>
                  </a:extLst>
                </a:gridCol>
                <a:gridCol w="1068525">
                  <a:extLst>
                    <a:ext uri="{9D8B030D-6E8A-4147-A177-3AD203B41FA5}">
                      <a16:colId xmlns:a16="http://schemas.microsoft.com/office/drawing/2014/main" val="20002"/>
                    </a:ext>
                  </a:extLst>
                </a:gridCol>
                <a:gridCol w="874300">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971550">
                  <a:extLst>
                    <a:ext uri="{9D8B030D-6E8A-4147-A177-3AD203B41FA5}">
                      <a16:colId xmlns:a16="http://schemas.microsoft.com/office/drawing/2014/main" val="20005"/>
                    </a:ext>
                  </a:extLst>
                </a:gridCol>
                <a:gridCol w="794650">
                  <a:extLst>
                    <a:ext uri="{9D8B030D-6E8A-4147-A177-3AD203B41FA5}">
                      <a16:colId xmlns:a16="http://schemas.microsoft.com/office/drawing/2014/main" val="20006"/>
                    </a:ext>
                  </a:extLst>
                </a:gridCol>
                <a:gridCol w="936175">
                  <a:extLst>
                    <a:ext uri="{9D8B030D-6E8A-4147-A177-3AD203B41FA5}">
                      <a16:colId xmlns:a16="http://schemas.microsoft.com/office/drawing/2014/main" val="20007"/>
                    </a:ext>
                  </a:extLst>
                </a:gridCol>
              </a:tblGrid>
              <a:tr h="346625">
                <a:tc rowSpan="2">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6A84BC"/>
                          </a:solidFill>
                        </a:rPr>
                        <a:t>[Insert High School Name]</a:t>
                      </a:r>
                      <a:endParaRPr sz="1800" i="1" u="none" strike="noStrike" cap="none">
                        <a:solidFill>
                          <a:srgbClr val="6A84BC"/>
                        </a:solidFill>
                      </a:endParaRPr>
                    </a:p>
                  </a:txBody>
                  <a:tcPr marL="91450" marR="91450" marT="45725" marB="45725" anchor="ctr">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Total Graduates</a:t>
                      </a:r>
                      <a:endParaRPr sz="1400" b="1" u="none" strike="noStrike" cap="none">
                        <a:solidFill>
                          <a:schemeClr val="dk1"/>
                        </a:solidFill>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gridSpan="6">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GPA for 1</a:t>
                      </a:r>
                      <a:r>
                        <a:rPr lang="en-US" sz="1800" u="none" strike="noStrike" cap="none" baseline="30000">
                          <a:solidFill>
                            <a:schemeClr val="dk1"/>
                          </a:solidFill>
                        </a:rPr>
                        <a:t>st</a:t>
                      </a:r>
                      <a:r>
                        <a:rPr lang="en-US" sz="1800" u="none" strike="noStrike" cap="none">
                          <a:solidFill>
                            <a:schemeClr val="dk1"/>
                          </a:solidFill>
                        </a:rPr>
                        <a:t> Year in Public Higher</a:t>
                      </a:r>
                      <a:endParaRPr sz="14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chemeClr val="dk1"/>
                          </a:solidFill>
                        </a:rPr>
                        <a:t> Education in Texas</a:t>
                      </a:r>
                      <a:endParaRPr sz="1800" u="none" strike="noStrike" cap="none">
                        <a:solidFill>
                          <a:schemeClr val="dk1"/>
                        </a:solidFill>
                      </a:endParaRPr>
                    </a:p>
                  </a:txBody>
                  <a:tcPr marL="91450" marR="91450" marT="45725" marB="45725" anchor="ctr">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9525" cap="flat" cmpd="sng">
                      <a:solidFill>
                        <a:srgbClr val="A5A5A5"/>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865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&lt; 2.0</a:t>
                      </a:r>
                      <a:endParaRPr sz="1400" b="1" u="none" strike="noStrike" cap="none"/>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2.0 – 2.49</a:t>
                      </a:r>
                      <a:endParaRPr sz="1400" u="none" strike="noStrike" cap="none"/>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2.5 – 2.99</a:t>
                      </a:r>
                      <a:endParaRPr sz="1400" u="none" strike="noStrike" cap="none"/>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3.0 – 3.49</a:t>
                      </a:r>
                      <a:endParaRPr sz="1400" b="1" u="none" strike="noStrike" cap="none"/>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&gt; 3.5</a:t>
                      </a:r>
                      <a:endParaRPr sz="1400" u="none" strike="noStrike" cap="none"/>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Unknown</a:t>
                      </a:r>
                      <a:endParaRPr sz="1400" u="none" strike="noStrike" cap="none"/>
                    </a:p>
                  </a:txBody>
                  <a:tcPr marL="91450" marR="91450" marT="45725" marB="45725" anchor="ctr">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9525" cap="flat" cmpd="sng">
                      <a:solidFill>
                        <a:srgbClr val="A5A5A5"/>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Four-Year Public University</a:t>
                      </a:r>
                      <a:endParaRPr sz="1800" u="none" strike="noStrike" cap="none"/>
                    </a:p>
                  </a:txBody>
                  <a:tcPr marL="91450" marR="91450" marT="45725" marB="45725" anchor="ctr">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Two-Year Public Colleges</a:t>
                      </a:r>
                      <a:endParaRPr sz="1400" u="none" strike="noStrike" cap="none"/>
                    </a:p>
                  </a:txBody>
                  <a:tcPr marL="91450" marR="91450" marT="45725" marB="45725" anchor="ctr">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Independent Colleges &amp; Universities</a:t>
                      </a:r>
                      <a:endParaRPr sz="1400" u="none" strike="noStrike" cap="none"/>
                    </a:p>
                  </a:txBody>
                  <a:tcPr marL="91450" marR="91450" marT="45725" marB="45725" anchor="ctr">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6">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Not Trackable</a:t>
                      </a:r>
                      <a:endParaRPr sz="1400" u="none" strike="noStrike" cap="none"/>
                    </a:p>
                  </a:txBody>
                  <a:tcPr marL="91450" marR="91450" marT="45725" marB="45725" anchor="ctr">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6">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Not Found</a:t>
                      </a:r>
                      <a:endParaRPr sz="1800" b="0" i="0" u="none" strike="noStrike" cap="none">
                        <a:solidFill>
                          <a:schemeClr val="dk1"/>
                        </a:solidFill>
                        <a:latin typeface="Calibri"/>
                        <a:ea typeface="Calibri"/>
                        <a:cs typeface="Calibri"/>
                        <a:sym typeface="Calibri"/>
                      </a:endParaRPr>
                    </a:p>
                  </a:txBody>
                  <a:tcPr marL="91450" marR="91450" marT="45725" marB="45725" anchor="ctr">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6">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Total High School Graduates</a:t>
                      </a:r>
                      <a:endParaRPr sz="1400" u="none" strike="noStrike" cap="none"/>
                    </a:p>
                  </a:txBody>
                  <a:tcPr marL="91450" marR="91450" marT="45725" marB="45725" anchor="ctr">
                    <a:lnL w="38100" cap="flat" cmpd="sng">
                      <a:solidFill>
                        <a:schemeClr val="dk1"/>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A5A5A5"/>
                      </a:solidFill>
                      <a:prstDash val="solid"/>
                      <a:round/>
                      <a:headEnd type="none" w="sm" len="sm"/>
                      <a:tailEnd type="none" w="sm" len="sm"/>
                    </a:lnL>
                    <a:lnR w="9525" cap="flat" cmpd="sng">
                      <a:solidFill>
                        <a:srgbClr val="A5A5A5"/>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6">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9525" cap="flat" cmpd="sng">
                      <a:solidFill>
                        <a:srgbClr val="A5A5A5"/>
                      </a:solidFill>
                      <a:prstDash val="solid"/>
                      <a:round/>
                      <a:headEnd type="none" w="sm" len="sm"/>
                      <a:tailEnd type="none" w="sm" len="sm"/>
                    </a:lnL>
                    <a:lnR w="381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78"/>
          <p:cNvSpPr txBox="1">
            <a:spLocks noGrp="1"/>
          </p:cNvSpPr>
          <p:nvPr>
            <p:ph type="ctrTitle"/>
          </p:nvPr>
        </p:nvSpPr>
        <p:spPr>
          <a:xfrm>
            <a:off x="2209800" y="1560513"/>
            <a:ext cx="7772400" cy="3736974"/>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dirty="0"/>
              <a:t>PEIMS Financial Standard Reports/</a:t>
            </a:r>
            <a:r>
              <a:rPr lang="en-US" dirty="0">
                <a:solidFill>
                  <a:schemeClr val="accent1"/>
                </a:solidFill>
              </a:rPr>
              <a:t>2024 – 2025</a:t>
            </a:r>
            <a:r>
              <a:rPr lang="en-US" dirty="0"/>
              <a:t> Financial Actual Report</a:t>
            </a:r>
            <a:br>
              <a:rPr lang="en-US" dirty="0"/>
            </a:br>
            <a:r>
              <a:rPr lang="en-US" u="sng" dirty="0">
                <a:solidFill>
                  <a:srgbClr val="0070C0"/>
                </a:solidFill>
                <a:hlinkClick r:id="rId3">
                  <a:extLst>
                    <a:ext uri="{A12FA001-AC4F-418D-AE19-62706E023703}">
                      <ahyp:hlinkClr xmlns:ahyp="http://schemas.microsoft.com/office/drawing/2018/hyperlinkcolor" val="tx"/>
                    </a:ext>
                  </a:extLst>
                </a:hlinkClick>
              </a:rPr>
              <a:t>Click here</a:t>
            </a:r>
            <a:endParaRPr dirty="0">
              <a:solidFill>
                <a:srgbClr val="0070C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7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For more information, please contact:</a:t>
            </a:r>
            <a:endParaRPr/>
          </a:p>
        </p:txBody>
      </p:sp>
      <p:sp>
        <p:nvSpPr>
          <p:cNvPr id="611" name="Google Shape;611;p79"/>
          <p:cNvSpPr txBox="1"/>
          <p:nvPr/>
        </p:nvSpPr>
        <p:spPr>
          <a:xfrm>
            <a:off x="3581400" y="1981200"/>
            <a:ext cx="4953000"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1" u="none" strike="noStrike" cap="none">
                <a:solidFill>
                  <a:srgbClr val="6A84BC"/>
                </a:solidFill>
                <a:latin typeface="Calibri"/>
                <a:ea typeface="Calibri"/>
                <a:cs typeface="Calibri"/>
                <a:sym typeface="Calibri"/>
              </a:rPr>
              <a:t>Name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1" u="none" strike="noStrike" cap="none">
                <a:solidFill>
                  <a:srgbClr val="6A84BC"/>
                </a:solidFill>
                <a:latin typeface="Calibri"/>
                <a:ea typeface="Calibri"/>
                <a:cs typeface="Calibri"/>
                <a:sym typeface="Calibri"/>
              </a:rPr>
              <a:t>Title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1" u="none" strike="noStrike" cap="none">
                <a:solidFill>
                  <a:srgbClr val="6A84BC"/>
                </a:solidFill>
                <a:latin typeface="Calibri"/>
                <a:ea typeface="Calibri"/>
                <a:cs typeface="Calibri"/>
                <a:sym typeface="Calibri"/>
              </a:rPr>
              <a:t>Email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1" u="none" strike="noStrike" cap="none">
                <a:solidFill>
                  <a:srgbClr val="6A84BC"/>
                </a:solidFill>
                <a:latin typeface="Calibri"/>
                <a:ea typeface="Calibri"/>
                <a:cs typeface="Calibri"/>
                <a:sym typeface="Calibri"/>
              </a:rPr>
              <a:t>Phone number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1880754" y="304542"/>
            <a:ext cx="8430491" cy="762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00000"/>
              <a:buNone/>
            </a:pPr>
            <a:r>
              <a:rPr lang="en-US" dirty="0">
                <a:solidFill>
                  <a:schemeClr val="accent1"/>
                </a:solidFill>
              </a:rPr>
              <a:t>2024 – 2025 TAPR Content</a:t>
            </a:r>
            <a:br>
              <a:rPr lang="en-US" dirty="0">
                <a:solidFill>
                  <a:schemeClr val="accent1"/>
                </a:solidFill>
              </a:rPr>
            </a:br>
            <a:r>
              <a:rPr lang="en-US" sz="4000" dirty="0">
                <a:solidFill>
                  <a:schemeClr val="accent1"/>
                </a:solidFill>
              </a:rPr>
              <a:t>District/Campus Performance</a:t>
            </a:r>
            <a:endParaRPr dirty="0">
              <a:solidFill>
                <a:schemeClr val="accent1"/>
              </a:solidFill>
            </a:endParaRPr>
          </a:p>
        </p:txBody>
      </p:sp>
      <p:sp>
        <p:nvSpPr>
          <p:cNvPr id="144" name="Google Shape;144;p8"/>
          <p:cNvSpPr txBox="1">
            <a:spLocks noGrp="1"/>
          </p:cNvSpPr>
          <p:nvPr>
            <p:ph type="body" idx="1"/>
          </p:nvPr>
        </p:nvSpPr>
        <p:spPr>
          <a:xfrm>
            <a:off x="2465183" y="1514170"/>
            <a:ext cx="7308082" cy="4419600"/>
          </a:xfrm>
          <a:prstGeom prst="rect">
            <a:avLst/>
          </a:prstGeom>
          <a:noFill/>
          <a:ln>
            <a:noFill/>
          </a:ln>
        </p:spPr>
        <p:txBody>
          <a:bodyPr spcFirstLastPara="1" wrap="square" lIns="91425" tIns="45700" rIns="91425" bIns="45700" anchor="t" anchorCtr="0">
            <a:normAutofit fontScale="70000" lnSpcReduction="20000"/>
          </a:bodyPr>
          <a:lstStyle/>
          <a:p>
            <a:pPr marL="285750" lvl="0" indent="-228600" algn="l" rtl="0">
              <a:lnSpc>
                <a:spcPct val="80000"/>
              </a:lnSpc>
              <a:spcBef>
                <a:spcPts val="400"/>
              </a:spcBef>
              <a:spcAft>
                <a:spcPts val="0"/>
              </a:spcAft>
              <a:buClr>
                <a:schemeClr val="accent1"/>
              </a:buClr>
              <a:buSzPct val="103896"/>
              <a:buChar char="•"/>
            </a:pPr>
            <a:r>
              <a:rPr lang="en-US" sz="3300">
                <a:solidFill>
                  <a:schemeClr val="accent1"/>
                </a:solidFill>
              </a:rPr>
              <a:t>College, Career, and Military Ready</a:t>
            </a:r>
            <a:endParaRPr sz="3300"/>
          </a:p>
          <a:p>
            <a:pPr marL="742950" lvl="1" indent="-285750" algn="l" rtl="0">
              <a:lnSpc>
                <a:spcPct val="70000"/>
              </a:lnSpc>
              <a:spcBef>
                <a:spcPts val="800"/>
              </a:spcBef>
              <a:spcAft>
                <a:spcPts val="0"/>
              </a:spcAft>
              <a:buClr>
                <a:srgbClr val="6A84BC"/>
              </a:buClr>
              <a:buSzPct val="108374"/>
              <a:buFont typeface="Noto Sans Symbols"/>
              <a:buChar char="▪"/>
            </a:pPr>
            <a:r>
              <a:rPr lang="en-US" sz="2900" i="1">
                <a:solidFill>
                  <a:srgbClr val="6A84BC"/>
                </a:solidFill>
                <a:latin typeface="Calibri"/>
                <a:ea typeface="Calibri"/>
                <a:cs typeface="Calibri"/>
                <a:sym typeface="Calibri"/>
              </a:rPr>
              <a:t>College-Ready Graduates</a:t>
            </a:r>
            <a:endParaRPr sz="2900"/>
          </a:p>
          <a:p>
            <a:pPr marL="742950" lvl="1" indent="-285750" algn="l" rtl="0">
              <a:lnSpc>
                <a:spcPct val="80000"/>
              </a:lnSpc>
              <a:spcBef>
                <a:spcPts val="800"/>
              </a:spcBef>
              <a:spcAft>
                <a:spcPts val="0"/>
              </a:spcAft>
              <a:buClr>
                <a:srgbClr val="6A84BC"/>
              </a:buClr>
              <a:buSzPct val="108374"/>
              <a:buFont typeface="Noto Sans Symbols"/>
              <a:buChar char="▪"/>
            </a:pPr>
            <a:r>
              <a:rPr lang="en-US" sz="2900" i="1">
                <a:solidFill>
                  <a:srgbClr val="6A84BC"/>
                </a:solidFill>
              </a:rPr>
              <a:t>Career/Military Ready Graduates</a:t>
            </a:r>
            <a:endParaRPr/>
          </a:p>
          <a:p>
            <a:pPr marL="285750" lvl="0" indent="-228600" algn="l" rtl="0">
              <a:lnSpc>
                <a:spcPct val="80000"/>
              </a:lnSpc>
              <a:spcBef>
                <a:spcPts val="800"/>
              </a:spcBef>
              <a:spcAft>
                <a:spcPts val="0"/>
              </a:spcAft>
              <a:buClr>
                <a:schemeClr val="accent1"/>
              </a:buClr>
              <a:buSzPct val="103896"/>
              <a:buChar char="•"/>
            </a:pPr>
            <a:r>
              <a:rPr lang="en-US" sz="3300">
                <a:solidFill>
                  <a:schemeClr val="accent1"/>
                </a:solidFill>
              </a:rPr>
              <a:t>CCMR Readiness Indicators</a:t>
            </a:r>
            <a:endParaRPr/>
          </a:p>
          <a:p>
            <a:pPr marL="742950" lvl="1" indent="-285750" algn="l" rtl="0">
              <a:lnSpc>
                <a:spcPct val="120000"/>
              </a:lnSpc>
              <a:spcBef>
                <a:spcPts val="800"/>
              </a:spcBef>
              <a:spcAft>
                <a:spcPts val="0"/>
              </a:spcAft>
              <a:buClr>
                <a:srgbClr val="6A84BC"/>
              </a:buClr>
              <a:buSzPct val="108374"/>
              <a:buFont typeface="Noto Sans Symbols"/>
              <a:buChar char="▪"/>
            </a:pPr>
            <a:r>
              <a:rPr lang="en-US" sz="2900" i="1">
                <a:solidFill>
                  <a:srgbClr val="6A84BC"/>
                </a:solidFill>
              </a:rPr>
              <a:t>TSIA Results</a:t>
            </a:r>
            <a:endParaRPr/>
          </a:p>
          <a:p>
            <a:pPr marL="742950" lvl="1" indent="-285750" algn="l" rtl="0">
              <a:lnSpc>
                <a:spcPct val="120000"/>
              </a:lnSpc>
              <a:spcBef>
                <a:spcPts val="800"/>
              </a:spcBef>
              <a:spcAft>
                <a:spcPts val="0"/>
              </a:spcAft>
              <a:buClr>
                <a:srgbClr val="6A84BC"/>
              </a:buClr>
              <a:buSzPct val="108374"/>
              <a:buFont typeface="Noto Sans Symbols"/>
              <a:buChar char="▪"/>
            </a:pPr>
            <a:r>
              <a:rPr lang="en-US" sz="2900" i="1">
                <a:solidFill>
                  <a:srgbClr val="6A84BC"/>
                </a:solidFill>
              </a:rPr>
              <a:t>Completed and Received Credit for College Prep Courses</a:t>
            </a:r>
            <a:endParaRPr/>
          </a:p>
          <a:p>
            <a:pPr marL="742950" lvl="1" indent="-285750" algn="l" rtl="0">
              <a:lnSpc>
                <a:spcPct val="120000"/>
              </a:lnSpc>
              <a:spcBef>
                <a:spcPts val="800"/>
              </a:spcBef>
              <a:spcAft>
                <a:spcPts val="0"/>
              </a:spcAft>
              <a:buClr>
                <a:srgbClr val="6A84BC"/>
              </a:buClr>
              <a:buSzPct val="108374"/>
              <a:buFont typeface="Noto Sans Symbols"/>
              <a:buChar char="▪"/>
            </a:pPr>
            <a:r>
              <a:rPr lang="en-US" sz="2900" i="1">
                <a:solidFill>
                  <a:srgbClr val="6A84BC"/>
                </a:solidFill>
              </a:rPr>
              <a:t>AP/IB Results</a:t>
            </a:r>
            <a:endParaRPr/>
          </a:p>
          <a:p>
            <a:pPr marL="742950" lvl="1" indent="-285750" algn="l" rtl="0">
              <a:lnSpc>
                <a:spcPct val="120000"/>
              </a:lnSpc>
              <a:spcBef>
                <a:spcPts val="800"/>
              </a:spcBef>
              <a:spcAft>
                <a:spcPts val="0"/>
              </a:spcAft>
              <a:buClr>
                <a:srgbClr val="6A84BC"/>
              </a:buClr>
              <a:buSzPct val="108374"/>
              <a:buFont typeface="Noto Sans Symbols"/>
              <a:buChar char="▪"/>
            </a:pPr>
            <a:r>
              <a:rPr lang="en-US" sz="2900" i="1">
                <a:solidFill>
                  <a:srgbClr val="6A84BC"/>
                </a:solidFill>
              </a:rPr>
              <a:t>SAT/ACT Results</a:t>
            </a:r>
            <a:endParaRPr/>
          </a:p>
          <a:p>
            <a:pPr marL="742950" lvl="1" indent="-285750" algn="l" rtl="0">
              <a:lnSpc>
                <a:spcPct val="120000"/>
              </a:lnSpc>
              <a:spcBef>
                <a:spcPts val="800"/>
              </a:spcBef>
              <a:spcAft>
                <a:spcPts val="0"/>
              </a:spcAft>
              <a:buClr>
                <a:srgbClr val="6A84BC"/>
              </a:buClr>
              <a:buSzPct val="108374"/>
              <a:buFont typeface="Noto Sans Symbols"/>
              <a:buChar char="▪"/>
            </a:pPr>
            <a:r>
              <a:rPr lang="en-US" sz="2900" i="1">
                <a:solidFill>
                  <a:srgbClr val="6A84BC"/>
                </a:solidFill>
              </a:rPr>
              <a:t>Advance Dual-Credit Course Completion</a:t>
            </a:r>
            <a:endParaRPr/>
          </a:p>
          <a:p>
            <a:pPr marL="742950" lvl="1" indent="-285750" algn="l" rtl="0">
              <a:lnSpc>
                <a:spcPct val="120000"/>
              </a:lnSpc>
              <a:spcBef>
                <a:spcPts val="800"/>
              </a:spcBef>
              <a:spcAft>
                <a:spcPts val="0"/>
              </a:spcAft>
              <a:buClr>
                <a:srgbClr val="6A84BC"/>
              </a:buClr>
              <a:buSzPct val="108374"/>
              <a:buFont typeface="Noto Sans Symbols"/>
              <a:buChar char="▪"/>
            </a:pPr>
            <a:r>
              <a:rPr lang="en-US" sz="2900" i="1">
                <a:solidFill>
                  <a:srgbClr val="6A84BC"/>
                </a:solidFill>
              </a:rPr>
              <a:t>Graduates enrolled in Texas Institution of Higher Education</a:t>
            </a:r>
            <a:endParaRPr/>
          </a:p>
          <a:p>
            <a:pPr marL="742950" lvl="1" indent="-285750" algn="l" rtl="0">
              <a:lnSpc>
                <a:spcPct val="120000"/>
              </a:lnSpc>
              <a:spcBef>
                <a:spcPts val="800"/>
              </a:spcBef>
              <a:spcAft>
                <a:spcPts val="0"/>
              </a:spcAft>
              <a:buClr>
                <a:srgbClr val="6A84BC"/>
              </a:buClr>
              <a:buSzPct val="108374"/>
              <a:buFont typeface="Noto Sans Symbols"/>
              <a:buChar char="▪"/>
            </a:pPr>
            <a:r>
              <a:rPr lang="en-US" sz="2900" i="1">
                <a:solidFill>
                  <a:srgbClr val="6A84BC"/>
                </a:solidFill>
              </a:rPr>
              <a:t>Graduates in TX-IHE Completing One Year Without Enrollment in a Developmental Education Course</a:t>
            </a:r>
            <a:endParaRPr/>
          </a:p>
          <a:p>
            <a:pPr marL="742950" lvl="1" indent="-146050" algn="l" rtl="0">
              <a:lnSpc>
                <a:spcPct val="90000"/>
              </a:lnSpc>
              <a:spcBef>
                <a:spcPts val="840"/>
              </a:spcBef>
              <a:spcAft>
                <a:spcPts val="0"/>
              </a:spcAft>
              <a:buClr>
                <a:srgbClr val="6A84BC"/>
              </a:buClr>
              <a:buSzPct val="112244"/>
              <a:buFont typeface="Noto Sans Symbols"/>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0"/>
          <p:cNvSpPr txBox="1">
            <a:spLocks noGrp="1"/>
          </p:cNvSpPr>
          <p:nvPr>
            <p:ph type="title"/>
          </p:nvPr>
        </p:nvSpPr>
        <p:spPr>
          <a:xfrm>
            <a:off x="2209800" y="309716"/>
            <a:ext cx="7772400" cy="762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accent1"/>
              </a:buClr>
              <a:buSzPct val="110000"/>
              <a:buNone/>
            </a:pPr>
            <a:r>
              <a:rPr lang="en-US" dirty="0">
                <a:solidFill>
                  <a:schemeClr val="accent1"/>
                </a:solidFill>
              </a:rPr>
              <a:t>2024 – 2025 TAPR Content</a:t>
            </a:r>
            <a:br>
              <a:rPr lang="en-US" dirty="0">
                <a:solidFill>
                  <a:schemeClr val="accent1"/>
                </a:solidFill>
              </a:rPr>
            </a:br>
            <a:r>
              <a:rPr lang="en-US" sz="4000" dirty="0">
                <a:solidFill>
                  <a:schemeClr val="accent1"/>
                </a:solidFill>
              </a:rPr>
              <a:t>District/Campus Performance</a:t>
            </a:r>
            <a:endParaRPr sz="4000" dirty="0">
              <a:solidFill>
                <a:schemeClr val="accent1"/>
              </a:solidFill>
            </a:endParaRPr>
          </a:p>
        </p:txBody>
      </p:sp>
      <p:sp>
        <p:nvSpPr>
          <p:cNvPr id="151" name="Google Shape;151;p10"/>
          <p:cNvSpPr txBox="1">
            <a:spLocks noGrp="1"/>
          </p:cNvSpPr>
          <p:nvPr>
            <p:ph type="body" idx="1"/>
          </p:nvPr>
        </p:nvSpPr>
        <p:spPr>
          <a:xfrm>
            <a:off x="2435942" y="1619865"/>
            <a:ext cx="7327490" cy="4251325"/>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accent1"/>
              </a:buClr>
              <a:buSzPts val="2400"/>
              <a:buChar char="•"/>
            </a:pPr>
            <a:r>
              <a:rPr lang="en-US" sz="2400">
                <a:solidFill>
                  <a:schemeClr val="accent1"/>
                </a:solidFill>
              </a:rPr>
              <a:t>Student Information</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Enrollment</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Ethnic distribution</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Economically Disadvantaged</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English Learners</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Students with Disciplinary Placements (2017-2018)</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At-Risk</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Students with Disabilities by Type of Primary Disability</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504 Students</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Students with Dyslexia</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Retention Rates</a:t>
            </a:r>
            <a:endParaRPr/>
          </a:p>
          <a:p>
            <a:pPr marL="742950" lvl="1" indent="-285750" algn="l" rtl="0">
              <a:lnSpc>
                <a:spcPct val="80000"/>
              </a:lnSpc>
              <a:spcBef>
                <a:spcPts val="440"/>
              </a:spcBef>
              <a:spcAft>
                <a:spcPts val="0"/>
              </a:spcAft>
              <a:buClr>
                <a:srgbClr val="6A84BC"/>
              </a:buClr>
              <a:buSzPts val="2200"/>
              <a:buFont typeface="Noto Sans Symbols"/>
              <a:buChar char="▪"/>
            </a:pPr>
            <a:r>
              <a:rPr lang="en-US" sz="2200" i="1">
                <a:solidFill>
                  <a:srgbClr val="6A84BC"/>
                </a:solidFill>
                <a:latin typeface="Calibri"/>
                <a:ea typeface="Calibri"/>
                <a:cs typeface="Calibri"/>
                <a:sym typeface="Calibri"/>
              </a:rPr>
              <a:t>Class Size Information</a:t>
            </a:r>
            <a:endParaRPr/>
          </a:p>
        </p:txBody>
      </p:sp>
    </p:spTree>
  </p:cSld>
  <p:clrMapOvr>
    <a:masterClrMapping/>
  </p:clrMapOvr>
</p:sld>
</file>

<file path=ppt/theme/theme1.xml><?xml version="1.0" encoding="utf-8"?>
<a:theme xmlns:a="http://schemas.openxmlformats.org/drawingml/2006/main" name="Office Theme">
  <a:themeElements>
    <a:clrScheme name="Corporate Blue and Orange">
      <a:dk1>
        <a:srgbClr val="000000"/>
      </a:dk1>
      <a:lt1>
        <a:srgbClr val="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orporate Blue and Orange">
    <a:dk1>
      <a:sysClr val="windowText" lastClr="000000"/>
    </a:dk1>
    <a:lt1>
      <a:sysClr val="window" lastClr="FFFFFF"/>
    </a:lt1>
    <a:dk2>
      <a:srgbClr val="000000"/>
    </a:dk2>
    <a:lt2>
      <a:srgbClr val="FFFFFF"/>
    </a:lt2>
    <a:accent1>
      <a:srgbClr val="304269"/>
    </a:accent1>
    <a:accent2>
      <a:srgbClr val="91BED4"/>
    </a:accent2>
    <a:accent3>
      <a:srgbClr val="D9E8F5"/>
    </a:accent3>
    <a:accent4>
      <a:srgbClr val="FFFFFF"/>
    </a:accent4>
    <a:accent5>
      <a:srgbClr val="F26101"/>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26148</TotalTime>
  <Words>25625</Words>
  <Application>Microsoft Office PowerPoint</Application>
  <PresentationFormat>Widescreen</PresentationFormat>
  <Paragraphs>2337</Paragraphs>
  <Slides>78</Slides>
  <Notes>78</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Texas Academic Performance Report (TAPR) Texas Performance Reporting System (TPRS) 2024-2025 [insert district name]</vt:lpstr>
      <vt:lpstr>Overview</vt:lpstr>
      <vt:lpstr>Updates for 2024 – 2025</vt:lpstr>
      <vt:lpstr>Accessing the TAPR Report</vt:lpstr>
      <vt:lpstr>Accessing the TAPR Reports</vt:lpstr>
      <vt:lpstr>Accessing the TPRS Reports</vt:lpstr>
      <vt:lpstr>2024 – 2025 TAPR Content District/Campus Performance</vt:lpstr>
      <vt:lpstr>2024 – 2025 TAPR Content District/Campus Performance</vt:lpstr>
      <vt:lpstr>2024 – 2025 TAPR Content District/Campus Performance</vt:lpstr>
      <vt:lpstr>2024 – 2025 TAPR Content District/Campus Performance</vt:lpstr>
      <vt:lpstr>2024 – 2025 TAPR Content District/Campus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 2025 Student Ethnic Distribution</vt:lpstr>
      <vt:lpstr>2024 – 2025 Student Demographics</vt:lpstr>
      <vt:lpstr>2024 – 2025 Enrollment by Program</vt:lpstr>
      <vt:lpstr>2024 – 2025 Teacher Ethnic Distribution</vt:lpstr>
      <vt:lpstr>2024 – 2025 Teachers Years of Experience</vt:lpstr>
      <vt:lpstr>Violent and Criminal Incidents</vt:lpstr>
      <vt:lpstr>PowerPoint Presentation</vt:lpstr>
      <vt:lpstr>Texas Higher Education  Coordinating Board</vt:lpstr>
      <vt:lpstr>PowerPoint Presentation</vt:lpstr>
      <vt:lpstr>PEIMS Financial Standard Reports/2024 – 2025 Financial Actual Report Click here</vt:lpstr>
      <vt:lpstr>For more information, please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jdelgado</dc:creator>
  <cp:lastModifiedBy>Rick Kutcher</cp:lastModifiedBy>
  <cp:revision>12</cp:revision>
  <dcterms:created xsi:type="dcterms:W3CDTF">2010-10-29T20:07:42Z</dcterms:created>
  <dcterms:modified xsi:type="dcterms:W3CDTF">2026-01-07T21:15:25Z</dcterms:modified>
</cp:coreProperties>
</file>