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0.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2.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3.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4.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5.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6.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7.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8.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9.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0.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31.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32.xml" ContentType="application/vnd.openxmlformats-officedocument.presentationml.notesSlide+xml"/>
  <Override PartName="/ppt/charts/chart21.xml" ContentType="application/vnd.openxmlformats-officedocument.drawingml.chart+xml"/>
  <Override PartName="/ppt/theme/themeOverride1.xml" ContentType="application/vnd.openxmlformats-officedocument.themeOverride+xml"/>
  <Override PartName="/ppt/notesSlides/notesSlide33.xml" ContentType="application/vnd.openxmlformats-officedocument.presentationml.notesSlide+xml"/>
  <Override PartName="/ppt/charts/chart22.xml" ContentType="application/vnd.openxmlformats-officedocument.drawingml.chart+xml"/>
  <Override PartName="/ppt/theme/themeOverride2.xml" ContentType="application/vnd.openxmlformats-officedocument.themeOverride+xml"/>
  <Override PartName="/ppt/notesSlides/notesSlide34.xml" ContentType="application/vnd.openxmlformats-officedocument.presentationml.notesSlide+xml"/>
  <Override PartName="/ppt/charts/chart23.xml" ContentType="application/vnd.openxmlformats-officedocument.drawingml.chart+xml"/>
  <Override PartName="/ppt/theme/themeOverride3.xml" ContentType="application/vnd.openxmlformats-officedocument.themeOverride+xml"/>
  <Override PartName="/ppt/notesSlides/notesSlide35.xml" ContentType="application/vnd.openxmlformats-officedocument.presentationml.notesSlide+xml"/>
  <Override PartName="/ppt/charts/chart24.xml" ContentType="application/vnd.openxmlformats-officedocument.drawingml.chart+xml"/>
  <Override PartName="/ppt/theme/themeOverride4.xml" ContentType="application/vnd.openxmlformats-officedocument.themeOverride+xml"/>
  <Override PartName="/ppt/notesSlides/notesSlide36.xml" ContentType="application/vnd.openxmlformats-officedocument.presentationml.notesSlide+xml"/>
  <Override PartName="/ppt/charts/chart25.xml" ContentType="application/vnd.openxmlformats-officedocument.drawingml.chart+xml"/>
  <Override PartName="/ppt/theme/themeOverride5.xml" ContentType="application/vnd.openxmlformats-officedocument.themeOverride+xml"/>
  <Override PartName="/ppt/notesSlides/notesSlide37.xml" ContentType="application/vnd.openxmlformats-officedocument.presentationml.notesSlide+xml"/>
  <Override PartName="/ppt/charts/chart26.xml" ContentType="application/vnd.openxmlformats-officedocument.drawingml.chart+xml"/>
  <Override PartName="/ppt/theme/themeOverride6.xml" ContentType="application/vnd.openxmlformats-officedocument.themeOverride+xml"/>
  <Override PartName="/ppt/notesSlides/notesSlide38.xml" ContentType="application/vnd.openxmlformats-officedocument.presentationml.notesSlide+xml"/>
  <Override PartName="/ppt/charts/chart27.xml" ContentType="application/vnd.openxmlformats-officedocument.drawingml.chart+xml"/>
  <Override PartName="/ppt/theme/themeOverride7.xml" ContentType="application/vnd.openxmlformats-officedocument.themeOverride+xml"/>
  <Override PartName="/ppt/notesSlides/notesSlide39.xml" ContentType="application/vnd.openxmlformats-officedocument.presentationml.notesSlide+xml"/>
  <Override PartName="/ppt/charts/chart28.xml" ContentType="application/vnd.openxmlformats-officedocument.drawingml.chart+xml"/>
  <Override PartName="/ppt/theme/themeOverride8.xml" ContentType="application/vnd.openxmlformats-officedocument.themeOverride+xml"/>
  <Override PartName="/ppt/notesSlides/notesSlide40.xml" ContentType="application/vnd.openxmlformats-officedocument.presentationml.notesSlide+xml"/>
  <Override PartName="/ppt/charts/chart29.xml" ContentType="application/vnd.openxmlformats-officedocument.drawingml.chart+xml"/>
  <Override PartName="/ppt/theme/themeOverride9.xml" ContentType="application/vnd.openxmlformats-officedocument.themeOverride+xml"/>
  <Override PartName="/ppt/notesSlides/notesSlide41.xml" ContentType="application/vnd.openxmlformats-officedocument.presentationml.notesSlide+xml"/>
  <Override PartName="/ppt/charts/chart30.xml" ContentType="application/vnd.openxmlformats-officedocument.drawingml.chart+xml"/>
  <Override PartName="/ppt/theme/themeOverride10.xml" ContentType="application/vnd.openxmlformats-officedocument.themeOverride+xml"/>
  <Override PartName="/ppt/notesSlides/notesSlide42.xml" ContentType="application/vnd.openxmlformats-officedocument.presentationml.notesSlide+xml"/>
  <Override PartName="/ppt/charts/chart3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43.xml" ContentType="application/vnd.openxmlformats-officedocument.presentationml.notesSlide+xml"/>
  <Override PartName="/ppt/charts/chart3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44.xml" ContentType="application/vnd.openxmlformats-officedocument.presentationml.notesSlide+xml"/>
  <Override PartName="/ppt/charts/chart3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45.xml" ContentType="application/vnd.openxmlformats-officedocument.presentationml.notesSlide+xml"/>
  <Override PartName="/ppt/charts/chart3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46.xml" ContentType="application/vnd.openxmlformats-officedocument.presentationml.notesSlide+xml"/>
  <Override PartName="/ppt/charts/chart3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47.xml" ContentType="application/vnd.openxmlformats-officedocument.presentationml.notesSlide+xml"/>
  <Override PartName="/ppt/charts/chart3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48.xml" ContentType="application/vnd.openxmlformats-officedocument.presentationml.notesSlide+xml"/>
  <Override PartName="/ppt/charts/chart3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49.xml" ContentType="application/vnd.openxmlformats-officedocument.presentationml.notesSlide+xml"/>
  <Override PartName="/ppt/charts/chart3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50.xml" ContentType="application/vnd.openxmlformats-officedocument.presentationml.notesSlide+xml"/>
  <Override PartName="/ppt/charts/chart3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51.xml" ContentType="application/vnd.openxmlformats-officedocument.presentationml.notesSlide+xml"/>
  <Override PartName="/ppt/charts/chart40.xml" ContentType="application/vnd.openxmlformats-officedocument.drawingml.chart+xml"/>
  <Override PartName="/ppt/theme/themeOverride11.xml" ContentType="application/vnd.openxmlformats-officedocument.themeOverride+xml"/>
  <Override PartName="/ppt/notesSlides/notesSlide52.xml" ContentType="application/vnd.openxmlformats-officedocument.presentationml.notesSlide+xml"/>
  <Override PartName="/ppt/charts/chart41.xml" ContentType="application/vnd.openxmlformats-officedocument.drawingml.chart+xml"/>
  <Override PartName="/ppt/theme/themeOverride12.xml" ContentType="application/vnd.openxmlformats-officedocument.themeOverride+xml"/>
  <Override PartName="/ppt/notesSlides/notesSlide53.xml" ContentType="application/vnd.openxmlformats-officedocument.presentationml.notesSlide+xml"/>
  <Override PartName="/ppt/charts/chart42.xml" ContentType="application/vnd.openxmlformats-officedocument.drawingml.chart+xml"/>
  <Override PartName="/ppt/theme/themeOverride13.xml" ContentType="application/vnd.openxmlformats-officedocument.themeOverride+xml"/>
  <Override PartName="/ppt/notesSlides/notesSlide54.xml" ContentType="application/vnd.openxmlformats-officedocument.presentationml.notesSlide+xml"/>
  <Override PartName="/ppt/charts/chart43.xml" ContentType="application/vnd.openxmlformats-officedocument.drawingml.chart+xml"/>
  <Override PartName="/ppt/theme/themeOverride14.xml" ContentType="application/vnd.openxmlformats-officedocument.themeOverride+xml"/>
  <Override PartName="/ppt/notesSlides/notesSlide55.xml" ContentType="application/vnd.openxmlformats-officedocument.presentationml.notesSlide+xml"/>
  <Override PartName="/ppt/charts/chart44.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56.xml" ContentType="application/vnd.openxmlformats-officedocument.presentationml.notesSlide+xml"/>
  <Override PartName="/ppt/charts/chart45.xml" ContentType="application/vnd.openxmlformats-officedocument.drawingml.chart+xml"/>
  <Override PartName="/ppt/theme/themeOverride15.xml" ContentType="application/vnd.openxmlformats-officedocument.themeOverride+xml"/>
  <Override PartName="/ppt/notesSlides/notesSlide57.xml" ContentType="application/vnd.openxmlformats-officedocument.presentationml.notesSlide+xml"/>
  <Override PartName="/ppt/charts/chart46.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58.xml" ContentType="application/vnd.openxmlformats-officedocument.presentationml.notesSlide+xml"/>
  <Override PartName="/ppt/charts/chart47.xml" ContentType="application/vnd.openxmlformats-officedocument.drawingml.chart+xml"/>
  <Override PartName="/ppt/theme/themeOverride16.xml" ContentType="application/vnd.openxmlformats-officedocument.themeOverride+xml"/>
  <Override PartName="/ppt/notesSlides/notesSlide59.xml" ContentType="application/vnd.openxmlformats-officedocument.presentationml.notesSlid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60.xml" ContentType="application/vnd.openxmlformats-officedocument.presentationml.notesSlide+xml"/>
  <Override PartName="/ppt/charts/chart49.xml" ContentType="application/vnd.openxmlformats-officedocument.drawingml.chart+xml"/>
  <Override PartName="/ppt/theme/themeOverride17.xml" ContentType="application/vnd.openxmlformats-officedocument.themeOverride+xml"/>
  <Override PartName="/ppt/notesSlides/notesSlide61.xml" ContentType="application/vnd.openxmlformats-officedocument.presentationml.notesSlide+xml"/>
  <Override PartName="/ppt/charts/chart50.xml" ContentType="application/vnd.openxmlformats-officedocument.drawingml.chart+xml"/>
  <Override PartName="/ppt/theme/themeOverride18.xml" ContentType="application/vnd.openxmlformats-officedocument.themeOverride+xml"/>
  <Override PartName="/ppt/notesSlides/notesSlide62.xml" ContentType="application/vnd.openxmlformats-officedocument.presentationml.notesSlide+xml"/>
  <Override PartName="/ppt/charts/chart51.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63.xml" ContentType="application/vnd.openxmlformats-officedocument.presentationml.notesSlide+xml"/>
  <Override PartName="/ppt/charts/chart52.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64.xml" ContentType="application/vnd.openxmlformats-officedocument.presentationml.notesSlide+xml"/>
  <Override PartName="/ppt/charts/chart53.xml" ContentType="application/vnd.openxmlformats-officedocument.drawingml.chart+xml"/>
  <Override PartName="/ppt/charts/chart54.xml" ContentType="application/vnd.openxmlformats-officedocument.drawingml.chart+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notesSlides/notesSlide68.xml" ContentType="application/vnd.openxmlformats-officedocument.presentationml.notesSlide+xml"/>
  <Override PartName="/ppt/charts/chart57.xml" ContentType="application/vnd.openxmlformats-officedocument.drawingml.chart+xml"/>
  <Override PartName="/ppt/charts/chart58.xml" ContentType="application/vnd.openxmlformats-officedocument.drawingml.chart+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charts/chart59.xml" ContentType="application/vnd.openxmlformats-officedocument.drawingml.chart+xml"/>
  <Override PartName="/ppt/theme/themeOverride19.xml" ContentType="application/vnd.openxmlformats-officedocument.themeOverr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76"/>
  </p:notesMasterIdLst>
  <p:sldIdLst>
    <p:sldId id="256" r:id="rId2"/>
    <p:sldId id="257" r:id="rId3"/>
    <p:sldId id="258" r:id="rId4"/>
    <p:sldId id="259" r:id="rId5"/>
    <p:sldId id="260" r:id="rId6"/>
    <p:sldId id="331" r:id="rId7"/>
    <p:sldId id="262" r:id="rId8"/>
    <p:sldId id="263"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4" r:id="rId67"/>
    <p:sldId id="322" r:id="rId68"/>
    <p:sldId id="323" r:id="rId69"/>
    <p:sldId id="325" r:id="rId70"/>
    <p:sldId id="326" r:id="rId71"/>
    <p:sldId id="327" r:id="rId72"/>
    <p:sldId id="328" r:id="rId73"/>
    <p:sldId id="329" r:id="rId74"/>
    <p:sldId id="330" r:id="rId7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82" roundtripDataSignature="AMtx7mj0wUZYbPbSKQr8KvPSS1QWSNvM3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F3C36E-909D-4BE4-AA54-6DEBC05DA222}" v="21" dt="2024-12-17T18:04:56.051"/>
  </p1510:revLst>
</p1510:revInfo>
</file>

<file path=ppt/tableStyles.xml><?xml version="1.0" encoding="utf-8"?>
<a:tblStyleLst xmlns:a="http://schemas.openxmlformats.org/drawingml/2006/main" def="{34BA092C-B92D-412F-BB68-FABD7DFD0C8C}">
  <a:tblStyle styleId="{34BA092C-B92D-412F-BB68-FABD7DFD0C8C}"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8EA"/>
          </a:solidFill>
        </a:fill>
      </a:tcStyle>
    </a:wholeTbl>
    <a:band1H>
      <a:tcTxStyle b="off" i="off"/>
      <a:tcStyle>
        <a:tcBdr/>
        <a:fill>
          <a:solidFill>
            <a:srgbClr val="CCCDD3"/>
          </a:solidFill>
        </a:fill>
      </a:tcStyle>
    </a:band1H>
    <a:band2H>
      <a:tcTxStyle b="off" i="off"/>
      <a:tcStyle>
        <a:tcBdr/>
      </a:tcStyle>
    </a:band2H>
    <a:band1V>
      <a:tcTxStyle b="off" i="off"/>
      <a:tcStyle>
        <a:tcBdr/>
        <a:fill>
          <a:solidFill>
            <a:srgbClr val="CCCDD3"/>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48755810-B86A-41BE-83E3-657A8305D153}" styleName="Table_1">
    <a:wholeTbl>
      <a:tcTxStyle b="off" i="off">
        <a:font>
          <a:latin typeface="Calibri"/>
          <a:ea typeface="Calibri"/>
          <a:cs typeface="Calibri"/>
        </a:font>
        <a:schemeClr val="dk1"/>
      </a:tcTxStyle>
      <a:tcStyle>
        <a:tcBdr>
          <a:left>
            <a:ln w="9525" cap="flat" cmpd="sng">
              <a:solidFill>
                <a:schemeClr val="accent4"/>
              </a:solidFill>
              <a:prstDash val="solid"/>
              <a:round/>
              <a:headEnd type="none" w="sm" len="sm"/>
              <a:tailEnd type="none" w="sm" len="sm"/>
            </a:ln>
          </a:left>
          <a:right>
            <a:ln w="9525" cap="flat" cmpd="sng">
              <a:solidFill>
                <a:schemeClr val="accent4"/>
              </a:solidFill>
              <a:prstDash val="solid"/>
              <a:round/>
              <a:headEnd type="none" w="sm" len="sm"/>
              <a:tailEnd type="none" w="sm" len="sm"/>
            </a:ln>
          </a:right>
          <a:top>
            <a:ln w="9525" cap="flat" cmpd="sng">
              <a:solidFill>
                <a:schemeClr val="accent4"/>
              </a:solidFill>
              <a:prstDash val="solid"/>
              <a:round/>
              <a:headEnd type="none" w="sm" len="sm"/>
              <a:tailEnd type="none" w="sm" len="sm"/>
            </a:ln>
          </a:top>
          <a:bottom>
            <a:ln w="9525" cap="flat" cmpd="sng">
              <a:solidFill>
                <a:schemeClr val="accent4"/>
              </a:solidFill>
              <a:prstDash val="solid"/>
              <a:round/>
              <a:headEnd type="none" w="sm" len="sm"/>
              <a:tailEnd type="none" w="sm" len="sm"/>
            </a:ln>
          </a:bottom>
          <a:insideH>
            <a:ln w="9525" cap="flat" cmpd="sng">
              <a:solidFill>
                <a:schemeClr val="accent4"/>
              </a:solidFill>
              <a:prstDash val="solid"/>
              <a:round/>
              <a:headEnd type="none" w="sm" len="sm"/>
              <a:tailEnd type="none" w="sm" len="sm"/>
            </a:ln>
          </a:insideH>
          <a:insideV>
            <a:ln w="9525" cap="flat" cmpd="sng">
              <a:solidFill>
                <a:schemeClr val="accent4"/>
              </a:solidFill>
              <a:prstDash val="solid"/>
              <a:round/>
              <a:headEnd type="none" w="sm" len="sm"/>
              <a:tailEnd type="none" w="sm" len="sm"/>
            </a:ln>
          </a:insideV>
        </a:tcBdr>
        <a:fill>
          <a:solidFill>
            <a:srgbClr val="FFFFFF">
              <a:alpha val="0"/>
            </a:srgbClr>
          </a:solidFill>
        </a:fill>
      </a:tcStyle>
    </a:wholeTbl>
    <a:band1H>
      <a:tcTxStyle b="off" i="off"/>
      <a:tcStyle>
        <a:tcBdr/>
        <a:fill>
          <a:solidFill>
            <a:schemeClr val="accent4">
              <a:alpha val="40000"/>
            </a:schemeClr>
          </a:solidFill>
        </a:fill>
      </a:tcStyle>
    </a:band1H>
    <a:band2H>
      <a:tcTxStyle b="off" i="off"/>
      <a:tcStyle>
        <a:tcBdr/>
      </a:tcStyle>
    </a:band2H>
    <a:band1V>
      <a:tcTxStyle b="off" i="off"/>
      <a:tcStyle>
        <a:tcBdr>
          <a:top>
            <a:ln w="9525" cap="flat" cmpd="sng">
              <a:solidFill>
                <a:schemeClr val="accent4"/>
              </a:solidFill>
              <a:prstDash val="solid"/>
              <a:round/>
              <a:headEnd type="none" w="sm" len="sm"/>
              <a:tailEnd type="none" w="sm" len="sm"/>
            </a:ln>
          </a:top>
          <a:bottom>
            <a:ln w="9525" cap="flat" cmpd="sng">
              <a:solidFill>
                <a:schemeClr val="accent4"/>
              </a:solidFill>
              <a:prstDash val="solid"/>
              <a:round/>
              <a:headEnd type="none" w="sm" len="sm"/>
              <a:tailEnd type="none" w="sm" len="sm"/>
            </a:ln>
          </a:bottom>
        </a:tcBdr>
        <a:fill>
          <a:solidFill>
            <a:schemeClr val="accent4">
              <a:alpha val="40000"/>
            </a:schemeClr>
          </a:solidFill>
        </a:fill>
      </a:tcStyle>
    </a:band1V>
    <a:band2V>
      <a:tcTxStyle b="off" i="off"/>
      <a:tcStyle>
        <a:tcBdr/>
      </a:tcStyle>
    </a:band2V>
    <a:lastCol>
      <a:tcTxStyle b="on" i="off"/>
      <a:tcStyle>
        <a:tcBdr>
          <a:left>
            <a:ln w="9525" cap="flat" cmpd="sng">
              <a:solidFill>
                <a:schemeClr val="accent4"/>
              </a:solidFill>
              <a:prstDash val="solid"/>
              <a:round/>
              <a:headEnd type="none" w="sm" len="sm"/>
              <a:tailEnd type="none" w="sm" len="sm"/>
            </a:ln>
          </a:left>
          <a:right>
            <a:ln w="9525" cap="flat" cmpd="sng">
              <a:solidFill>
                <a:schemeClr val="accent4"/>
              </a:solidFill>
              <a:prstDash val="solid"/>
              <a:round/>
              <a:headEnd type="none" w="sm" len="sm"/>
              <a:tailEnd type="none" w="sm" len="sm"/>
            </a:ln>
          </a:right>
          <a:top>
            <a:ln w="9525" cap="flat" cmpd="sng">
              <a:solidFill>
                <a:schemeClr val="accent4"/>
              </a:solidFill>
              <a:prstDash val="solid"/>
              <a:round/>
              <a:headEnd type="none" w="sm" len="sm"/>
              <a:tailEnd type="none" w="sm" len="sm"/>
            </a:ln>
          </a:top>
          <a:bottom>
            <a:ln w="9525" cap="flat" cmpd="sng">
              <a:solidFill>
                <a:schemeClr val="accent4"/>
              </a:solidFill>
              <a:prstDash val="solid"/>
              <a:round/>
              <a:headEnd type="none" w="sm" len="sm"/>
              <a:tailEnd type="none" w="sm" len="sm"/>
            </a:ln>
          </a:bottom>
          <a:insideH>
            <a:ln w="9525" cap="flat" cmpd="sng">
              <a:solidFill>
                <a:schemeClr val="accent4"/>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lastCol>
    <a:firstCol>
      <a:tcTxStyle b="on" i="off"/>
      <a:tcStyle>
        <a:tcBdr>
          <a:left>
            <a:ln w="9525" cap="flat" cmpd="sng">
              <a:solidFill>
                <a:schemeClr val="accent4"/>
              </a:solidFill>
              <a:prstDash val="solid"/>
              <a:round/>
              <a:headEnd type="none" w="sm" len="sm"/>
              <a:tailEnd type="none" w="sm" len="sm"/>
            </a:ln>
          </a:left>
          <a:right>
            <a:ln w="9525" cap="flat" cmpd="sng">
              <a:solidFill>
                <a:schemeClr val="accent4"/>
              </a:solidFill>
              <a:prstDash val="solid"/>
              <a:round/>
              <a:headEnd type="none" w="sm" len="sm"/>
              <a:tailEnd type="none" w="sm" len="sm"/>
            </a:ln>
          </a:right>
          <a:top>
            <a:ln w="9525" cap="flat" cmpd="sng">
              <a:solidFill>
                <a:schemeClr val="accent4"/>
              </a:solidFill>
              <a:prstDash val="solid"/>
              <a:round/>
              <a:headEnd type="none" w="sm" len="sm"/>
              <a:tailEnd type="none" w="sm" len="sm"/>
            </a:ln>
          </a:top>
          <a:bottom>
            <a:ln w="9525" cap="flat" cmpd="sng">
              <a:solidFill>
                <a:schemeClr val="accent4"/>
              </a:solidFill>
              <a:prstDash val="solid"/>
              <a:round/>
              <a:headEnd type="none" w="sm" len="sm"/>
              <a:tailEnd type="none" w="sm" len="sm"/>
            </a:ln>
          </a:bottom>
          <a:insideH>
            <a:ln w="9525" cap="flat" cmpd="sng">
              <a:solidFill>
                <a:schemeClr val="accent4"/>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firstCol>
    <a:lastRow>
      <a:tcTxStyle b="on" i="off"/>
      <a:tcStyle>
        <a:tcBdr>
          <a:left>
            <a:ln w="9525" cap="flat" cmpd="sng">
              <a:solidFill>
                <a:schemeClr val="accent4"/>
              </a:solidFill>
              <a:prstDash val="solid"/>
              <a:round/>
              <a:headEnd type="none" w="sm" len="sm"/>
              <a:tailEnd type="none" w="sm" len="sm"/>
            </a:ln>
          </a:left>
          <a:right>
            <a:ln w="9525" cap="flat" cmpd="sng">
              <a:solidFill>
                <a:schemeClr val="accent4"/>
              </a:solidFill>
              <a:prstDash val="solid"/>
              <a:round/>
              <a:headEnd type="none" w="sm" len="sm"/>
              <a:tailEnd type="none" w="sm" len="sm"/>
            </a:ln>
          </a:right>
          <a:top>
            <a:ln w="9525" cap="flat" cmpd="sng">
              <a:solidFill>
                <a:schemeClr val="accent4"/>
              </a:solidFill>
              <a:prstDash val="solid"/>
              <a:round/>
              <a:headEnd type="none" w="sm" len="sm"/>
              <a:tailEnd type="none" w="sm" len="sm"/>
            </a:ln>
          </a:top>
          <a:bottom>
            <a:ln w="9525" cap="flat" cmpd="sng">
              <a:solidFill>
                <a:schemeClr val="accent4"/>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left>
            <a:ln w="9525" cap="flat" cmpd="sng">
              <a:solidFill>
                <a:schemeClr val="accent4"/>
              </a:solidFill>
              <a:prstDash val="solid"/>
              <a:round/>
              <a:headEnd type="none" w="sm" len="sm"/>
              <a:tailEnd type="none" w="sm" len="sm"/>
            </a:ln>
          </a:left>
          <a:right>
            <a:ln w="9525" cap="flat" cmpd="sng">
              <a:solidFill>
                <a:schemeClr val="accent4"/>
              </a:solidFill>
              <a:prstDash val="solid"/>
              <a:round/>
              <a:headEnd type="none" w="sm" len="sm"/>
              <a:tailEnd type="none" w="sm" len="sm"/>
            </a:ln>
          </a:right>
          <a:top>
            <a:ln w="9525" cap="flat" cmpd="sng">
              <a:solidFill>
                <a:schemeClr val="accent4"/>
              </a:solidFill>
              <a:prstDash val="solid"/>
              <a:round/>
              <a:headEnd type="none" w="sm" len="sm"/>
              <a:tailEnd type="none" w="sm" len="sm"/>
            </a:ln>
          </a:top>
          <a:bottom>
            <a:ln w="9525" cap="flat" cmpd="sng">
              <a:solidFill>
                <a:schemeClr val="l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accent4"/>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6805" autoAdjust="0"/>
  </p:normalViewPr>
  <p:slideViewPr>
    <p:cSldViewPr snapToGrid="0">
      <p:cViewPr>
        <p:scale>
          <a:sx n="55" d="100"/>
          <a:sy n="55" d="100"/>
        </p:scale>
        <p:origin x="2610" y="1008"/>
      </p:cViewPr>
      <p:guideLst>
        <p:guide orient="horz" pos="2160"/>
        <p:guide pos="3840"/>
      </p:guideLst>
    </p:cSldViewPr>
  </p:slideViewPr>
  <p:outlineViewPr>
    <p:cViewPr>
      <p:scale>
        <a:sx n="33" d="100"/>
        <a:sy n="33" d="100"/>
      </p:scale>
      <p:origin x="0" y="-17856"/>
    </p:cViewPr>
  </p:outlineViewPr>
  <p:notesTextViewPr>
    <p:cViewPr>
      <p:scale>
        <a:sx n="1" d="1"/>
        <a:sy n="1" d="1"/>
      </p:scale>
      <p:origin x="0" y="0"/>
    </p:cViewPr>
  </p:notesTextViewPr>
  <p:sorterViewPr>
    <p:cViewPr>
      <p:scale>
        <a:sx n="100" d="100"/>
        <a:sy n="100" d="100"/>
      </p:scale>
      <p:origin x="0" y="-29802"/>
    </p:cViewPr>
  </p:sorterViewPr>
  <p:notesViewPr>
    <p:cSldViewPr snapToGrid="0">
      <p:cViewPr varScale="1">
        <p:scale>
          <a:sx n="50" d="100"/>
          <a:sy n="50" d="100"/>
        </p:scale>
        <p:origin x="2640"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87" Type="http://schemas.microsoft.com/office/2016/11/relationships/changesInfo" Target="changesInfos/changesInfo1.xml"/><Relationship Id="rId5" Type="http://schemas.openxmlformats.org/officeDocument/2006/relationships/slide" Target="slides/slide4.xml"/><Relationship Id="rId61" Type="http://schemas.openxmlformats.org/officeDocument/2006/relationships/slide" Target="slides/slide60.xml"/><Relationship Id="rId82"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88"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k Kutcher" userId="5021ebd9-5336-4b40-a88e-e77db0add0c7" providerId="ADAL" clId="{9BF3C36E-909D-4BE4-AA54-6DEBC05DA222}"/>
    <pc:docChg chg="undo redo custSel modSld">
      <pc:chgData name="Rick Kutcher" userId="5021ebd9-5336-4b40-a88e-e77db0add0c7" providerId="ADAL" clId="{9BF3C36E-909D-4BE4-AA54-6DEBC05DA222}" dt="2024-12-17T18:52:09.962" v="687" actId="20577"/>
      <pc:docMkLst>
        <pc:docMk/>
      </pc:docMkLst>
      <pc:sldChg chg="modNotesTx">
        <pc:chgData name="Rick Kutcher" userId="5021ebd9-5336-4b40-a88e-e77db0add0c7" providerId="ADAL" clId="{9BF3C36E-909D-4BE4-AA54-6DEBC05DA222}" dt="2024-12-17T18:52:09.962" v="687" actId="20577"/>
        <pc:sldMkLst>
          <pc:docMk/>
          <pc:sldMk cId="0" sldId="256"/>
        </pc:sldMkLst>
      </pc:sldChg>
      <pc:sldChg chg="modSp mod">
        <pc:chgData name="Rick Kutcher" userId="5021ebd9-5336-4b40-a88e-e77db0add0c7" providerId="ADAL" clId="{9BF3C36E-909D-4BE4-AA54-6DEBC05DA222}" dt="2024-12-09T14:46:21.786" v="312" actId="20577"/>
        <pc:sldMkLst>
          <pc:docMk/>
          <pc:sldMk cId="0" sldId="257"/>
        </pc:sldMkLst>
        <pc:spChg chg="mod">
          <ac:chgData name="Rick Kutcher" userId="5021ebd9-5336-4b40-a88e-e77db0add0c7" providerId="ADAL" clId="{9BF3C36E-909D-4BE4-AA54-6DEBC05DA222}" dt="2024-12-09T14:46:21.786" v="312" actId="20577"/>
          <ac:spMkLst>
            <pc:docMk/>
            <pc:sldMk cId="0" sldId="257"/>
            <ac:spMk id="2" creationId="{5B24B7C5-F648-6FC3-83A2-1935F0D674F1}"/>
          </ac:spMkLst>
        </pc:spChg>
      </pc:sldChg>
      <pc:sldChg chg="modSp mod">
        <pc:chgData name="Rick Kutcher" userId="5021ebd9-5336-4b40-a88e-e77db0add0c7" providerId="ADAL" clId="{9BF3C36E-909D-4BE4-AA54-6DEBC05DA222}" dt="2024-12-17T18:11:52.884" v="678" actId="1036"/>
        <pc:sldMkLst>
          <pc:docMk/>
          <pc:sldMk cId="0" sldId="258"/>
        </pc:sldMkLst>
        <pc:spChg chg="mod">
          <ac:chgData name="Rick Kutcher" userId="5021ebd9-5336-4b40-a88e-e77db0add0c7" providerId="ADAL" clId="{9BF3C36E-909D-4BE4-AA54-6DEBC05DA222}" dt="2024-12-17T18:11:48.169" v="660" actId="1036"/>
          <ac:spMkLst>
            <pc:docMk/>
            <pc:sldMk cId="0" sldId="258"/>
            <ac:spMk id="107" creationId="{00000000-0000-0000-0000-000000000000}"/>
          </ac:spMkLst>
        </pc:spChg>
        <pc:spChg chg="mod">
          <ac:chgData name="Rick Kutcher" userId="5021ebd9-5336-4b40-a88e-e77db0add0c7" providerId="ADAL" clId="{9BF3C36E-909D-4BE4-AA54-6DEBC05DA222}" dt="2024-12-17T18:11:52.884" v="678" actId="1036"/>
          <ac:spMkLst>
            <pc:docMk/>
            <pc:sldMk cId="0" sldId="258"/>
            <ac:spMk id="108" creationId="{00000000-0000-0000-0000-000000000000}"/>
          </ac:spMkLst>
        </pc:spChg>
      </pc:sldChg>
      <pc:sldChg chg="modNotesTx">
        <pc:chgData name="Rick Kutcher" userId="5021ebd9-5336-4b40-a88e-e77db0add0c7" providerId="ADAL" clId="{9BF3C36E-909D-4BE4-AA54-6DEBC05DA222}" dt="2024-12-17T18:13:34.610" v="683" actId="20577"/>
        <pc:sldMkLst>
          <pc:docMk/>
          <pc:sldMk cId="0" sldId="260"/>
        </pc:sldMkLst>
      </pc:sldChg>
      <pc:sldChg chg="modNotesTx">
        <pc:chgData name="Rick Kutcher" userId="5021ebd9-5336-4b40-a88e-e77db0add0c7" providerId="ADAL" clId="{9BF3C36E-909D-4BE4-AA54-6DEBC05DA222}" dt="2024-12-17T18:14:13.168" v="685" actId="20577"/>
        <pc:sldMkLst>
          <pc:docMk/>
          <pc:sldMk cId="0" sldId="262"/>
        </pc:sldMkLst>
      </pc:sldChg>
      <pc:sldChg chg="modNotes modNotesTx">
        <pc:chgData name="Rick Kutcher" userId="5021ebd9-5336-4b40-a88e-e77db0add0c7" providerId="ADAL" clId="{9BF3C36E-909D-4BE4-AA54-6DEBC05DA222}" dt="2024-12-17T18:04:56.515" v="568" actId="27636"/>
        <pc:sldMkLst>
          <pc:docMk/>
          <pc:sldMk cId="0" sldId="268"/>
        </pc:sldMkLst>
      </pc:sldChg>
      <pc:sldChg chg="modNotes modNotesTx">
        <pc:chgData name="Rick Kutcher" userId="5021ebd9-5336-4b40-a88e-e77db0add0c7" providerId="ADAL" clId="{9BF3C36E-909D-4BE4-AA54-6DEBC05DA222}" dt="2024-12-17T18:04:56.548" v="569" actId="27636"/>
        <pc:sldMkLst>
          <pc:docMk/>
          <pc:sldMk cId="0" sldId="269"/>
        </pc:sldMkLst>
      </pc:sldChg>
      <pc:sldChg chg="modNotes modNotesTx">
        <pc:chgData name="Rick Kutcher" userId="5021ebd9-5336-4b40-a88e-e77db0add0c7" providerId="ADAL" clId="{9BF3C36E-909D-4BE4-AA54-6DEBC05DA222}" dt="2024-12-17T18:04:56.577" v="570" actId="27636"/>
        <pc:sldMkLst>
          <pc:docMk/>
          <pc:sldMk cId="0" sldId="270"/>
        </pc:sldMkLst>
      </pc:sldChg>
      <pc:sldChg chg="modNotes modNotesTx">
        <pc:chgData name="Rick Kutcher" userId="5021ebd9-5336-4b40-a88e-e77db0add0c7" providerId="ADAL" clId="{9BF3C36E-909D-4BE4-AA54-6DEBC05DA222}" dt="2024-12-17T18:04:56.600" v="571" actId="27636"/>
        <pc:sldMkLst>
          <pc:docMk/>
          <pc:sldMk cId="0" sldId="271"/>
        </pc:sldMkLst>
      </pc:sldChg>
      <pc:sldChg chg="modNotes modNotesTx">
        <pc:chgData name="Rick Kutcher" userId="5021ebd9-5336-4b40-a88e-e77db0add0c7" providerId="ADAL" clId="{9BF3C36E-909D-4BE4-AA54-6DEBC05DA222}" dt="2024-12-17T18:04:56.634" v="572" actId="27636"/>
        <pc:sldMkLst>
          <pc:docMk/>
          <pc:sldMk cId="0" sldId="272"/>
        </pc:sldMkLst>
      </pc:sldChg>
      <pc:sldChg chg="modNotes modNotesTx">
        <pc:chgData name="Rick Kutcher" userId="5021ebd9-5336-4b40-a88e-e77db0add0c7" providerId="ADAL" clId="{9BF3C36E-909D-4BE4-AA54-6DEBC05DA222}" dt="2024-12-17T18:04:56.656" v="573" actId="27636"/>
        <pc:sldMkLst>
          <pc:docMk/>
          <pc:sldMk cId="0" sldId="273"/>
        </pc:sldMkLst>
      </pc:sldChg>
      <pc:sldChg chg="modNotes modNotesTx">
        <pc:chgData name="Rick Kutcher" userId="5021ebd9-5336-4b40-a88e-e77db0add0c7" providerId="ADAL" clId="{9BF3C36E-909D-4BE4-AA54-6DEBC05DA222}" dt="2024-12-17T18:04:56.687" v="574" actId="27636"/>
        <pc:sldMkLst>
          <pc:docMk/>
          <pc:sldMk cId="0" sldId="274"/>
        </pc:sldMkLst>
      </pc:sldChg>
      <pc:sldChg chg="modNotes modNotesTx">
        <pc:chgData name="Rick Kutcher" userId="5021ebd9-5336-4b40-a88e-e77db0add0c7" providerId="ADAL" clId="{9BF3C36E-909D-4BE4-AA54-6DEBC05DA222}" dt="2024-12-17T18:04:56.698" v="575" actId="27636"/>
        <pc:sldMkLst>
          <pc:docMk/>
          <pc:sldMk cId="0" sldId="275"/>
        </pc:sldMkLst>
      </pc:sldChg>
      <pc:sldChg chg="modNotes modNotesTx">
        <pc:chgData name="Rick Kutcher" userId="5021ebd9-5336-4b40-a88e-e77db0add0c7" providerId="ADAL" clId="{9BF3C36E-909D-4BE4-AA54-6DEBC05DA222}" dt="2024-12-17T18:04:56.738" v="576" actId="27636"/>
        <pc:sldMkLst>
          <pc:docMk/>
          <pc:sldMk cId="0" sldId="276"/>
        </pc:sldMkLst>
      </pc:sldChg>
      <pc:sldChg chg="modNotes modNotesTx">
        <pc:chgData name="Rick Kutcher" userId="5021ebd9-5336-4b40-a88e-e77db0add0c7" providerId="ADAL" clId="{9BF3C36E-909D-4BE4-AA54-6DEBC05DA222}" dt="2024-12-17T18:04:56.757" v="577" actId="27636"/>
        <pc:sldMkLst>
          <pc:docMk/>
          <pc:sldMk cId="0" sldId="277"/>
        </pc:sldMkLst>
      </pc:sldChg>
      <pc:sldChg chg="modNotes modNotesTx">
        <pc:chgData name="Rick Kutcher" userId="5021ebd9-5336-4b40-a88e-e77db0add0c7" providerId="ADAL" clId="{9BF3C36E-909D-4BE4-AA54-6DEBC05DA222}" dt="2024-12-17T18:04:56.784" v="578" actId="27636"/>
        <pc:sldMkLst>
          <pc:docMk/>
          <pc:sldMk cId="0" sldId="278"/>
        </pc:sldMkLst>
      </pc:sldChg>
      <pc:sldChg chg="modNotes modNotesTx">
        <pc:chgData name="Rick Kutcher" userId="5021ebd9-5336-4b40-a88e-e77db0add0c7" providerId="ADAL" clId="{9BF3C36E-909D-4BE4-AA54-6DEBC05DA222}" dt="2024-12-17T18:04:56.836" v="579" actId="27636"/>
        <pc:sldMkLst>
          <pc:docMk/>
          <pc:sldMk cId="0" sldId="279"/>
        </pc:sldMkLst>
      </pc:sldChg>
      <pc:sldChg chg="modNotes modNotesTx">
        <pc:chgData name="Rick Kutcher" userId="5021ebd9-5336-4b40-a88e-e77db0add0c7" providerId="ADAL" clId="{9BF3C36E-909D-4BE4-AA54-6DEBC05DA222}" dt="2024-12-17T18:04:56.856" v="580" actId="27636"/>
        <pc:sldMkLst>
          <pc:docMk/>
          <pc:sldMk cId="0" sldId="280"/>
        </pc:sldMkLst>
      </pc:sldChg>
      <pc:sldChg chg="modNotes modNotesTx">
        <pc:chgData name="Rick Kutcher" userId="5021ebd9-5336-4b40-a88e-e77db0add0c7" providerId="ADAL" clId="{9BF3C36E-909D-4BE4-AA54-6DEBC05DA222}" dt="2024-12-17T18:04:56.901" v="581" actId="27636"/>
        <pc:sldMkLst>
          <pc:docMk/>
          <pc:sldMk cId="0" sldId="281"/>
        </pc:sldMkLst>
      </pc:sldChg>
      <pc:sldChg chg="modNotes modNotesTx">
        <pc:chgData name="Rick Kutcher" userId="5021ebd9-5336-4b40-a88e-e77db0add0c7" providerId="ADAL" clId="{9BF3C36E-909D-4BE4-AA54-6DEBC05DA222}" dt="2024-12-17T18:04:56.920" v="582" actId="27636"/>
        <pc:sldMkLst>
          <pc:docMk/>
          <pc:sldMk cId="0" sldId="282"/>
        </pc:sldMkLst>
      </pc:sldChg>
      <pc:sldChg chg="modNotes modNotesTx">
        <pc:chgData name="Rick Kutcher" userId="5021ebd9-5336-4b40-a88e-e77db0add0c7" providerId="ADAL" clId="{9BF3C36E-909D-4BE4-AA54-6DEBC05DA222}" dt="2024-12-17T18:04:56.956" v="583" actId="27636"/>
        <pc:sldMkLst>
          <pc:docMk/>
          <pc:sldMk cId="0" sldId="283"/>
        </pc:sldMkLst>
      </pc:sldChg>
      <pc:sldChg chg="modNotes modNotesTx">
        <pc:chgData name="Rick Kutcher" userId="5021ebd9-5336-4b40-a88e-e77db0add0c7" providerId="ADAL" clId="{9BF3C36E-909D-4BE4-AA54-6DEBC05DA222}" dt="2024-12-17T18:04:56.985" v="584" actId="27636"/>
        <pc:sldMkLst>
          <pc:docMk/>
          <pc:sldMk cId="0" sldId="284"/>
        </pc:sldMkLst>
      </pc:sldChg>
      <pc:sldChg chg="modNotes modNotesTx">
        <pc:chgData name="Rick Kutcher" userId="5021ebd9-5336-4b40-a88e-e77db0add0c7" providerId="ADAL" clId="{9BF3C36E-909D-4BE4-AA54-6DEBC05DA222}" dt="2024-12-17T18:04:57.033" v="585" actId="27636"/>
        <pc:sldMkLst>
          <pc:docMk/>
          <pc:sldMk cId="0" sldId="285"/>
        </pc:sldMkLst>
      </pc:sldChg>
      <pc:sldChg chg="mod modNotes modNotesTx">
        <pc:chgData name="Rick Kutcher" userId="5021ebd9-5336-4b40-a88e-e77db0add0c7" providerId="ADAL" clId="{9BF3C36E-909D-4BE4-AA54-6DEBC05DA222}" dt="2024-12-17T18:04:57.059" v="586" actId="27636"/>
        <pc:sldMkLst>
          <pc:docMk/>
          <pc:sldMk cId="0" sldId="286"/>
        </pc:sldMkLst>
      </pc:sldChg>
      <pc:sldChg chg="modNotes modNotesTx">
        <pc:chgData name="Rick Kutcher" userId="5021ebd9-5336-4b40-a88e-e77db0add0c7" providerId="ADAL" clId="{9BF3C36E-909D-4BE4-AA54-6DEBC05DA222}" dt="2024-12-17T18:04:57.099" v="587" actId="27636"/>
        <pc:sldMkLst>
          <pc:docMk/>
          <pc:sldMk cId="0" sldId="287"/>
        </pc:sldMkLst>
      </pc:sldChg>
      <pc:sldChg chg="mod modNotes modNotesTx">
        <pc:chgData name="Rick Kutcher" userId="5021ebd9-5336-4b40-a88e-e77db0add0c7" providerId="ADAL" clId="{9BF3C36E-909D-4BE4-AA54-6DEBC05DA222}" dt="2024-12-17T18:04:57.114" v="588" actId="27636"/>
        <pc:sldMkLst>
          <pc:docMk/>
          <pc:sldMk cId="0" sldId="288"/>
        </pc:sldMkLst>
      </pc:sldChg>
      <pc:sldChg chg="mod modNotes modNotesTx">
        <pc:chgData name="Rick Kutcher" userId="5021ebd9-5336-4b40-a88e-e77db0add0c7" providerId="ADAL" clId="{9BF3C36E-909D-4BE4-AA54-6DEBC05DA222}" dt="2024-12-17T18:04:57.148" v="589" actId="27636"/>
        <pc:sldMkLst>
          <pc:docMk/>
          <pc:sldMk cId="0" sldId="289"/>
        </pc:sldMkLst>
      </pc:sldChg>
      <pc:sldChg chg="mod modNotes modNotesTx">
        <pc:chgData name="Rick Kutcher" userId="5021ebd9-5336-4b40-a88e-e77db0add0c7" providerId="ADAL" clId="{9BF3C36E-909D-4BE4-AA54-6DEBC05DA222}" dt="2024-12-17T18:04:57.186" v="590" actId="27636"/>
        <pc:sldMkLst>
          <pc:docMk/>
          <pc:sldMk cId="0" sldId="290"/>
        </pc:sldMkLst>
      </pc:sldChg>
      <pc:sldChg chg="mod modNotes modNotesTx">
        <pc:chgData name="Rick Kutcher" userId="5021ebd9-5336-4b40-a88e-e77db0add0c7" providerId="ADAL" clId="{9BF3C36E-909D-4BE4-AA54-6DEBC05DA222}" dt="2024-12-17T18:04:57.245" v="591" actId="27636"/>
        <pc:sldMkLst>
          <pc:docMk/>
          <pc:sldMk cId="0" sldId="291"/>
        </pc:sldMkLst>
      </pc:sldChg>
      <pc:sldChg chg="mod modNotes modNotesTx">
        <pc:chgData name="Rick Kutcher" userId="5021ebd9-5336-4b40-a88e-e77db0add0c7" providerId="ADAL" clId="{9BF3C36E-909D-4BE4-AA54-6DEBC05DA222}" dt="2024-12-17T18:04:57.281" v="592" actId="27636"/>
        <pc:sldMkLst>
          <pc:docMk/>
          <pc:sldMk cId="0" sldId="292"/>
        </pc:sldMkLst>
      </pc:sldChg>
      <pc:sldChg chg="mod modNotes modNotesTx">
        <pc:chgData name="Rick Kutcher" userId="5021ebd9-5336-4b40-a88e-e77db0add0c7" providerId="ADAL" clId="{9BF3C36E-909D-4BE4-AA54-6DEBC05DA222}" dt="2024-12-17T18:04:57.336" v="593" actId="27636"/>
        <pc:sldMkLst>
          <pc:docMk/>
          <pc:sldMk cId="0" sldId="293"/>
        </pc:sldMkLst>
      </pc:sldChg>
      <pc:sldChg chg="mod modNotes modNotesTx">
        <pc:chgData name="Rick Kutcher" userId="5021ebd9-5336-4b40-a88e-e77db0add0c7" providerId="ADAL" clId="{9BF3C36E-909D-4BE4-AA54-6DEBC05DA222}" dt="2024-12-17T18:04:57.373" v="594" actId="27636"/>
        <pc:sldMkLst>
          <pc:docMk/>
          <pc:sldMk cId="0" sldId="294"/>
        </pc:sldMkLst>
      </pc:sldChg>
      <pc:sldChg chg="mod modNotes modNotesTx">
        <pc:chgData name="Rick Kutcher" userId="5021ebd9-5336-4b40-a88e-e77db0add0c7" providerId="ADAL" clId="{9BF3C36E-909D-4BE4-AA54-6DEBC05DA222}" dt="2024-12-17T18:04:57.413" v="595" actId="27636"/>
        <pc:sldMkLst>
          <pc:docMk/>
          <pc:sldMk cId="0" sldId="295"/>
        </pc:sldMkLst>
      </pc:sldChg>
      <pc:sldChg chg="mod modNotes modNotesTx">
        <pc:chgData name="Rick Kutcher" userId="5021ebd9-5336-4b40-a88e-e77db0add0c7" providerId="ADAL" clId="{9BF3C36E-909D-4BE4-AA54-6DEBC05DA222}" dt="2024-12-17T18:04:57.444" v="596" actId="27636"/>
        <pc:sldMkLst>
          <pc:docMk/>
          <pc:sldMk cId="0" sldId="296"/>
        </pc:sldMkLst>
      </pc:sldChg>
      <pc:sldChg chg="mod modNotes modNotesTx">
        <pc:chgData name="Rick Kutcher" userId="5021ebd9-5336-4b40-a88e-e77db0add0c7" providerId="ADAL" clId="{9BF3C36E-909D-4BE4-AA54-6DEBC05DA222}" dt="2024-12-17T18:04:57.489" v="597" actId="27636"/>
        <pc:sldMkLst>
          <pc:docMk/>
          <pc:sldMk cId="0" sldId="297"/>
        </pc:sldMkLst>
      </pc:sldChg>
      <pc:sldChg chg="modNotes modNotesTx">
        <pc:chgData name="Rick Kutcher" userId="5021ebd9-5336-4b40-a88e-e77db0add0c7" providerId="ADAL" clId="{9BF3C36E-909D-4BE4-AA54-6DEBC05DA222}" dt="2024-12-17T18:04:57.531" v="598" actId="27636"/>
        <pc:sldMkLst>
          <pc:docMk/>
          <pc:sldMk cId="0" sldId="298"/>
        </pc:sldMkLst>
      </pc:sldChg>
      <pc:sldChg chg="modNotes modNotesTx">
        <pc:chgData name="Rick Kutcher" userId="5021ebd9-5336-4b40-a88e-e77db0add0c7" providerId="ADAL" clId="{9BF3C36E-909D-4BE4-AA54-6DEBC05DA222}" dt="2024-12-17T18:04:57.545" v="599" actId="27636"/>
        <pc:sldMkLst>
          <pc:docMk/>
          <pc:sldMk cId="0" sldId="299"/>
        </pc:sldMkLst>
      </pc:sldChg>
      <pc:sldChg chg="modNotes modNotesTx">
        <pc:chgData name="Rick Kutcher" userId="5021ebd9-5336-4b40-a88e-e77db0add0c7" providerId="ADAL" clId="{9BF3C36E-909D-4BE4-AA54-6DEBC05DA222}" dt="2024-12-17T18:04:57.600" v="600" actId="27636"/>
        <pc:sldMkLst>
          <pc:docMk/>
          <pc:sldMk cId="0" sldId="300"/>
        </pc:sldMkLst>
      </pc:sldChg>
      <pc:sldChg chg="modNotes modNotesTx">
        <pc:chgData name="Rick Kutcher" userId="5021ebd9-5336-4b40-a88e-e77db0add0c7" providerId="ADAL" clId="{9BF3C36E-909D-4BE4-AA54-6DEBC05DA222}" dt="2024-12-17T18:04:57.621" v="601" actId="27636"/>
        <pc:sldMkLst>
          <pc:docMk/>
          <pc:sldMk cId="0" sldId="301"/>
        </pc:sldMkLst>
      </pc:sldChg>
      <pc:sldChg chg="modNotes modNotesTx">
        <pc:chgData name="Rick Kutcher" userId="5021ebd9-5336-4b40-a88e-e77db0add0c7" providerId="ADAL" clId="{9BF3C36E-909D-4BE4-AA54-6DEBC05DA222}" dt="2024-12-17T18:04:57.652" v="602" actId="27636"/>
        <pc:sldMkLst>
          <pc:docMk/>
          <pc:sldMk cId="0" sldId="302"/>
        </pc:sldMkLst>
      </pc:sldChg>
      <pc:sldChg chg="modNotes modNotesTx">
        <pc:chgData name="Rick Kutcher" userId="5021ebd9-5336-4b40-a88e-e77db0add0c7" providerId="ADAL" clId="{9BF3C36E-909D-4BE4-AA54-6DEBC05DA222}" dt="2024-12-17T18:04:57.681" v="603" actId="27636"/>
        <pc:sldMkLst>
          <pc:docMk/>
          <pc:sldMk cId="0" sldId="303"/>
        </pc:sldMkLst>
      </pc:sldChg>
      <pc:sldChg chg="modNotes modNotesTx">
        <pc:chgData name="Rick Kutcher" userId="5021ebd9-5336-4b40-a88e-e77db0add0c7" providerId="ADAL" clId="{9BF3C36E-909D-4BE4-AA54-6DEBC05DA222}" dt="2024-12-17T18:04:57.708" v="604" actId="27636"/>
        <pc:sldMkLst>
          <pc:docMk/>
          <pc:sldMk cId="0" sldId="304"/>
        </pc:sldMkLst>
      </pc:sldChg>
      <pc:sldChg chg="modNotes modNotesTx">
        <pc:chgData name="Rick Kutcher" userId="5021ebd9-5336-4b40-a88e-e77db0add0c7" providerId="ADAL" clId="{9BF3C36E-909D-4BE4-AA54-6DEBC05DA222}" dt="2024-12-17T18:04:57.751" v="605" actId="27636"/>
        <pc:sldMkLst>
          <pc:docMk/>
          <pc:sldMk cId="0" sldId="305"/>
        </pc:sldMkLst>
      </pc:sldChg>
      <pc:sldChg chg="modNotes modNotesTx">
        <pc:chgData name="Rick Kutcher" userId="5021ebd9-5336-4b40-a88e-e77db0add0c7" providerId="ADAL" clId="{9BF3C36E-909D-4BE4-AA54-6DEBC05DA222}" dt="2024-12-17T18:04:57.783" v="606" actId="27636"/>
        <pc:sldMkLst>
          <pc:docMk/>
          <pc:sldMk cId="0" sldId="306"/>
        </pc:sldMkLst>
      </pc:sldChg>
      <pc:sldChg chg="mod modNotes modNotesTx">
        <pc:chgData name="Rick Kutcher" userId="5021ebd9-5336-4b40-a88e-e77db0add0c7" providerId="ADAL" clId="{9BF3C36E-909D-4BE4-AA54-6DEBC05DA222}" dt="2024-12-17T18:04:57.802" v="607" actId="27636"/>
        <pc:sldMkLst>
          <pc:docMk/>
          <pc:sldMk cId="0" sldId="307"/>
        </pc:sldMkLst>
      </pc:sldChg>
      <pc:sldChg chg="mod modNotes modNotesTx">
        <pc:chgData name="Rick Kutcher" userId="5021ebd9-5336-4b40-a88e-e77db0add0c7" providerId="ADAL" clId="{9BF3C36E-909D-4BE4-AA54-6DEBC05DA222}" dt="2024-12-17T18:04:57.874" v="608" actId="27636"/>
        <pc:sldMkLst>
          <pc:docMk/>
          <pc:sldMk cId="0" sldId="308"/>
        </pc:sldMkLst>
      </pc:sldChg>
      <pc:sldChg chg="mod modNotes modNotesTx">
        <pc:chgData name="Rick Kutcher" userId="5021ebd9-5336-4b40-a88e-e77db0add0c7" providerId="ADAL" clId="{9BF3C36E-909D-4BE4-AA54-6DEBC05DA222}" dt="2024-12-17T18:04:57.902" v="609" actId="27636"/>
        <pc:sldMkLst>
          <pc:docMk/>
          <pc:sldMk cId="0" sldId="309"/>
        </pc:sldMkLst>
      </pc:sldChg>
      <pc:sldChg chg="modNotes modNotesTx">
        <pc:chgData name="Rick Kutcher" userId="5021ebd9-5336-4b40-a88e-e77db0add0c7" providerId="ADAL" clId="{9BF3C36E-909D-4BE4-AA54-6DEBC05DA222}" dt="2024-12-17T18:04:57.941" v="610" actId="27636"/>
        <pc:sldMkLst>
          <pc:docMk/>
          <pc:sldMk cId="0" sldId="310"/>
        </pc:sldMkLst>
      </pc:sldChg>
      <pc:sldChg chg="modNotes modNotesTx">
        <pc:chgData name="Rick Kutcher" userId="5021ebd9-5336-4b40-a88e-e77db0add0c7" providerId="ADAL" clId="{9BF3C36E-909D-4BE4-AA54-6DEBC05DA222}" dt="2024-12-17T18:04:57.975" v="611" actId="27636"/>
        <pc:sldMkLst>
          <pc:docMk/>
          <pc:sldMk cId="0" sldId="311"/>
        </pc:sldMkLst>
      </pc:sldChg>
      <pc:sldChg chg="modNotes modNotesTx">
        <pc:chgData name="Rick Kutcher" userId="5021ebd9-5336-4b40-a88e-e77db0add0c7" providerId="ADAL" clId="{9BF3C36E-909D-4BE4-AA54-6DEBC05DA222}" dt="2024-12-17T18:04:57.987" v="612" actId="27636"/>
        <pc:sldMkLst>
          <pc:docMk/>
          <pc:sldMk cId="0" sldId="312"/>
        </pc:sldMkLst>
      </pc:sldChg>
      <pc:sldChg chg="modNotes modNotesTx">
        <pc:chgData name="Rick Kutcher" userId="5021ebd9-5336-4b40-a88e-e77db0add0c7" providerId="ADAL" clId="{9BF3C36E-909D-4BE4-AA54-6DEBC05DA222}" dt="2024-12-17T18:04:58.019" v="613" actId="27636"/>
        <pc:sldMkLst>
          <pc:docMk/>
          <pc:sldMk cId="0" sldId="313"/>
        </pc:sldMkLst>
      </pc:sldChg>
      <pc:sldChg chg="modNotes modNotesTx">
        <pc:chgData name="Rick Kutcher" userId="5021ebd9-5336-4b40-a88e-e77db0add0c7" providerId="ADAL" clId="{9BF3C36E-909D-4BE4-AA54-6DEBC05DA222}" dt="2024-12-17T18:04:58.040" v="614" actId="27636"/>
        <pc:sldMkLst>
          <pc:docMk/>
          <pc:sldMk cId="0" sldId="314"/>
        </pc:sldMkLst>
      </pc:sldChg>
      <pc:sldChg chg="modNotes modNotesTx">
        <pc:chgData name="Rick Kutcher" userId="5021ebd9-5336-4b40-a88e-e77db0add0c7" providerId="ADAL" clId="{9BF3C36E-909D-4BE4-AA54-6DEBC05DA222}" dt="2024-12-17T18:04:58.054" v="615" actId="27636"/>
        <pc:sldMkLst>
          <pc:docMk/>
          <pc:sldMk cId="0" sldId="315"/>
        </pc:sldMkLst>
      </pc:sldChg>
      <pc:sldChg chg="modNotes modNotesTx">
        <pc:chgData name="Rick Kutcher" userId="5021ebd9-5336-4b40-a88e-e77db0add0c7" providerId="ADAL" clId="{9BF3C36E-909D-4BE4-AA54-6DEBC05DA222}" dt="2024-12-17T18:04:58.075" v="616" actId="27636"/>
        <pc:sldMkLst>
          <pc:docMk/>
          <pc:sldMk cId="0" sldId="316"/>
        </pc:sldMkLst>
      </pc:sldChg>
      <pc:sldChg chg="modNotes modNotesTx">
        <pc:chgData name="Rick Kutcher" userId="5021ebd9-5336-4b40-a88e-e77db0add0c7" providerId="ADAL" clId="{9BF3C36E-909D-4BE4-AA54-6DEBC05DA222}" dt="2024-12-17T18:04:58.102" v="617" actId="27636"/>
        <pc:sldMkLst>
          <pc:docMk/>
          <pc:sldMk cId="0" sldId="317"/>
        </pc:sldMkLst>
      </pc:sldChg>
      <pc:sldChg chg="modNotes modNotesTx">
        <pc:chgData name="Rick Kutcher" userId="5021ebd9-5336-4b40-a88e-e77db0add0c7" providerId="ADAL" clId="{9BF3C36E-909D-4BE4-AA54-6DEBC05DA222}" dt="2024-12-17T18:04:58.141" v="618" actId="27636"/>
        <pc:sldMkLst>
          <pc:docMk/>
          <pc:sldMk cId="0" sldId="318"/>
        </pc:sldMkLst>
      </pc:sldChg>
      <pc:sldChg chg="modNotes modNotesTx">
        <pc:chgData name="Rick Kutcher" userId="5021ebd9-5336-4b40-a88e-e77db0add0c7" providerId="ADAL" clId="{9BF3C36E-909D-4BE4-AA54-6DEBC05DA222}" dt="2024-12-17T18:04:58.174" v="619" actId="27636"/>
        <pc:sldMkLst>
          <pc:docMk/>
          <pc:sldMk cId="0" sldId="319"/>
        </pc:sldMkLst>
      </pc:sldChg>
      <pc:sldChg chg="mod modNotes modNotesTx">
        <pc:chgData name="Rick Kutcher" userId="5021ebd9-5336-4b40-a88e-e77db0add0c7" providerId="ADAL" clId="{9BF3C36E-909D-4BE4-AA54-6DEBC05DA222}" dt="2024-12-17T18:04:58.206" v="620" actId="27636"/>
        <pc:sldMkLst>
          <pc:docMk/>
          <pc:sldMk cId="0" sldId="320"/>
        </pc:sldMkLst>
      </pc:sldChg>
      <pc:sldChg chg="modSp mod modNotes modNotesTx">
        <pc:chgData name="Rick Kutcher" userId="5021ebd9-5336-4b40-a88e-e77db0add0c7" providerId="ADAL" clId="{9BF3C36E-909D-4BE4-AA54-6DEBC05DA222}" dt="2024-12-17T18:04:58.254" v="621" actId="27636"/>
        <pc:sldMkLst>
          <pc:docMk/>
          <pc:sldMk cId="0" sldId="321"/>
        </pc:sldMkLst>
        <pc:graphicFrameChg chg="modGraphic">
          <ac:chgData name="Rick Kutcher" userId="5021ebd9-5336-4b40-a88e-e77db0add0c7" providerId="ADAL" clId="{9BF3C36E-909D-4BE4-AA54-6DEBC05DA222}" dt="2024-12-09T14:11:35.223" v="93" actId="20577"/>
          <ac:graphicFrameMkLst>
            <pc:docMk/>
            <pc:sldMk cId="0" sldId="321"/>
            <ac:graphicFrameMk id="618" creationId="{00000000-0000-0000-0000-000000000000}"/>
          </ac:graphicFrameMkLst>
        </pc:graphicFrameChg>
      </pc:sldChg>
      <pc:sldChg chg="mod modNotes modNotesTx">
        <pc:chgData name="Rick Kutcher" userId="5021ebd9-5336-4b40-a88e-e77db0add0c7" providerId="ADAL" clId="{9BF3C36E-909D-4BE4-AA54-6DEBC05DA222}" dt="2024-12-17T18:04:58.325" v="623" actId="27636"/>
        <pc:sldMkLst>
          <pc:docMk/>
          <pc:sldMk cId="0" sldId="322"/>
        </pc:sldMkLst>
      </pc:sldChg>
      <pc:sldChg chg="mod modNotes modNotesTx">
        <pc:chgData name="Rick Kutcher" userId="5021ebd9-5336-4b40-a88e-e77db0add0c7" providerId="ADAL" clId="{9BF3C36E-909D-4BE4-AA54-6DEBC05DA222}" dt="2024-12-17T18:04:58.363" v="624" actId="27636"/>
        <pc:sldMkLst>
          <pc:docMk/>
          <pc:sldMk cId="0" sldId="323"/>
        </pc:sldMkLst>
      </pc:sldChg>
      <pc:sldChg chg="modSp mod modNotes modNotesTx">
        <pc:chgData name="Rick Kutcher" userId="5021ebd9-5336-4b40-a88e-e77db0add0c7" providerId="ADAL" clId="{9BF3C36E-909D-4BE4-AA54-6DEBC05DA222}" dt="2024-12-17T18:04:58.297" v="622" actId="27636"/>
        <pc:sldMkLst>
          <pc:docMk/>
          <pc:sldMk cId="0" sldId="324"/>
        </pc:sldMkLst>
        <pc:graphicFrameChg chg="mod modGraphic">
          <ac:chgData name="Rick Kutcher" userId="5021ebd9-5336-4b40-a88e-e77db0add0c7" providerId="ADAL" clId="{9BF3C36E-909D-4BE4-AA54-6DEBC05DA222}" dt="2024-12-09T14:14:54.693" v="163" actId="20577"/>
          <ac:graphicFrameMkLst>
            <pc:docMk/>
            <pc:sldMk cId="0" sldId="324"/>
            <ac:graphicFrameMk id="644" creationId="{00000000-0000-0000-0000-000000000000}"/>
          </ac:graphicFrameMkLst>
        </pc:graphicFrameChg>
      </pc:sldChg>
      <pc:sldChg chg="modNotesTx">
        <pc:chgData name="Rick Kutcher" userId="5021ebd9-5336-4b40-a88e-e77db0add0c7" providerId="ADAL" clId="{9BF3C36E-909D-4BE4-AA54-6DEBC05DA222}" dt="2024-12-17T18:06:02.715" v="626" actId="6549"/>
        <pc:sldMkLst>
          <pc:docMk/>
          <pc:sldMk cId="0" sldId="325"/>
        </pc:sldMkLst>
      </pc:sldChg>
      <pc:sldChg chg="modNotesTx">
        <pc:chgData name="Rick Kutcher" userId="5021ebd9-5336-4b40-a88e-e77db0add0c7" providerId="ADAL" clId="{9BF3C36E-909D-4BE4-AA54-6DEBC05DA222}" dt="2024-12-17T18:07:36.482" v="632" actId="6549"/>
        <pc:sldMkLst>
          <pc:docMk/>
          <pc:sldMk cId="0" sldId="326"/>
        </pc:sldMkLst>
      </pc:sldChg>
      <pc:sldChg chg="modSp mod modNotesTx">
        <pc:chgData name="Rick Kutcher" userId="5021ebd9-5336-4b40-a88e-e77db0add0c7" providerId="ADAL" clId="{9BF3C36E-909D-4BE4-AA54-6DEBC05DA222}" dt="2024-12-09T14:27:14.483" v="255" actId="20577"/>
        <pc:sldMkLst>
          <pc:docMk/>
          <pc:sldMk cId="0" sldId="328"/>
        </pc:sldMkLst>
        <pc:graphicFrameChg chg="modGraphic">
          <ac:chgData name="Rick Kutcher" userId="5021ebd9-5336-4b40-a88e-e77db0add0c7" providerId="ADAL" clId="{9BF3C36E-909D-4BE4-AA54-6DEBC05DA222}" dt="2024-12-09T14:24:18.757" v="197" actId="6549"/>
          <ac:graphicFrameMkLst>
            <pc:docMk/>
            <pc:sldMk cId="0" sldId="328"/>
            <ac:graphicFrameMk id="676" creationId="{00000000-0000-0000-0000-000000000000}"/>
          </ac:graphicFrameMkLst>
        </pc:graphicFrameChg>
      </pc:sldChg>
      <pc:sldChg chg="addSp delSp modSp mod modNotes">
        <pc:chgData name="Rick Kutcher" userId="5021ebd9-5336-4b40-a88e-e77db0add0c7" providerId="ADAL" clId="{9BF3C36E-909D-4BE4-AA54-6DEBC05DA222}" dt="2024-12-09T14:45:27.325" v="311" actId="478"/>
        <pc:sldMkLst>
          <pc:docMk/>
          <pc:sldMk cId="0" sldId="329"/>
        </pc:sldMkLst>
      </pc:sldChg>
      <pc:sldChg chg="modNotesTx">
        <pc:chgData name="Rick Kutcher" userId="5021ebd9-5336-4b40-a88e-e77db0add0c7" providerId="ADAL" clId="{9BF3C36E-909D-4BE4-AA54-6DEBC05DA222}" dt="2024-12-17T18:13:19.662" v="680" actId="6549"/>
        <pc:sldMkLst>
          <pc:docMk/>
          <pc:sldMk cId="1880772197" sldId="331"/>
        </pc:sldMkLst>
      </pc:sldChg>
    </pc:docChg>
  </pc:docChgLst>
  <pc:docChgLst>
    <pc:chgData name="Rick Kutcher" userId="S::rick.kutcher@esc13.txed.net::5021ebd9-5336-4b40-a88e-e77db0add0c7" providerId="AD" clId="Web-{1FF297DC-CD28-B989-3B7D-49BD6271234C}"/>
    <pc:docChg chg="modSld">
      <pc:chgData name="Rick Kutcher" userId="S::rick.kutcher@esc13.txed.net::5021ebd9-5336-4b40-a88e-e77db0add0c7" providerId="AD" clId="Web-{1FF297DC-CD28-B989-3B7D-49BD6271234C}" dt="2024-11-12T19:22:23.818" v="13" actId="20577"/>
      <pc:docMkLst>
        <pc:docMk/>
      </pc:docMkLst>
      <pc:sldChg chg="addSp delSp modSp">
        <pc:chgData name="Rick Kutcher" userId="S::rick.kutcher@esc13.txed.net::5021ebd9-5336-4b40-a88e-e77db0add0c7" providerId="AD" clId="Web-{1FF297DC-CD28-B989-3B7D-49BD6271234C}" dt="2024-11-12T19:22:23.818" v="13" actId="20577"/>
        <pc:sldMkLst>
          <pc:docMk/>
          <pc:sldMk cId="0" sldId="256"/>
        </pc:sldMkLst>
        <pc:spChg chg="mod">
          <ac:chgData name="Rick Kutcher" userId="S::rick.kutcher@esc13.txed.net::5021ebd9-5336-4b40-a88e-e77db0add0c7" providerId="AD" clId="Web-{1FF297DC-CD28-B989-3B7D-49BD6271234C}" dt="2024-11-12T19:22:23.818" v="13" actId="20577"/>
          <ac:spMkLst>
            <pc:docMk/>
            <pc:sldMk cId="0" sldId="256"/>
            <ac:spMk id="89" creationId="{00000000-0000-0000-0000-000000000000}"/>
          </ac:spMkLst>
        </pc:spChg>
      </pc:sldChg>
      <pc:sldChg chg="addSp delSp">
        <pc:chgData name="Rick Kutcher" userId="S::rick.kutcher@esc13.txed.net::5021ebd9-5336-4b40-a88e-e77db0add0c7" providerId="AD" clId="Web-{1FF297DC-CD28-B989-3B7D-49BD6271234C}" dt="2024-11-12T19:22:12.662" v="11"/>
        <pc:sldMkLst>
          <pc:docMk/>
          <pc:sldMk cId="0" sldId="257"/>
        </pc:sldMkLst>
        <pc:spChg chg="add">
          <ac:chgData name="Rick Kutcher" userId="S::rick.kutcher@esc13.txed.net::5021ebd9-5336-4b40-a88e-e77db0add0c7" providerId="AD" clId="Web-{1FF297DC-CD28-B989-3B7D-49BD6271234C}" dt="2024-11-12T19:22:12.662" v="11"/>
          <ac:spMkLst>
            <pc:docMk/>
            <pc:sldMk cId="0" sldId="257"/>
            <ac:spMk id="2" creationId="{5B24B7C5-F648-6FC3-83A2-1935F0D674F1}"/>
          </ac:spMkLst>
        </pc:spChg>
      </pc:sldChg>
    </pc:docChg>
  </pc:docChgLst>
  <pc:docChgLst>
    <pc:chgData name="Rick Kutcher" userId="5021ebd9-5336-4b40-a88e-e77db0add0c7" providerId="ADAL" clId="{70150D50-11E0-47B9-93B2-EAF25C3637BE}"/>
    <pc:docChg chg="undo redo custSel addSld delSld modSld">
      <pc:chgData name="Rick Kutcher" userId="5021ebd9-5336-4b40-a88e-e77db0add0c7" providerId="ADAL" clId="{70150D50-11E0-47B9-93B2-EAF25C3637BE}" dt="2024-11-15T14:22:05.690" v="1023" actId="6549"/>
      <pc:docMkLst>
        <pc:docMk/>
      </pc:docMkLst>
      <pc:sldChg chg="modSp mod">
        <pc:chgData name="Rick Kutcher" userId="5021ebd9-5336-4b40-a88e-e77db0add0c7" providerId="ADAL" clId="{70150D50-11E0-47B9-93B2-EAF25C3637BE}" dt="2024-11-13T15:08:24.121" v="7" actId="20577"/>
        <pc:sldMkLst>
          <pc:docMk/>
          <pc:sldMk cId="0" sldId="256"/>
        </pc:sldMkLst>
        <pc:spChg chg="mod">
          <ac:chgData name="Rick Kutcher" userId="5021ebd9-5336-4b40-a88e-e77db0add0c7" providerId="ADAL" clId="{70150D50-11E0-47B9-93B2-EAF25C3637BE}" dt="2024-11-13T15:08:24.121" v="7" actId="20577"/>
          <ac:spMkLst>
            <pc:docMk/>
            <pc:sldMk cId="0" sldId="256"/>
            <ac:spMk id="2" creationId="{1F3BC661-5A4E-41DA-96E9-A90ABF821794}"/>
          </ac:spMkLst>
        </pc:spChg>
      </pc:sldChg>
      <pc:sldChg chg="modSp mod">
        <pc:chgData name="Rick Kutcher" userId="5021ebd9-5336-4b40-a88e-e77db0add0c7" providerId="ADAL" clId="{70150D50-11E0-47B9-93B2-EAF25C3637BE}" dt="2024-11-13T15:14:18.026" v="38" actId="1076"/>
        <pc:sldMkLst>
          <pc:docMk/>
          <pc:sldMk cId="0" sldId="257"/>
        </pc:sldMkLst>
        <pc:spChg chg="mod">
          <ac:chgData name="Rick Kutcher" userId="5021ebd9-5336-4b40-a88e-e77db0add0c7" providerId="ADAL" clId="{70150D50-11E0-47B9-93B2-EAF25C3637BE}" dt="2024-11-13T15:14:18.026" v="38" actId="1076"/>
          <ac:spMkLst>
            <pc:docMk/>
            <pc:sldMk cId="0" sldId="257"/>
            <ac:spMk id="2" creationId="{5B24B7C5-F648-6FC3-83A2-1935F0D674F1}"/>
          </ac:spMkLst>
        </pc:spChg>
      </pc:sldChg>
      <pc:sldChg chg="modSp mod">
        <pc:chgData name="Rick Kutcher" userId="5021ebd9-5336-4b40-a88e-e77db0add0c7" providerId="ADAL" clId="{70150D50-11E0-47B9-93B2-EAF25C3637BE}" dt="2024-11-13T15:20:26.748" v="185" actId="20577"/>
        <pc:sldMkLst>
          <pc:docMk/>
          <pc:sldMk cId="0" sldId="258"/>
        </pc:sldMkLst>
        <pc:spChg chg="mod">
          <ac:chgData name="Rick Kutcher" userId="5021ebd9-5336-4b40-a88e-e77db0add0c7" providerId="ADAL" clId="{70150D50-11E0-47B9-93B2-EAF25C3637BE}" dt="2024-11-13T15:15:58.512" v="133" actId="20577"/>
          <ac:spMkLst>
            <pc:docMk/>
            <pc:sldMk cId="0" sldId="258"/>
            <ac:spMk id="107" creationId="{00000000-0000-0000-0000-000000000000}"/>
          </ac:spMkLst>
        </pc:spChg>
        <pc:spChg chg="mod">
          <ac:chgData name="Rick Kutcher" userId="5021ebd9-5336-4b40-a88e-e77db0add0c7" providerId="ADAL" clId="{70150D50-11E0-47B9-93B2-EAF25C3637BE}" dt="2024-11-13T15:20:26.748" v="185" actId="20577"/>
          <ac:spMkLst>
            <pc:docMk/>
            <pc:sldMk cId="0" sldId="258"/>
            <ac:spMk id="108" creationId="{00000000-0000-0000-0000-000000000000}"/>
          </ac:spMkLst>
        </pc:spChg>
      </pc:sldChg>
      <pc:sldChg chg="addSp delSp modSp mod modNotesTx">
        <pc:chgData name="Rick Kutcher" userId="5021ebd9-5336-4b40-a88e-e77db0add0c7" providerId="ADAL" clId="{70150D50-11E0-47B9-93B2-EAF25C3637BE}" dt="2024-11-13T15:34:37.062" v="239" actId="1076"/>
        <pc:sldMkLst>
          <pc:docMk/>
          <pc:sldMk cId="0" sldId="260"/>
        </pc:sldMkLst>
        <pc:picChg chg="add mod">
          <ac:chgData name="Rick Kutcher" userId="5021ebd9-5336-4b40-a88e-e77db0add0c7" providerId="ADAL" clId="{70150D50-11E0-47B9-93B2-EAF25C3637BE}" dt="2024-11-13T15:34:37.062" v="239" actId="1076"/>
          <ac:picMkLst>
            <pc:docMk/>
            <pc:sldMk cId="0" sldId="260"/>
            <ac:picMk id="4" creationId="{D95CA501-A577-69EF-12AD-EC955754F45D}"/>
          </ac:picMkLst>
        </pc:picChg>
      </pc:sldChg>
      <pc:sldChg chg="addSp delSp modSp del mod">
        <pc:chgData name="Rick Kutcher" userId="5021ebd9-5336-4b40-a88e-e77db0add0c7" providerId="ADAL" clId="{70150D50-11E0-47B9-93B2-EAF25C3637BE}" dt="2024-11-13T15:36:03.100" v="250" actId="2696"/>
        <pc:sldMkLst>
          <pc:docMk/>
          <pc:sldMk cId="0" sldId="261"/>
        </pc:sldMkLst>
      </pc:sldChg>
      <pc:sldChg chg="modSp mod">
        <pc:chgData name="Rick Kutcher" userId="5021ebd9-5336-4b40-a88e-e77db0add0c7" providerId="ADAL" clId="{70150D50-11E0-47B9-93B2-EAF25C3637BE}" dt="2024-11-13T20:49:10.218" v="745" actId="14100"/>
        <pc:sldMkLst>
          <pc:docMk/>
          <pc:sldMk cId="0" sldId="262"/>
        </pc:sldMkLst>
        <pc:spChg chg="mod">
          <ac:chgData name="Rick Kutcher" userId="5021ebd9-5336-4b40-a88e-e77db0add0c7" providerId="ADAL" clId="{70150D50-11E0-47B9-93B2-EAF25C3637BE}" dt="2024-11-13T16:20:36.971" v="649" actId="20577"/>
          <ac:spMkLst>
            <pc:docMk/>
            <pc:sldMk cId="0" sldId="262"/>
            <ac:spMk id="141" creationId="{00000000-0000-0000-0000-000000000000}"/>
          </ac:spMkLst>
        </pc:spChg>
        <pc:spChg chg="mod">
          <ac:chgData name="Rick Kutcher" userId="5021ebd9-5336-4b40-a88e-e77db0add0c7" providerId="ADAL" clId="{70150D50-11E0-47B9-93B2-EAF25C3637BE}" dt="2024-11-13T20:49:10.218" v="745" actId="14100"/>
          <ac:spMkLst>
            <pc:docMk/>
            <pc:sldMk cId="0" sldId="262"/>
            <ac:spMk id="142" creationId="{00000000-0000-0000-0000-000000000000}"/>
          </ac:spMkLst>
        </pc:spChg>
      </pc:sldChg>
      <pc:sldChg chg="modSp mod">
        <pc:chgData name="Rick Kutcher" userId="5021ebd9-5336-4b40-a88e-e77db0add0c7" providerId="ADAL" clId="{70150D50-11E0-47B9-93B2-EAF25C3637BE}" dt="2024-11-13T20:49:02.837" v="744" actId="14100"/>
        <pc:sldMkLst>
          <pc:docMk/>
          <pc:sldMk cId="0" sldId="263"/>
        </pc:sldMkLst>
        <pc:spChg chg="mod">
          <ac:chgData name="Rick Kutcher" userId="5021ebd9-5336-4b40-a88e-e77db0add0c7" providerId="ADAL" clId="{70150D50-11E0-47B9-93B2-EAF25C3637BE}" dt="2024-11-13T20:39:53.915" v="677" actId="1036"/>
          <ac:spMkLst>
            <pc:docMk/>
            <pc:sldMk cId="0" sldId="263"/>
            <ac:spMk id="149" creationId="{00000000-0000-0000-0000-000000000000}"/>
          </ac:spMkLst>
        </pc:spChg>
        <pc:spChg chg="mod">
          <ac:chgData name="Rick Kutcher" userId="5021ebd9-5336-4b40-a88e-e77db0add0c7" providerId="ADAL" clId="{70150D50-11E0-47B9-93B2-EAF25C3637BE}" dt="2024-11-13T20:49:02.837" v="744" actId="14100"/>
          <ac:spMkLst>
            <pc:docMk/>
            <pc:sldMk cId="0" sldId="263"/>
            <ac:spMk id="150" creationId="{00000000-0000-0000-0000-000000000000}"/>
          </ac:spMkLst>
        </pc:spChg>
      </pc:sldChg>
      <pc:sldChg chg="modSp del mod">
        <pc:chgData name="Rick Kutcher" userId="5021ebd9-5336-4b40-a88e-e77db0add0c7" providerId="ADAL" clId="{70150D50-11E0-47B9-93B2-EAF25C3637BE}" dt="2024-11-13T16:19:43.937" v="641" actId="2696"/>
        <pc:sldMkLst>
          <pc:docMk/>
          <pc:sldMk cId="0" sldId="264"/>
        </pc:sldMkLst>
      </pc:sldChg>
      <pc:sldChg chg="modSp mod">
        <pc:chgData name="Rick Kutcher" userId="5021ebd9-5336-4b40-a88e-e77db0add0c7" providerId="ADAL" clId="{70150D50-11E0-47B9-93B2-EAF25C3637BE}" dt="2024-11-13T20:50:15.591" v="748" actId="255"/>
        <pc:sldMkLst>
          <pc:docMk/>
          <pc:sldMk cId="0" sldId="265"/>
        </pc:sldMkLst>
        <pc:spChg chg="mod">
          <ac:chgData name="Rick Kutcher" userId="5021ebd9-5336-4b40-a88e-e77db0add0c7" providerId="ADAL" clId="{70150D50-11E0-47B9-93B2-EAF25C3637BE}" dt="2024-11-13T20:50:15.591" v="748" actId="255"/>
          <ac:spMkLst>
            <pc:docMk/>
            <pc:sldMk cId="0" sldId="265"/>
            <ac:spMk id="165" creationId="{00000000-0000-0000-0000-000000000000}"/>
          </ac:spMkLst>
        </pc:spChg>
        <pc:spChg chg="mod">
          <ac:chgData name="Rick Kutcher" userId="5021ebd9-5336-4b40-a88e-e77db0add0c7" providerId="ADAL" clId="{70150D50-11E0-47B9-93B2-EAF25C3637BE}" dt="2024-11-13T20:48:52" v="743" actId="14100"/>
          <ac:spMkLst>
            <pc:docMk/>
            <pc:sldMk cId="0" sldId="265"/>
            <ac:spMk id="166" creationId="{00000000-0000-0000-0000-000000000000}"/>
          </ac:spMkLst>
        </pc:spChg>
      </pc:sldChg>
      <pc:sldChg chg="modSp mod">
        <pc:chgData name="Rick Kutcher" userId="5021ebd9-5336-4b40-a88e-e77db0add0c7" providerId="ADAL" clId="{70150D50-11E0-47B9-93B2-EAF25C3637BE}" dt="2024-11-13T20:50:58.960" v="752" actId="1076"/>
        <pc:sldMkLst>
          <pc:docMk/>
          <pc:sldMk cId="0" sldId="266"/>
        </pc:sldMkLst>
        <pc:spChg chg="mod">
          <ac:chgData name="Rick Kutcher" userId="5021ebd9-5336-4b40-a88e-e77db0add0c7" providerId="ADAL" clId="{70150D50-11E0-47B9-93B2-EAF25C3637BE}" dt="2024-11-13T20:50:58.960" v="752" actId="1076"/>
          <ac:spMkLst>
            <pc:docMk/>
            <pc:sldMk cId="0" sldId="266"/>
            <ac:spMk id="173" creationId="{00000000-0000-0000-0000-000000000000}"/>
          </ac:spMkLst>
        </pc:spChg>
        <pc:spChg chg="mod">
          <ac:chgData name="Rick Kutcher" userId="5021ebd9-5336-4b40-a88e-e77db0add0c7" providerId="ADAL" clId="{70150D50-11E0-47B9-93B2-EAF25C3637BE}" dt="2024-11-13T20:48:46.044" v="742" actId="14100"/>
          <ac:spMkLst>
            <pc:docMk/>
            <pc:sldMk cId="0" sldId="266"/>
            <ac:spMk id="174" creationId="{00000000-0000-0000-0000-000000000000}"/>
          </ac:spMkLst>
        </pc:spChg>
      </pc:sldChg>
      <pc:sldChg chg="modSp mod">
        <pc:chgData name="Rick Kutcher" userId="5021ebd9-5336-4b40-a88e-e77db0add0c7" providerId="ADAL" clId="{70150D50-11E0-47B9-93B2-EAF25C3637BE}" dt="2024-11-13T20:52:10.444" v="760" actId="14100"/>
        <pc:sldMkLst>
          <pc:docMk/>
          <pc:sldMk cId="0" sldId="267"/>
        </pc:sldMkLst>
        <pc:spChg chg="mod">
          <ac:chgData name="Rick Kutcher" userId="5021ebd9-5336-4b40-a88e-e77db0add0c7" providerId="ADAL" clId="{70150D50-11E0-47B9-93B2-EAF25C3637BE}" dt="2024-11-13T20:51:58.404" v="758" actId="1036"/>
          <ac:spMkLst>
            <pc:docMk/>
            <pc:sldMk cId="0" sldId="267"/>
            <ac:spMk id="181" creationId="{00000000-0000-0000-0000-000000000000}"/>
          </ac:spMkLst>
        </pc:spChg>
        <pc:spChg chg="mod">
          <ac:chgData name="Rick Kutcher" userId="5021ebd9-5336-4b40-a88e-e77db0add0c7" providerId="ADAL" clId="{70150D50-11E0-47B9-93B2-EAF25C3637BE}" dt="2024-11-13T20:52:10.444" v="760" actId="14100"/>
          <ac:spMkLst>
            <pc:docMk/>
            <pc:sldMk cId="0" sldId="267"/>
            <ac:spMk id="182" creationId="{00000000-0000-0000-0000-000000000000}"/>
          </ac:spMkLst>
        </pc:spChg>
      </pc:sldChg>
      <pc:sldChg chg="modSp mod">
        <pc:chgData name="Rick Kutcher" userId="5021ebd9-5336-4b40-a88e-e77db0add0c7" providerId="ADAL" clId="{70150D50-11E0-47B9-93B2-EAF25C3637BE}" dt="2024-11-13T20:52:49.934" v="762" actId="20577"/>
        <pc:sldMkLst>
          <pc:docMk/>
          <pc:sldMk cId="0" sldId="268"/>
        </pc:sldMkLst>
        <pc:spChg chg="mod">
          <ac:chgData name="Rick Kutcher" userId="5021ebd9-5336-4b40-a88e-e77db0add0c7" providerId="ADAL" clId="{70150D50-11E0-47B9-93B2-EAF25C3637BE}" dt="2024-11-13T20:52:49.934" v="762" actId="20577"/>
          <ac:spMkLst>
            <pc:docMk/>
            <pc:sldMk cId="0" sldId="268"/>
            <ac:spMk id="190" creationId="{00000000-0000-0000-0000-000000000000}"/>
          </ac:spMkLst>
        </pc:spChg>
      </pc:sldChg>
      <pc:sldChg chg="modSp mod">
        <pc:chgData name="Rick Kutcher" userId="5021ebd9-5336-4b40-a88e-e77db0add0c7" providerId="ADAL" clId="{70150D50-11E0-47B9-93B2-EAF25C3637BE}" dt="2024-11-13T20:53:21.374" v="764" actId="20577"/>
        <pc:sldMkLst>
          <pc:docMk/>
          <pc:sldMk cId="0" sldId="269"/>
        </pc:sldMkLst>
        <pc:spChg chg="mod">
          <ac:chgData name="Rick Kutcher" userId="5021ebd9-5336-4b40-a88e-e77db0add0c7" providerId="ADAL" clId="{70150D50-11E0-47B9-93B2-EAF25C3637BE}" dt="2024-11-13T20:53:21.374" v="764" actId="20577"/>
          <ac:spMkLst>
            <pc:docMk/>
            <pc:sldMk cId="0" sldId="269"/>
            <ac:spMk id="198" creationId="{00000000-0000-0000-0000-000000000000}"/>
          </ac:spMkLst>
        </pc:spChg>
      </pc:sldChg>
      <pc:sldChg chg="modSp mod">
        <pc:chgData name="Rick Kutcher" userId="5021ebd9-5336-4b40-a88e-e77db0add0c7" providerId="ADAL" clId="{70150D50-11E0-47B9-93B2-EAF25C3637BE}" dt="2024-11-13T20:53:28.061" v="766" actId="20577"/>
        <pc:sldMkLst>
          <pc:docMk/>
          <pc:sldMk cId="0" sldId="270"/>
        </pc:sldMkLst>
        <pc:spChg chg="mod">
          <ac:chgData name="Rick Kutcher" userId="5021ebd9-5336-4b40-a88e-e77db0add0c7" providerId="ADAL" clId="{70150D50-11E0-47B9-93B2-EAF25C3637BE}" dt="2024-11-13T20:53:28.061" v="766" actId="20577"/>
          <ac:spMkLst>
            <pc:docMk/>
            <pc:sldMk cId="0" sldId="270"/>
            <ac:spMk id="206" creationId="{00000000-0000-0000-0000-000000000000}"/>
          </ac:spMkLst>
        </pc:spChg>
      </pc:sldChg>
      <pc:sldChg chg="modSp mod">
        <pc:chgData name="Rick Kutcher" userId="5021ebd9-5336-4b40-a88e-e77db0add0c7" providerId="ADAL" clId="{70150D50-11E0-47B9-93B2-EAF25C3637BE}" dt="2024-11-13T20:54:18.460" v="768" actId="20577"/>
        <pc:sldMkLst>
          <pc:docMk/>
          <pc:sldMk cId="0" sldId="271"/>
        </pc:sldMkLst>
        <pc:spChg chg="mod">
          <ac:chgData name="Rick Kutcher" userId="5021ebd9-5336-4b40-a88e-e77db0add0c7" providerId="ADAL" clId="{70150D50-11E0-47B9-93B2-EAF25C3637BE}" dt="2024-11-13T20:54:18.460" v="768" actId="20577"/>
          <ac:spMkLst>
            <pc:docMk/>
            <pc:sldMk cId="0" sldId="271"/>
            <ac:spMk id="214" creationId="{00000000-0000-0000-0000-000000000000}"/>
          </ac:spMkLst>
        </pc:spChg>
      </pc:sldChg>
      <pc:sldChg chg="modSp mod">
        <pc:chgData name="Rick Kutcher" userId="5021ebd9-5336-4b40-a88e-e77db0add0c7" providerId="ADAL" clId="{70150D50-11E0-47B9-93B2-EAF25C3637BE}" dt="2024-11-13T20:54:51.390" v="770" actId="20577"/>
        <pc:sldMkLst>
          <pc:docMk/>
          <pc:sldMk cId="0" sldId="272"/>
        </pc:sldMkLst>
        <pc:spChg chg="mod">
          <ac:chgData name="Rick Kutcher" userId="5021ebd9-5336-4b40-a88e-e77db0add0c7" providerId="ADAL" clId="{70150D50-11E0-47B9-93B2-EAF25C3637BE}" dt="2024-11-13T20:54:51.390" v="770" actId="20577"/>
          <ac:spMkLst>
            <pc:docMk/>
            <pc:sldMk cId="0" sldId="272"/>
            <ac:spMk id="222" creationId="{00000000-0000-0000-0000-000000000000}"/>
          </ac:spMkLst>
        </pc:spChg>
      </pc:sldChg>
      <pc:sldChg chg="modSp mod">
        <pc:chgData name="Rick Kutcher" userId="5021ebd9-5336-4b40-a88e-e77db0add0c7" providerId="ADAL" clId="{70150D50-11E0-47B9-93B2-EAF25C3637BE}" dt="2024-11-13T20:55:00.332" v="772" actId="20577"/>
        <pc:sldMkLst>
          <pc:docMk/>
          <pc:sldMk cId="0" sldId="273"/>
        </pc:sldMkLst>
        <pc:spChg chg="mod">
          <ac:chgData name="Rick Kutcher" userId="5021ebd9-5336-4b40-a88e-e77db0add0c7" providerId="ADAL" clId="{70150D50-11E0-47B9-93B2-EAF25C3637BE}" dt="2024-11-13T20:55:00.332" v="772" actId="20577"/>
          <ac:spMkLst>
            <pc:docMk/>
            <pc:sldMk cId="0" sldId="273"/>
            <ac:spMk id="229" creationId="{00000000-0000-0000-0000-000000000000}"/>
          </ac:spMkLst>
        </pc:spChg>
      </pc:sldChg>
      <pc:sldChg chg="modSp mod">
        <pc:chgData name="Rick Kutcher" userId="5021ebd9-5336-4b40-a88e-e77db0add0c7" providerId="ADAL" clId="{70150D50-11E0-47B9-93B2-EAF25C3637BE}" dt="2024-11-13T20:55:13.511" v="773"/>
        <pc:sldMkLst>
          <pc:docMk/>
          <pc:sldMk cId="0" sldId="274"/>
        </pc:sldMkLst>
        <pc:spChg chg="mod">
          <ac:chgData name="Rick Kutcher" userId="5021ebd9-5336-4b40-a88e-e77db0add0c7" providerId="ADAL" clId="{70150D50-11E0-47B9-93B2-EAF25C3637BE}" dt="2024-11-13T20:55:13.511" v="773"/>
          <ac:spMkLst>
            <pc:docMk/>
            <pc:sldMk cId="0" sldId="274"/>
            <ac:spMk id="238" creationId="{00000000-0000-0000-0000-000000000000}"/>
          </ac:spMkLst>
        </pc:spChg>
      </pc:sldChg>
      <pc:sldChg chg="modSp mod">
        <pc:chgData name="Rick Kutcher" userId="5021ebd9-5336-4b40-a88e-e77db0add0c7" providerId="ADAL" clId="{70150D50-11E0-47B9-93B2-EAF25C3637BE}" dt="2024-11-13T20:55:22.620" v="774"/>
        <pc:sldMkLst>
          <pc:docMk/>
          <pc:sldMk cId="0" sldId="275"/>
        </pc:sldMkLst>
        <pc:spChg chg="mod">
          <ac:chgData name="Rick Kutcher" userId="5021ebd9-5336-4b40-a88e-e77db0add0c7" providerId="ADAL" clId="{70150D50-11E0-47B9-93B2-EAF25C3637BE}" dt="2024-11-13T20:55:22.620" v="774"/>
          <ac:spMkLst>
            <pc:docMk/>
            <pc:sldMk cId="0" sldId="275"/>
            <ac:spMk id="246" creationId="{00000000-0000-0000-0000-000000000000}"/>
          </ac:spMkLst>
        </pc:spChg>
      </pc:sldChg>
      <pc:sldChg chg="modSp mod">
        <pc:chgData name="Rick Kutcher" userId="5021ebd9-5336-4b40-a88e-e77db0add0c7" providerId="ADAL" clId="{70150D50-11E0-47B9-93B2-EAF25C3637BE}" dt="2024-11-13T20:55:29.505" v="775"/>
        <pc:sldMkLst>
          <pc:docMk/>
          <pc:sldMk cId="0" sldId="276"/>
        </pc:sldMkLst>
        <pc:spChg chg="mod">
          <ac:chgData name="Rick Kutcher" userId="5021ebd9-5336-4b40-a88e-e77db0add0c7" providerId="ADAL" clId="{70150D50-11E0-47B9-93B2-EAF25C3637BE}" dt="2024-11-13T20:55:29.505" v="775"/>
          <ac:spMkLst>
            <pc:docMk/>
            <pc:sldMk cId="0" sldId="276"/>
            <ac:spMk id="254" creationId="{00000000-0000-0000-0000-000000000000}"/>
          </ac:spMkLst>
        </pc:spChg>
      </pc:sldChg>
      <pc:sldChg chg="modSp mod">
        <pc:chgData name="Rick Kutcher" userId="5021ebd9-5336-4b40-a88e-e77db0add0c7" providerId="ADAL" clId="{70150D50-11E0-47B9-93B2-EAF25C3637BE}" dt="2024-11-13T20:55:37.547" v="776"/>
        <pc:sldMkLst>
          <pc:docMk/>
          <pc:sldMk cId="0" sldId="277"/>
        </pc:sldMkLst>
        <pc:spChg chg="mod">
          <ac:chgData name="Rick Kutcher" userId="5021ebd9-5336-4b40-a88e-e77db0add0c7" providerId="ADAL" clId="{70150D50-11E0-47B9-93B2-EAF25C3637BE}" dt="2024-11-13T20:55:37.547" v="776"/>
          <ac:spMkLst>
            <pc:docMk/>
            <pc:sldMk cId="0" sldId="277"/>
            <ac:spMk id="262" creationId="{00000000-0000-0000-0000-000000000000}"/>
          </ac:spMkLst>
        </pc:spChg>
      </pc:sldChg>
      <pc:sldChg chg="modSp mod">
        <pc:chgData name="Rick Kutcher" userId="5021ebd9-5336-4b40-a88e-e77db0add0c7" providerId="ADAL" clId="{70150D50-11E0-47B9-93B2-EAF25C3637BE}" dt="2024-11-13T20:55:48.603" v="777"/>
        <pc:sldMkLst>
          <pc:docMk/>
          <pc:sldMk cId="0" sldId="278"/>
        </pc:sldMkLst>
        <pc:spChg chg="mod">
          <ac:chgData name="Rick Kutcher" userId="5021ebd9-5336-4b40-a88e-e77db0add0c7" providerId="ADAL" clId="{70150D50-11E0-47B9-93B2-EAF25C3637BE}" dt="2024-11-13T20:55:48.603" v="777"/>
          <ac:spMkLst>
            <pc:docMk/>
            <pc:sldMk cId="0" sldId="278"/>
            <ac:spMk id="269" creationId="{00000000-0000-0000-0000-000000000000}"/>
          </ac:spMkLst>
        </pc:spChg>
      </pc:sldChg>
      <pc:sldChg chg="modSp mod">
        <pc:chgData name="Rick Kutcher" userId="5021ebd9-5336-4b40-a88e-e77db0add0c7" providerId="ADAL" clId="{70150D50-11E0-47B9-93B2-EAF25C3637BE}" dt="2024-11-13T20:55:54.132" v="778"/>
        <pc:sldMkLst>
          <pc:docMk/>
          <pc:sldMk cId="0" sldId="279"/>
        </pc:sldMkLst>
        <pc:spChg chg="mod">
          <ac:chgData name="Rick Kutcher" userId="5021ebd9-5336-4b40-a88e-e77db0add0c7" providerId="ADAL" clId="{70150D50-11E0-47B9-93B2-EAF25C3637BE}" dt="2024-11-13T20:55:54.132" v="778"/>
          <ac:spMkLst>
            <pc:docMk/>
            <pc:sldMk cId="0" sldId="279"/>
            <ac:spMk id="277" creationId="{00000000-0000-0000-0000-000000000000}"/>
          </ac:spMkLst>
        </pc:spChg>
      </pc:sldChg>
      <pc:sldChg chg="modSp mod">
        <pc:chgData name="Rick Kutcher" userId="5021ebd9-5336-4b40-a88e-e77db0add0c7" providerId="ADAL" clId="{70150D50-11E0-47B9-93B2-EAF25C3637BE}" dt="2024-11-13T20:55:58.523" v="779"/>
        <pc:sldMkLst>
          <pc:docMk/>
          <pc:sldMk cId="0" sldId="280"/>
        </pc:sldMkLst>
        <pc:spChg chg="mod">
          <ac:chgData name="Rick Kutcher" userId="5021ebd9-5336-4b40-a88e-e77db0add0c7" providerId="ADAL" clId="{70150D50-11E0-47B9-93B2-EAF25C3637BE}" dt="2024-11-13T20:55:58.523" v="779"/>
          <ac:spMkLst>
            <pc:docMk/>
            <pc:sldMk cId="0" sldId="280"/>
            <ac:spMk id="286" creationId="{00000000-0000-0000-0000-000000000000}"/>
          </ac:spMkLst>
        </pc:spChg>
      </pc:sldChg>
      <pc:sldChg chg="modSp mod">
        <pc:chgData name="Rick Kutcher" userId="5021ebd9-5336-4b40-a88e-e77db0add0c7" providerId="ADAL" clId="{70150D50-11E0-47B9-93B2-EAF25C3637BE}" dt="2024-11-13T20:56:03.501" v="780"/>
        <pc:sldMkLst>
          <pc:docMk/>
          <pc:sldMk cId="0" sldId="281"/>
        </pc:sldMkLst>
        <pc:spChg chg="mod">
          <ac:chgData name="Rick Kutcher" userId="5021ebd9-5336-4b40-a88e-e77db0add0c7" providerId="ADAL" clId="{70150D50-11E0-47B9-93B2-EAF25C3637BE}" dt="2024-11-13T20:56:03.501" v="780"/>
          <ac:spMkLst>
            <pc:docMk/>
            <pc:sldMk cId="0" sldId="281"/>
            <ac:spMk id="293" creationId="{00000000-0000-0000-0000-000000000000}"/>
          </ac:spMkLst>
        </pc:spChg>
      </pc:sldChg>
      <pc:sldChg chg="modSp mod">
        <pc:chgData name="Rick Kutcher" userId="5021ebd9-5336-4b40-a88e-e77db0add0c7" providerId="ADAL" clId="{70150D50-11E0-47B9-93B2-EAF25C3637BE}" dt="2024-11-13T20:56:09.341" v="781"/>
        <pc:sldMkLst>
          <pc:docMk/>
          <pc:sldMk cId="0" sldId="282"/>
        </pc:sldMkLst>
        <pc:spChg chg="mod">
          <ac:chgData name="Rick Kutcher" userId="5021ebd9-5336-4b40-a88e-e77db0add0c7" providerId="ADAL" clId="{70150D50-11E0-47B9-93B2-EAF25C3637BE}" dt="2024-11-13T20:56:09.341" v="781"/>
          <ac:spMkLst>
            <pc:docMk/>
            <pc:sldMk cId="0" sldId="282"/>
            <ac:spMk id="301" creationId="{00000000-0000-0000-0000-000000000000}"/>
          </ac:spMkLst>
        </pc:spChg>
      </pc:sldChg>
      <pc:sldChg chg="modSp mod">
        <pc:chgData name="Rick Kutcher" userId="5021ebd9-5336-4b40-a88e-e77db0add0c7" providerId="ADAL" clId="{70150D50-11E0-47B9-93B2-EAF25C3637BE}" dt="2024-11-13T20:56:14.111" v="782"/>
        <pc:sldMkLst>
          <pc:docMk/>
          <pc:sldMk cId="0" sldId="283"/>
        </pc:sldMkLst>
        <pc:spChg chg="mod">
          <ac:chgData name="Rick Kutcher" userId="5021ebd9-5336-4b40-a88e-e77db0add0c7" providerId="ADAL" clId="{70150D50-11E0-47B9-93B2-EAF25C3637BE}" dt="2024-11-13T20:56:14.111" v="782"/>
          <ac:spMkLst>
            <pc:docMk/>
            <pc:sldMk cId="0" sldId="283"/>
            <ac:spMk id="309" creationId="{00000000-0000-0000-0000-000000000000}"/>
          </ac:spMkLst>
        </pc:spChg>
      </pc:sldChg>
      <pc:sldChg chg="modSp mod">
        <pc:chgData name="Rick Kutcher" userId="5021ebd9-5336-4b40-a88e-e77db0add0c7" providerId="ADAL" clId="{70150D50-11E0-47B9-93B2-EAF25C3637BE}" dt="2024-11-13T20:56:21.682" v="783"/>
        <pc:sldMkLst>
          <pc:docMk/>
          <pc:sldMk cId="0" sldId="284"/>
        </pc:sldMkLst>
        <pc:spChg chg="mod">
          <ac:chgData name="Rick Kutcher" userId="5021ebd9-5336-4b40-a88e-e77db0add0c7" providerId="ADAL" clId="{70150D50-11E0-47B9-93B2-EAF25C3637BE}" dt="2024-11-13T20:56:21.682" v="783"/>
          <ac:spMkLst>
            <pc:docMk/>
            <pc:sldMk cId="0" sldId="284"/>
            <ac:spMk id="317" creationId="{00000000-0000-0000-0000-000000000000}"/>
          </ac:spMkLst>
        </pc:spChg>
      </pc:sldChg>
      <pc:sldChg chg="modSp mod">
        <pc:chgData name="Rick Kutcher" userId="5021ebd9-5336-4b40-a88e-e77db0add0c7" providerId="ADAL" clId="{70150D50-11E0-47B9-93B2-EAF25C3637BE}" dt="2024-11-13T20:56:26.182" v="784"/>
        <pc:sldMkLst>
          <pc:docMk/>
          <pc:sldMk cId="0" sldId="285"/>
        </pc:sldMkLst>
        <pc:spChg chg="mod">
          <ac:chgData name="Rick Kutcher" userId="5021ebd9-5336-4b40-a88e-e77db0add0c7" providerId="ADAL" clId="{70150D50-11E0-47B9-93B2-EAF25C3637BE}" dt="2024-11-13T20:56:26.182" v="784"/>
          <ac:spMkLst>
            <pc:docMk/>
            <pc:sldMk cId="0" sldId="285"/>
            <ac:spMk id="325" creationId="{00000000-0000-0000-0000-000000000000}"/>
          </ac:spMkLst>
        </pc:spChg>
      </pc:sldChg>
      <pc:sldChg chg="modSp mod">
        <pc:chgData name="Rick Kutcher" userId="5021ebd9-5336-4b40-a88e-e77db0add0c7" providerId="ADAL" clId="{70150D50-11E0-47B9-93B2-EAF25C3637BE}" dt="2024-11-13T20:56:31.590" v="785"/>
        <pc:sldMkLst>
          <pc:docMk/>
          <pc:sldMk cId="0" sldId="286"/>
        </pc:sldMkLst>
        <pc:spChg chg="mod">
          <ac:chgData name="Rick Kutcher" userId="5021ebd9-5336-4b40-a88e-e77db0add0c7" providerId="ADAL" clId="{70150D50-11E0-47B9-93B2-EAF25C3637BE}" dt="2024-11-13T20:56:31.590" v="785"/>
          <ac:spMkLst>
            <pc:docMk/>
            <pc:sldMk cId="0" sldId="286"/>
            <ac:spMk id="333" creationId="{00000000-0000-0000-0000-000000000000}"/>
          </ac:spMkLst>
        </pc:spChg>
      </pc:sldChg>
      <pc:sldChg chg="modSp mod">
        <pc:chgData name="Rick Kutcher" userId="5021ebd9-5336-4b40-a88e-e77db0add0c7" providerId="ADAL" clId="{70150D50-11E0-47B9-93B2-EAF25C3637BE}" dt="2024-11-13T20:56:36.136" v="786"/>
        <pc:sldMkLst>
          <pc:docMk/>
          <pc:sldMk cId="0" sldId="287"/>
        </pc:sldMkLst>
        <pc:spChg chg="mod">
          <ac:chgData name="Rick Kutcher" userId="5021ebd9-5336-4b40-a88e-e77db0add0c7" providerId="ADAL" clId="{70150D50-11E0-47B9-93B2-EAF25C3637BE}" dt="2024-11-13T20:56:36.136" v="786"/>
          <ac:spMkLst>
            <pc:docMk/>
            <pc:sldMk cId="0" sldId="287"/>
            <ac:spMk id="341" creationId="{00000000-0000-0000-0000-000000000000}"/>
          </ac:spMkLst>
        </pc:spChg>
      </pc:sldChg>
      <pc:sldChg chg="modSp mod">
        <pc:chgData name="Rick Kutcher" userId="5021ebd9-5336-4b40-a88e-e77db0add0c7" providerId="ADAL" clId="{70150D50-11E0-47B9-93B2-EAF25C3637BE}" dt="2024-11-13T20:57:16.962" v="787"/>
        <pc:sldMkLst>
          <pc:docMk/>
          <pc:sldMk cId="0" sldId="298"/>
        </pc:sldMkLst>
        <pc:spChg chg="mod">
          <ac:chgData name="Rick Kutcher" userId="5021ebd9-5336-4b40-a88e-e77db0add0c7" providerId="ADAL" clId="{70150D50-11E0-47B9-93B2-EAF25C3637BE}" dt="2024-11-13T20:57:16.962" v="787"/>
          <ac:spMkLst>
            <pc:docMk/>
            <pc:sldMk cId="0" sldId="298"/>
            <ac:spMk id="429" creationId="{00000000-0000-0000-0000-000000000000}"/>
          </ac:spMkLst>
        </pc:spChg>
      </pc:sldChg>
      <pc:sldChg chg="modSp mod">
        <pc:chgData name="Rick Kutcher" userId="5021ebd9-5336-4b40-a88e-e77db0add0c7" providerId="ADAL" clId="{70150D50-11E0-47B9-93B2-EAF25C3637BE}" dt="2024-11-13T20:57:24.899" v="788"/>
        <pc:sldMkLst>
          <pc:docMk/>
          <pc:sldMk cId="0" sldId="299"/>
        </pc:sldMkLst>
        <pc:spChg chg="mod">
          <ac:chgData name="Rick Kutcher" userId="5021ebd9-5336-4b40-a88e-e77db0add0c7" providerId="ADAL" clId="{70150D50-11E0-47B9-93B2-EAF25C3637BE}" dt="2024-11-13T20:57:24.899" v="788"/>
          <ac:spMkLst>
            <pc:docMk/>
            <pc:sldMk cId="0" sldId="299"/>
            <ac:spMk id="437" creationId="{00000000-0000-0000-0000-000000000000}"/>
          </ac:spMkLst>
        </pc:spChg>
      </pc:sldChg>
      <pc:sldChg chg="modSp mod">
        <pc:chgData name="Rick Kutcher" userId="5021ebd9-5336-4b40-a88e-e77db0add0c7" providerId="ADAL" clId="{70150D50-11E0-47B9-93B2-EAF25C3637BE}" dt="2024-11-13T20:57:54.449" v="789"/>
        <pc:sldMkLst>
          <pc:docMk/>
          <pc:sldMk cId="0" sldId="300"/>
        </pc:sldMkLst>
        <pc:spChg chg="mod">
          <ac:chgData name="Rick Kutcher" userId="5021ebd9-5336-4b40-a88e-e77db0add0c7" providerId="ADAL" clId="{70150D50-11E0-47B9-93B2-EAF25C3637BE}" dt="2024-11-13T20:57:54.449" v="789"/>
          <ac:spMkLst>
            <pc:docMk/>
            <pc:sldMk cId="0" sldId="300"/>
            <ac:spMk id="445" creationId="{00000000-0000-0000-0000-000000000000}"/>
          </ac:spMkLst>
        </pc:spChg>
      </pc:sldChg>
      <pc:sldChg chg="modSp mod">
        <pc:chgData name="Rick Kutcher" userId="5021ebd9-5336-4b40-a88e-e77db0add0c7" providerId="ADAL" clId="{70150D50-11E0-47B9-93B2-EAF25C3637BE}" dt="2024-11-13T20:57:58.783" v="790"/>
        <pc:sldMkLst>
          <pc:docMk/>
          <pc:sldMk cId="0" sldId="301"/>
        </pc:sldMkLst>
        <pc:spChg chg="mod">
          <ac:chgData name="Rick Kutcher" userId="5021ebd9-5336-4b40-a88e-e77db0add0c7" providerId="ADAL" clId="{70150D50-11E0-47B9-93B2-EAF25C3637BE}" dt="2024-11-13T20:57:58.783" v="790"/>
          <ac:spMkLst>
            <pc:docMk/>
            <pc:sldMk cId="0" sldId="301"/>
            <ac:spMk id="453" creationId="{00000000-0000-0000-0000-000000000000}"/>
          </ac:spMkLst>
        </pc:spChg>
      </pc:sldChg>
      <pc:sldChg chg="modSp mod">
        <pc:chgData name="Rick Kutcher" userId="5021ebd9-5336-4b40-a88e-e77db0add0c7" providerId="ADAL" clId="{70150D50-11E0-47B9-93B2-EAF25C3637BE}" dt="2024-11-13T20:58:05.343" v="791"/>
        <pc:sldMkLst>
          <pc:docMk/>
          <pc:sldMk cId="0" sldId="302"/>
        </pc:sldMkLst>
        <pc:spChg chg="mod">
          <ac:chgData name="Rick Kutcher" userId="5021ebd9-5336-4b40-a88e-e77db0add0c7" providerId="ADAL" clId="{70150D50-11E0-47B9-93B2-EAF25C3637BE}" dt="2024-11-13T20:58:05.343" v="791"/>
          <ac:spMkLst>
            <pc:docMk/>
            <pc:sldMk cId="0" sldId="302"/>
            <ac:spMk id="461" creationId="{00000000-0000-0000-0000-000000000000}"/>
          </ac:spMkLst>
        </pc:spChg>
      </pc:sldChg>
      <pc:sldChg chg="modSp mod">
        <pc:chgData name="Rick Kutcher" userId="5021ebd9-5336-4b40-a88e-e77db0add0c7" providerId="ADAL" clId="{70150D50-11E0-47B9-93B2-EAF25C3637BE}" dt="2024-11-13T20:58:13.416" v="792"/>
        <pc:sldMkLst>
          <pc:docMk/>
          <pc:sldMk cId="0" sldId="303"/>
        </pc:sldMkLst>
        <pc:spChg chg="mod">
          <ac:chgData name="Rick Kutcher" userId="5021ebd9-5336-4b40-a88e-e77db0add0c7" providerId="ADAL" clId="{70150D50-11E0-47B9-93B2-EAF25C3637BE}" dt="2024-11-13T20:58:13.416" v="792"/>
          <ac:spMkLst>
            <pc:docMk/>
            <pc:sldMk cId="0" sldId="303"/>
            <ac:spMk id="469" creationId="{00000000-0000-0000-0000-000000000000}"/>
          </ac:spMkLst>
        </pc:spChg>
      </pc:sldChg>
      <pc:sldChg chg="modSp mod">
        <pc:chgData name="Rick Kutcher" userId="5021ebd9-5336-4b40-a88e-e77db0add0c7" providerId="ADAL" clId="{70150D50-11E0-47B9-93B2-EAF25C3637BE}" dt="2024-11-13T20:58:17.737" v="793"/>
        <pc:sldMkLst>
          <pc:docMk/>
          <pc:sldMk cId="0" sldId="304"/>
        </pc:sldMkLst>
        <pc:spChg chg="mod">
          <ac:chgData name="Rick Kutcher" userId="5021ebd9-5336-4b40-a88e-e77db0add0c7" providerId="ADAL" clId="{70150D50-11E0-47B9-93B2-EAF25C3637BE}" dt="2024-11-13T20:58:17.737" v="793"/>
          <ac:spMkLst>
            <pc:docMk/>
            <pc:sldMk cId="0" sldId="304"/>
            <ac:spMk id="477" creationId="{00000000-0000-0000-0000-000000000000}"/>
          </ac:spMkLst>
        </pc:spChg>
      </pc:sldChg>
      <pc:sldChg chg="modSp mod">
        <pc:chgData name="Rick Kutcher" userId="5021ebd9-5336-4b40-a88e-e77db0add0c7" providerId="ADAL" clId="{70150D50-11E0-47B9-93B2-EAF25C3637BE}" dt="2024-11-13T20:58:56.294" v="807" actId="1035"/>
        <pc:sldMkLst>
          <pc:docMk/>
          <pc:sldMk cId="0" sldId="305"/>
        </pc:sldMkLst>
        <pc:spChg chg="mod">
          <ac:chgData name="Rick Kutcher" userId="5021ebd9-5336-4b40-a88e-e77db0add0c7" providerId="ADAL" clId="{70150D50-11E0-47B9-93B2-EAF25C3637BE}" dt="2024-11-13T20:58:56.294" v="807" actId="1035"/>
          <ac:spMkLst>
            <pc:docMk/>
            <pc:sldMk cId="0" sldId="305"/>
            <ac:spMk id="485" creationId="{00000000-0000-0000-0000-000000000000}"/>
          </ac:spMkLst>
        </pc:spChg>
      </pc:sldChg>
      <pc:sldChg chg="modSp mod">
        <pc:chgData name="Rick Kutcher" userId="5021ebd9-5336-4b40-a88e-e77db0add0c7" providerId="ADAL" clId="{70150D50-11E0-47B9-93B2-EAF25C3637BE}" dt="2024-11-13T20:58:32.785" v="795"/>
        <pc:sldMkLst>
          <pc:docMk/>
          <pc:sldMk cId="0" sldId="306"/>
        </pc:sldMkLst>
        <pc:spChg chg="mod">
          <ac:chgData name="Rick Kutcher" userId="5021ebd9-5336-4b40-a88e-e77db0add0c7" providerId="ADAL" clId="{70150D50-11E0-47B9-93B2-EAF25C3637BE}" dt="2024-11-13T20:58:32.785" v="795"/>
          <ac:spMkLst>
            <pc:docMk/>
            <pc:sldMk cId="0" sldId="306"/>
            <ac:spMk id="493" creationId="{00000000-0000-0000-0000-000000000000}"/>
          </ac:spMkLst>
        </pc:spChg>
      </pc:sldChg>
      <pc:sldChg chg="modSp mod">
        <pc:chgData name="Rick Kutcher" userId="5021ebd9-5336-4b40-a88e-e77db0add0c7" providerId="ADAL" clId="{70150D50-11E0-47B9-93B2-EAF25C3637BE}" dt="2024-11-13T20:59:23.367" v="812" actId="20577"/>
        <pc:sldMkLst>
          <pc:docMk/>
          <pc:sldMk cId="0" sldId="307"/>
        </pc:sldMkLst>
        <pc:spChg chg="mod">
          <ac:chgData name="Rick Kutcher" userId="5021ebd9-5336-4b40-a88e-e77db0add0c7" providerId="ADAL" clId="{70150D50-11E0-47B9-93B2-EAF25C3637BE}" dt="2024-11-13T20:59:23.367" v="812" actId="20577"/>
          <ac:spMkLst>
            <pc:docMk/>
            <pc:sldMk cId="0" sldId="307"/>
            <ac:spMk id="502" creationId="{00000000-0000-0000-0000-000000000000}"/>
          </ac:spMkLst>
        </pc:spChg>
      </pc:sldChg>
      <pc:sldChg chg="modSp mod">
        <pc:chgData name="Rick Kutcher" userId="5021ebd9-5336-4b40-a88e-e77db0add0c7" providerId="ADAL" clId="{70150D50-11E0-47B9-93B2-EAF25C3637BE}" dt="2024-11-13T20:59:40.527" v="817" actId="20577"/>
        <pc:sldMkLst>
          <pc:docMk/>
          <pc:sldMk cId="0" sldId="308"/>
        </pc:sldMkLst>
        <pc:spChg chg="mod">
          <ac:chgData name="Rick Kutcher" userId="5021ebd9-5336-4b40-a88e-e77db0add0c7" providerId="ADAL" clId="{70150D50-11E0-47B9-93B2-EAF25C3637BE}" dt="2024-11-13T20:59:40.527" v="817" actId="20577"/>
          <ac:spMkLst>
            <pc:docMk/>
            <pc:sldMk cId="0" sldId="308"/>
            <ac:spMk id="511" creationId="{00000000-0000-0000-0000-000000000000}"/>
          </ac:spMkLst>
        </pc:spChg>
      </pc:sldChg>
      <pc:sldChg chg="modSp mod">
        <pc:chgData name="Rick Kutcher" userId="5021ebd9-5336-4b40-a88e-e77db0add0c7" providerId="ADAL" clId="{70150D50-11E0-47B9-93B2-EAF25C3637BE}" dt="2024-11-13T21:00:03.080" v="822" actId="20577"/>
        <pc:sldMkLst>
          <pc:docMk/>
          <pc:sldMk cId="0" sldId="309"/>
        </pc:sldMkLst>
        <pc:spChg chg="mod">
          <ac:chgData name="Rick Kutcher" userId="5021ebd9-5336-4b40-a88e-e77db0add0c7" providerId="ADAL" clId="{70150D50-11E0-47B9-93B2-EAF25C3637BE}" dt="2024-11-13T21:00:03.080" v="822" actId="20577"/>
          <ac:spMkLst>
            <pc:docMk/>
            <pc:sldMk cId="0" sldId="309"/>
            <ac:spMk id="520" creationId="{00000000-0000-0000-0000-000000000000}"/>
          </ac:spMkLst>
        </pc:spChg>
      </pc:sldChg>
      <pc:sldChg chg="modSp mod">
        <pc:chgData name="Rick Kutcher" userId="5021ebd9-5336-4b40-a88e-e77db0add0c7" providerId="ADAL" clId="{70150D50-11E0-47B9-93B2-EAF25C3637BE}" dt="2024-11-13T21:00:18.311" v="824" actId="20577"/>
        <pc:sldMkLst>
          <pc:docMk/>
          <pc:sldMk cId="0" sldId="310"/>
        </pc:sldMkLst>
        <pc:spChg chg="mod">
          <ac:chgData name="Rick Kutcher" userId="5021ebd9-5336-4b40-a88e-e77db0add0c7" providerId="ADAL" clId="{70150D50-11E0-47B9-93B2-EAF25C3637BE}" dt="2024-11-13T21:00:18.311" v="824" actId="20577"/>
          <ac:spMkLst>
            <pc:docMk/>
            <pc:sldMk cId="0" sldId="310"/>
            <ac:spMk id="528" creationId="{00000000-0000-0000-0000-000000000000}"/>
          </ac:spMkLst>
        </pc:spChg>
      </pc:sldChg>
      <pc:sldChg chg="modSp mod">
        <pc:chgData name="Rick Kutcher" userId="5021ebd9-5336-4b40-a88e-e77db0add0c7" providerId="ADAL" clId="{70150D50-11E0-47B9-93B2-EAF25C3637BE}" dt="2024-11-13T21:00:23.790" v="826" actId="20577"/>
        <pc:sldMkLst>
          <pc:docMk/>
          <pc:sldMk cId="0" sldId="311"/>
        </pc:sldMkLst>
        <pc:spChg chg="mod">
          <ac:chgData name="Rick Kutcher" userId="5021ebd9-5336-4b40-a88e-e77db0add0c7" providerId="ADAL" clId="{70150D50-11E0-47B9-93B2-EAF25C3637BE}" dt="2024-11-13T21:00:23.790" v="826" actId="20577"/>
          <ac:spMkLst>
            <pc:docMk/>
            <pc:sldMk cId="0" sldId="311"/>
            <ac:spMk id="537" creationId="{00000000-0000-0000-0000-000000000000}"/>
          </ac:spMkLst>
        </pc:spChg>
      </pc:sldChg>
      <pc:sldChg chg="modSp mod">
        <pc:chgData name="Rick Kutcher" userId="5021ebd9-5336-4b40-a88e-e77db0add0c7" providerId="ADAL" clId="{70150D50-11E0-47B9-93B2-EAF25C3637BE}" dt="2024-11-13T21:00:34.335" v="828" actId="20577"/>
        <pc:sldMkLst>
          <pc:docMk/>
          <pc:sldMk cId="0" sldId="312"/>
        </pc:sldMkLst>
        <pc:spChg chg="mod">
          <ac:chgData name="Rick Kutcher" userId="5021ebd9-5336-4b40-a88e-e77db0add0c7" providerId="ADAL" clId="{70150D50-11E0-47B9-93B2-EAF25C3637BE}" dt="2024-11-13T21:00:34.335" v="828" actId="20577"/>
          <ac:spMkLst>
            <pc:docMk/>
            <pc:sldMk cId="0" sldId="312"/>
            <ac:spMk id="544" creationId="{00000000-0000-0000-0000-000000000000}"/>
          </ac:spMkLst>
        </pc:spChg>
      </pc:sldChg>
      <pc:sldChg chg="modSp mod">
        <pc:chgData name="Rick Kutcher" userId="5021ebd9-5336-4b40-a88e-e77db0add0c7" providerId="ADAL" clId="{70150D50-11E0-47B9-93B2-EAF25C3637BE}" dt="2024-11-13T21:00:40.535" v="830" actId="20577"/>
        <pc:sldMkLst>
          <pc:docMk/>
          <pc:sldMk cId="0" sldId="313"/>
        </pc:sldMkLst>
        <pc:spChg chg="mod">
          <ac:chgData name="Rick Kutcher" userId="5021ebd9-5336-4b40-a88e-e77db0add0c7" providerId="ADAL" clId="{70150D50-11E0-47B9-93B2-EAF25C3637BE}" dt="2024-11-13T21:00:40.535" v="830" actId="20577"/>
          <ac:spMkLst>
            <pc:docMk/>
            <pc:sldMk cId="0" sldId="313"/>
            <ac:spMk id="552" creationId="{00000000-0000-0000-0000-000000000000}"/>
          </ac:spMkLst>
        </pc:spChg>
      </pc:sldChg>
      <pc:sldChg chg="modSp mod">
        <pc:chgData name="Rick Kutcher" userId="5021ebd9-5336-4b40-a88e-e77db0add0c7" providerId="ADAL" clId="{70150D50-11E0-47B9-93B2-EAF25C3637BE}" dt="2024-11-13T21:00:46.821" v="832" actId="20577"/>
        <pc:sldMkLst>
          <pc:docMk/>
          <pc:sldMk cId="0" sldId="314"/>
        </pc:sldMkLst>
        <pc:spChg chg="mod">
          <ac:chgData name="Rick Kutcher" userId="5021ebd9-5336-4b40-a88e-e77db0add0c7" providerId="ADAL" clId="{70150D50-11E0-47B9-93B2-EAF25C3637BE}" dt="2024-11-13T21:00:46.821" v="832" actId="20577"/>
          <ac:spMkLst>
            <pc:docMk/>
            <pc:sldMk cId="0" sldId="314"/>
            <ac:spMk id="560" creationId="{00000000-0000-0000-0000-000000000000}"/>
          </ac:spMkLst>
        </pc:spChg>
      </pc:sldChg>
      <pc:sldChg chg="modSp mod">
        <pc:chgData name="Rick Kutcher" userId="5021ebd9-5336-4b40-a88e-e77db0add0c7" providerId="ADAL" clId="{70150D50-11E0-47B9-93B2-EAF25C3637BE}" dt="2024-11-13T21:00:53.791" v="834" actId="20577"/>
        <pc:sldMkLst>
          <pc:docMk/>
          <pc:sldMk cId="0" sldId="315"/>
        </pc:sldMkLst>
        <pc:spChg chg="mod">
          <ac:chgData name="Rick Kutcher" userId="5021ebd9-5336-4b40-a88e-e77db0add0c7" providerId="ADAL" clId="{70150D50-11E0-47B9-93B2-EAF25C3637BE}" dt="2024-11-13T21:00:53.791" v="834" actId="20577"/>
          <ac:spMkLst>
            <pc:docMk/>
            <pc:sldMk cId="0" sldId="315"/>
            <ac:spMk id="568" creationId="{00000000-0000-0000-0000-000000000000}"/>
          </ac:spMkLst>
        </pc:spChg>
      </pc:sldChg>
      <pc:sldChg chg="modSp mod">
        <pc:chgData name="Rick Kutcher" userId="5021ebd9-5336-4b40-a88e-e77db0add0c7" providerId="ADAL" clId="{70150D50-11E0-47B9-93B2-EAF25C3637BE}" dt="2024-11-13T21:01:02.430" v="836" actId="20577"/>
        <pc:sldMkLst>
          <pc:docMk/>
          <pc:sldMk cId="0" sldId="316"/>
        </pc:sldMkLst>
        <pc:spChg chg="mod">
          <ac:chgData name="Rick Kutcher" userId="5021ebd9-5336-4b40-a88e-e77db0add0c7" providerId="ADAL" clId="{70150D50-11E0-47B9-93B2-EAF25C3637BE}" dt="2024-11-13T21:01:02.430" v="836" actId="20577"/>
          <ac:spMkLst>
            <pc:docMk/>
            <pc:sldMk cId="0" sldId="316"/>
            <ac:spMk id="577" creationId="{00000000-0000-0000-0000-000000000000}"/>
          </ac:spMkLst>
        </pc:spChg>
      </pc:sldChg>
      <pc:sldChg chg="modSp mod">
        <pc:chgData name="Rick Kutcher" userId="5021ebd9-5336-4b40-a88e-e77db0add0c7" providerId="ADAL" clId="{70150D50-11E0-47B9-93B2-EAF25C3637BE}" dt="2024-11-13T21:01:08.119" v="838" actId="20577"/>
        <pc:sldMkLst>
          <pc:docMk/>
          <pc:sldMk cId="0" sldId="317"/>
        </pc:sldMkLst>
        <pc:spChg chg="mod">
          <ac:chgData name="Rick Kutcher" userId="5021ebd9-5336-4b40-a88e-e77db0add0c7" providerId="ADAL" clId="{70150D50-11E0-47B9-93B2-EAF25C3637BE}" dt="2024-11-13T21:01:08.119" v="838" actId="20577"/>
          <ac:spMkLst>
            <pc:docMk/>
            <pc:sldMk cId="0" sldId="317"/>
            <ac:spMk id="584" creationId="{00000000-0000-0000-0000-000000000000}"/>
          </ac:spMkLst>
        </pc:spChg>
      </pc:sldChg>
      <pc:sldChg chg="mod">
        <pc:chgData name="Rick Kutcher" userId="5021ebd9-5336-4b40-a88e-e77db0add0c7" providerId="ADAL" clId="{70150D50-11E0-47B9-93B2-EAF25C3637BE}" dt="2024-11-13T21:01:37.704" v="841" actId="27918"/>
        <pc:sldMkLst>
          <pc:docMk/>
          <pc:sldMk cId="0" sldId="318"/>
        </pc:sldMkLst>
      </pc:sldChg>
      <pc:sldChg chg="mod">
        <pc:chgData name="Rick Kutcher" userId="5021ebd9-5336-4b40-a88e-e77db0add0c7" providerId="ADAL" clId="{70150D50-11E0-47B9-93B2-EAF25C3637BE}" dt="2024-11-13T21:02:13.928" v="844" actId="27918"/>
        <pc:sldMkLst>
          <pc:docMk/>
          <pc:sldMk cId="0" sldId="319"/>
        </pc:sldMkLst>
      </pc:sldChg>
      <pc:sldChg chg="modSp mod">
        <pc:chgData name="Rick Kutcher" userId="5021ebd9-5336-4b40-a88e-e77db0add0c7" providerId="ADAL" clId="{70150D50-11E0-47B9-93B2-EAF25C3637BE}" dt="2024-11-13T21:02:26.223" v="848" actId="20577"/>
        <pc:sldMkLst>
          <pc:docMk/>
          <pc:sldMk cId="0" sldId="320"/>
        </pc:sldMkLst>
        <pc:spChg chg="mod">
          <ac:chgData name="Rick Kutcher" userId="5021ebd9-5336-4b40-a88e-e77db0add0c7" providerId="ADAL" clId="{70150D50-11E0-47B9-93B2-EAF25C3637BE}" dt="2024-11-13T21:02:26.223" v="848" actId="20577"/>
          <ac:spMkLst>
            <pc:docMk/>
            <pc:sldMk cId="0" sldId="320"/>
            <ac:spMk id="608" creationId="{00000000-0000-0000-0000-000000000000}"/>
          </ac:spMkLst>
        </pc:spChg>
      </pc:sldChg>
      <pc:sldChg chg="modSp mod">
        <pc:chgData name="Rick Kutcher" userId="5021ebd9-5336-4b40-a88e-e77db0add0c7" providerId="ADAL" clId="{70150D50-11E0-47B9-93B2-EAF25C3637BE}" dt="2024-11-13T21:02:35.406" v="852" actId="20577"/>
        <pc:sldMkLst>
          <pc:docMk/>
          <pc:sldMk cId="0" sldId="321"/>
        </pc:sldMkLst>
        <pc:spChg chg="mod">
          <ac:chgData name="Rick Kutcher" userId="5021ebd9-5336-4b40-a88e-e77db0add0c7" providerId="ADAL" clId="{70150D50-11E0-47B9-93B2-EAF25C3637BE}" dt="2024-11-13T21:02:35.406" v="852" actId="20577"/>
          <ac:spMkLst>
            <pc:docMk/>
            <pc:sldMk cId="0" sldId="321"/>
            <ac:spMk id="617" creationId="{00000000-0000-0000-0000-000000000000}"/>
          </ac:spMkLst>
        </pc:spChg>
      </pc:sldChg>
      <pc:sldChg chg="modSp mod">
        <pc:chgData name="Rick Kutcher" userId="5021ebd9-5336-4b40-a88e-e77db0add0c7" providerId="ADAL" clId="{70150D50-11E0-47B9-93B2-EAF25C3637BE}" dt="2024-11-13T21:02:54.015" v="860" actId="20577"/>
        <pc:sldMkLst>
          <pc:docMk/>
          <pc:sldMk cId="0" sldId="322"/>
        </pc:sldMkLst>
        <pc:spChg chg="mod">
          <ac:chgData name="Rick Kutcher" userId="5021ebd9-5336-4b40-a88e-e77db0add0c7" providerId="ADAL" clId="{70150D50-11E0-47B9-93B2-EAF25C3637BE}" dt="2024-11-13T21:02:54.015" v="860" actId="20577"/>
          <ac:spMkLst>
            <pc:docMk/>
            <pc:sldMk cId="0" sldId="322"/>
            <ac:spMk id="625" creationId="{00000000-0000-0000-0000-000000000000}"/>
          </ac:spMkLst>
        </pc:spChg>
      </pc:sldChg>
      <pc:sldChg chg="modSp mod">
        <pc:chgData name="Rick Kutcher" userId="5021ebd9-5336-4b40-a88e-e77db0add0c7" providerId="ADAL" clId="{70150D50-11E0-47B9-93B2-EAF25C3637BE}" dt="2024-11-13T21:10:09.310" v="926" actId="1076"/>
        <pc:sldMkLst>
          <pc:docMk/>
          <pc:sldMk cId="0" sldId="323"/>
        </pc:sldMkLst>
        <pc:spChg chg="mod">
          <ac:chgData name="Rick Kutcher" userId="5021ebd9-5336-4b40-a88e-e77db0add0c7" providerId="ADAL" clId="{70150D50-11E0-47B9-93B2-EAF25C3637BE}" dt="2024-11-13T21:03:11.359" v="864" actId="20577"/>
          <ac:spMkLst>
            <pc:docMk/>
            <pc:sldMk cId="0" sldId="323"/>
            <ac:spMk id="634" creationId="{00000000-0000-0000-0000-000000000000}"/>
          </ac:spMkLst>
        </pc:spChg>
        <pc:graphicFrameChg chg="mod ord">
          <ac:chgData name="Rick Kutcher" userId="5021ebd9-5336-4b40-a88e-e77db0add0c7" providerId="ADAL" clId="{70150D50-11E0-47B9-93B2-EAF25C3637BE}" dt="2024-11-13T21:10:09.310" v="926" actId="1076"/>
          <ac:graphicFrameMkLst>
            <pc:docMk/>
            <pc:sldMk cId="0" sldId="323"/>
            <ac:graphicFrameMk id="635" creationId="{00000000-0000-0000-0000-000000000000}"/>
          </ac:graphicFrameMkLst>
        </pc:graphicFrameChg>
        <pc:graphicFrameChg chg="mod">
          <ac:chgData name="Rick Kutcher" userId="5021ebd9-5336-4b40-a88e-e77db0add0c7" providerId="ADAL" clId="{70150D50-11E0-47B9-93B2-EAF25C3637BE}" dt="2024-11-13T21:09:23.262" v="924" actId="1076"/>
          <ac:graphicFrameMkLst>
            <pc:docMk/>
            <pc:sldMk cId="0" sldId="323"/>
            <ac:graphicFrameMk id="636" creationId="{00000000-0000-0000-0000-000000000000}"/>
          </ac:graphicFrameMkLst>
        </pc:graphicFrameChg>
      </pc:sldChg>
      <pc:sldChg chg="modSp mod">
        <pc:chgData name="Rick Kutcher" userId="5021ebd9-5336-4b40-a88e-e77db0add0c7" providerId="ADAL" clId="{70150D50-11E0-47B9-93B2-EAF25C3637BE}" dt="2024-11-13T21:02:44.575" v="856" actId="20577"/>
        <pc:sldMkLst>
          <pc:docMk/>
          <pc:sldMk cId="0" sldId="324"/>
        </pc:sldMkLst>
        <pc:spChg chg="mod">
          <ac:chgData name="Rick Kutcher" userId="5021ebd9-5336-4b40-a88e-e77db0add0c7" providerId="ADAL" clId="{70150D50-11E0-47B9-93B2-EAF25C3637BE}" dt="2024-11-13T21:02:44.575" v="856" actId="20577"/>
          <ac:spMkLst>
            <pc:docMk/>
            <pc:sldMk cId="0" sldId="324"/>
            <ac:spMk id="643" creationId="{00000000-0000-0000-0000-000000000000}"/>
          </ac:spMkLst>
        </pc:spChg>
      </pc:sldChg>
      <pc:sldChg chg="mod">
        <pc:chgData name="Rick Kutcher" userId="5021ebd9-5336-4b40-a88e-e77db0add0c7" providerId="ADAL" clId="{70150D50-11E0-47B9-93B2-EAF25C3637BE}" dt="2024-11-13T21:11:15.380" v="929" actId="27918"/>
        <pc:sldMkLst>
          <pc:docMk/>
          <pc:sldMk cId="0" sldId="326"/>
        </pc:sldMkLst>
      </pc:sldChg>
      <pc:sldChg chg="modSp mod">
        <pc:chgData name="Rick Kutcher" userId="5021ebd9-5336-4b40-a88e-e77db0add0c7" providerId="ADAL" clId="{70150D50-11E0-47B9-93B2-EAF25C3637BE}" dt="2024-11-15T14:22:05.690" v="1023" actId="6549"/>
        <pc:sldMkLst>
          <pc:docMk/>
          <pc:sldMk cId="0" sldId="328"/>
        </pc:sldMkLst>
        <pc:spChg chg="mod">
          <ac:chgData name="Rick Kutcher" userId="5021ebd9-5336-4b40-a88e-e77db0add0c7" providerId="ADAL" clId="{70150D50-11E0-47B9-93B2-EAF25C3637BE}" dt="2024-11-13T21:18:22.342" v="1000" actId="20577"/>
          <ac:spMkLst>
            <pc:docMk/>
            <pc:sldMk cId="0" sldId="328"/>
            <ac:spMk id="675" creationId="{00000000-0000-0000-0000-000000000000}"/>
          </ac:spMkLst>
        </pc:spChg>
        <pc:graphicFrameChg chg="mod modGraphic">
          <ac:chgData name="Rick Kutcher" userId="5021ebd9-5336-4b40-a88e-e77db0add0c7" providerId="ADAL" clId="{70150D50-11E0-47B9-93B2-EAF25C3637BE}" dt="2024-11-15T14:22:05.690" v="1023" actId="6549"/>
          <ac:graphicFrameMkLst>
            <pc:docMk/>
            <pc:sldMk cId="0" sldId="328"/>
            <ac:graphicFrameMk id="676" creationId="{00000000-0000-0000-0000-000000000000}"/>
          </ac:graphicFrameMkLst>
        </pc:graphicFrameChg>
      </pc:sldChg>
      <pc:sldChg chg="modSp mod">
        <pc:chgData name="Rick Kutcher" userId="5021ebd9-5336-4b40-a88e-e77db0add0c7" providerId="ADAL" clId="{70150D50-11E0-47B9-93B2-EAF25C3637BE}" dt="2024-11-13T21:22:59.623" v="1005" actId="1076"/>
        <pc:sldMkLst>
          <pc:docMk/>
          <pc:sldMk cId="0" sldId="329"/>
        </pc:sldMkLst>
        <pc:spChg chg="mod">
          <ac:chgData name="Rick Kutcher" userId="5021ebd9-5336-4b40-a88e-e77db0add0c7" providerId="ADAL" clId="{70150D50-11E0-47B9-93B2-EAF25C3637BE}" dt="2024-11-13T21:22:59.623" v="1005" actId="1076"/>
          <ac:spMkLst>
            <pc:docMk/>
            <pc:sldMk cId="0" sldId="329"/>
            <ac:spMk id="683" creationId="{00000000-0000-0000-0000-000000000000}"/>
          </ac:spMkLst>
        </pc:spChg>
      </pc:sldChg>
      <pc:sldChg chg="addSp delSp modSp add mod">
        <pc:chgData name="Rick Kutcher" userId="5021ebd9-5336-4b40-a88e-e77db0add0c7" providerId="ADAL" clId="{70150D50-11E0-47B9-93B2-EAF25C3637BE}" dt="2024-11-13T15:35:52.812" v="249" actId="20577"/>
        <pc:sldMkLst>
          <pc:docMk/>
          <pc:sldMk cId="1880772197" sldId="331"/>
        </pc:sldMkLst>
        <pc:spChg chg="mod">
          <ac:chgData name="Rick Kutcher" userId="5021ebd9-5336-4b40-a88e-e77db0add0c7" providerId="ADAL" clId="{70150D50-11E0-47B9-93B2-EAF25C3637BE}" dt="2024-11-13T15:35:52.812" v="249" actId="20577"/>
          <ac:spMkLst>
            <pc:docMk/>
            <pc:sldMk cId="1880772197" sldId="331"/>
            <ac:spMk id="123" creationId="{5342DBB1-CA12-CFF9-8A47-396F5322A29A}"/>
          </ac:spMkLst>
        </pc:spChg>
        <pc:spChg chg="mod">
          <ac:chgData name="Rick Kutcher" userId="5021ebd9-5336-4b40-a88e-e77db0add0c7" providerId="ADAL" clId="{70150D50-11E0-47B9-93B2-EAF25C3637BE}" dt="2024-11-13T15:35:17.493" v="245" actId="20577"/>
          <ac:spMkLst>
            <pc:docMk/>
            <pc:sldMk cId="1880772197" sldId="331"/>
            <ac:spMk id="125" creationId="{0DD13F3C-05CD-099C-A94B-D2919D206190}"/>
          </ac:spMkLst>
        </pc:spChg>
        <pc:picChg chg="add mod">
          <ac:chgData name="Rick Kutcher" userId="5021ebd9-5336-4b40-a88e-e77db0add0c7" providerId="ADAL" clId="{70150D50-11E0-47B9-93B2-EAF25C3637BE}" dt="2024-11-13T15:33:14.845" v="229" actId="1076"/>
          <ac:picMkLst>
            <pc:docMk/>
            <pc:sldMk cId="1880772197" sldId="331"/>
            <ac:picMk id="2" creationId="{727A44ED-314D-2277-F428-C2E6AC18F186}"/>
          </ac:picMkLst>
        </pc:picChg>
      </pc:sldChg>
    </pc:docChg>
  </pc:docChgLst>
  <pc:docChgLst>
    <pc:chgData name="Rick Kutcher" userId="S::rick.kutcher@esc13.txed.net::5021ebd9-5336-4b40-a88e-e77db0add0c7" providerId="AD" clId="Web-{2A7F468F-4C30-922F-0CD1-6AE29A8754BD}"/>
    <pc:docChg chg="modSld">
      <pc:chgData name="Rick Kutcher" userId="S::rick.kutcher@esc13.txed.net::5021ebd9-5336-4b40-a88e-e77db0add0c7" providerId="AD" clId="Web-{2A7F468F-4C30-922F-0CD1-6AE29A8754BD}" dt="2024-11-12T19:28:36.824" v="19" actId="1076"/>
      <pc:docMkLst>
        <pc:docMk/>
      </pc:docMkLst>
      <pc:sldChg chg="addSp delSp modSp">
        <pc:chgData name="Rick Kutcher" userId="S::rick.kutcher@esc13.txed.net::5021ebd9-5336-4b40-a88e-e77db0add0c7" providerId="AD" clId="Web-{2A7F468F-4C30-922F-0CD1-6AE29A8754BD}" dt="2024-11-12T19:27:09.262" v="18" actId="1076"/>
        <pc:sldMkLst>
          <pc:docMk/>
          <pc:sldMk cId="0" sldId="256"/>
        </pc:sldMkLst>
        <pc:picChg chg="add mod">
          <ac:chgData name="Rick Kutcher" userId="S::rick.kutcher@esc13.txed.net::5021ebd9-5336-4b40-a88e-e77db0add0c7" providerId="AD" clId="Web-{2A7F468F-4C30-922F-0CD1-6AE29A8754BD}" dt="2024-11-12T19:27:09.262" v="18" actId="1076"/>
          <ac:picMkLst>
            <pc:docMk/>
            <pc:sldMk cId="0" sldId="256"/>
            <ac:picMk id="5" creationId="{3F40D4E3-82B2-F3B6-0F58-E41E71A494B0}"/>
          </ac:picMkLst>
        </pc:picChg>
      </pc:sldChg>
      <pc:sldChg chg="modSp">
        <pc:chgData name="Rick Kutcher" userId="S::rick.kutcher@esc13.txed.net::5021ebd9-5336-4b40-a88e-e77db0add0c7" providerId="AD" clId="Web-{2A7F468F-4C30-922F-0CD1-6AE29A8754BD}" dt="2024-11-12T19:28:36.824" v="19" actId="1076"/>
        <pc:sldMkLst>
          <pc:docMk/>
          <pc:sldMk cId="0" sldId="258"/>
        </pc:sldMkLst>
        <pc:spChg chg="mod">
          <ac:chgData name="Rick Kutcher" userId="S::rick.kutcher@esc13.txed.net::5021ebd9-5336-4b40-a88e-e77db0add0c7" providerId="AD" clId="Web-{2A7F468F-4C30-922F-0CD1-6AE29A8754BD}" dt="2024-11-12T19:28:36.824" v="19" actId="1076"/>
          <ac:spMkLst>
            <pc:docMk/>
            <pc:sldMk cId="0" sldId="258"/>
            <ac:spMk id="108"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1.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2.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3.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4.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5.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6.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7.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8.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1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21.xml"/><Relationship Id="rId1" Type="http://schemas.microsoft.com/office/2011/relationships/chartStyle" Target="style2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22.xml"/><Relationship Id="rId1" Type="http://schemas.microsoft.com/office/2011/relationships/chartStyle" Target="style2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23.xml"/><Relationship Id="rId1" Type="http://schemas.microsoft.com/office/2011/relationships/chartStyle" Target="style2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24.xml"/><Relationship Id="rId1" Type="http://schemas.microsoft.com/office/2011/relationships/chartStyle" Target="style2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25.xml"/><Relationship Id="rId1" Type="http://schemas.microsoft.com/office/2011/relationships/chartStyle" Target="style2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6.xml"/><Relationship Id="rId1" Type="http://schemas.microsoft.com/office/2011/relationships/chartStyle" Target="style2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7.xml"/><Relationship Id="rId1" Type="http://schemas.microsoft.com/office/2011/relationships/chartStyle" Target="style2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8.xml"/><Relationship Id="rId1" Type="http://schemas.microsoft.com/office/2011/relationships/chartStyle" Target="style2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9.xml"/><Relationship Id="rId1" Type="http://schemas.microsoft.com/office/2011/relationships/chartStyle" Target="style2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themeOverride" Target="../theme/themeOverride11.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themeOverride" Target="../theme/themeOverride12.xml"/></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themeOverride" Target="../theme/themeOverride13.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themeOverride" Target="../theme/themeOverride14.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30.xml"/><Relationship Id="rId1" Type="http://schemas.microsoft.com/office/2011/relationships/chartStyle" Target="style30.xml"/></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themeOverride" Target="../theme/themeOverride15.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1.xml"/><Relationship Id="rId1" Type="http://schemas.microsoft.com/office/2011/relationships/chartStyle" Target="style31.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themeOverride" Target="../theme/themeOverride16.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themeOverride" Target="../theme/themeOverride17.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themeOverride" Target="../theme/themeOverride18.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3.xml"/><Relationship Id="rId1" Type="http://schemas.microsoft.com/office/2011/relationships/chartStyle" Target="style33.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4.xml"/><Relationship Id="rId1" Type="http://schemas.microsoft.com/office/2011/relationships/chartStyle" Target="style34.xml"/></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themeOverride" Target="../theme/themeOverride19.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006350012700026E-2"/>
          <c:y val="3.668832020997375E-2"/>
          <c:w val="0.7878470020792856"/>
          <c:h val="0.89059990157480318"/>
        </c:manualLayout>
      </c:layout>
      <c:barChart>
        <c:barDir val="col"/>
        <c:grouping val="clustered"/>
        <c:varyColors val="0"/>
        <c:ser>
          <c:idx val="0"/>
          <c:order val="0"/>
          <c:tx>
            <c:strRef>
              <c:f>Sheet1!$B$1</c:f>
              <c:strCache>
                <c:ptCount val="1"/>
                <c:pt idx="0">
                  <c:v>All</c:v>
                </c:pt>
              </c:strCache>
            </c:strRef>
          </c:tx>
          <c:spPr>
            <a:solidFill>
              <a:schemeClr val="accent1"/>
            </a:solidFill>
            <a:ln>
              <a:noFill/>
            </a:ln>
            <a:effectLst/>
          </c:spPr>
          <c:invertIfNegative val="0"/>
          <c:cat>
            <c:strRef>
              <c:f>Sheet1!$A$2:$A$4</c:f>
              <c:strCache>
                <c:ptCount val="3"/>
                <c:pt idx="0">
                  <c:v>GR 3</c:v>
                </c:pt>
                <c:pt idx="1">
                  <c:v>GR 4</c:v>
                </c:pt>
                <c:pt idx="2">
                  <c:v>GR 5</c:v>
                </c:pt>
              </c:strCache>
            </c:strRef>
          </c:cat>
          <c:val>
            <c:numRef>
              <c:f>Sheet1!$B$2:$B$4</c:f>
              <c:numCache>
                <c:formatCode>General</c:formatCode>
                <c:ptCount val="3"/>
                <c:pt idx="0">
                  <c:v>90</c:v>
                </c:pt>
                <c:pt idx="1">
                  <c:v>90</c:v>
                </c:pt>
                <c:pt idx="2">
                  <c:v>90</c:v>
                </c:pt>
              </c:numCache>
            </c:numRef>
          </c:val>
          <c:extLst>
            <c:ext xmlns:c16="http://schemas.microsoft.com/office/drawing/2014/chart" uri="{C3380CC4-5D6E-409C-BE32-E72D297353CC}">
              <c16:uniqueId val="{00000000-D75C-4F73-919D-6C3751F7FB4C}"/>
            </c:ext>
          </c:extLst>
        </c:ser>
        <c:ser>
          <c:idx val="1"/>
          <c:order val="1"/>
          <c:tx>
            <c:strRef>
              <c:f>Sheet1!$C$1</c:f>
              <c:strCache>
                <c:ptCount val="1"/>
                <c:pt idx="0">
                  <c:v>Af Am</c:v>
                </c:pt>
              </c:strCache>
            </c:strRef>
          </c:tx>
          <c:spPr>
            <a:solidFill>
              <a:schemeClr val="accent3"/>
            </a:solidFill>
            <a:ln>
              <a:noFill/>
            </a:ln>
            <a:effectLst/>
          </c:spPr>
          <c:invertIfNegative val="0"/>
          <c:cat>
            <c:strRef>
              <c:f>Sheet1!$A$2:$A$4</c:f>
              <c:strCache>
                <c:ptCount val="3"/>
                <c:pt idx="0">
                  <c:v>GR 3</c:v>
                </c:pt>
                <c:pt idx="1">
                  <c:v>GR 4</c:v>
                </c:pt>
                <c:pt idx="2">
                  <c:v>GR 5</c:v>
                </c:pt>
              </c:strCache>
            </c:strRef>
          </c:cat>
          <c:val>
            <c:numRef>
              <c:f>Sheet1!$C$2:$C$4</c:f>
              <c:numCache>
                <c:formatCode>General</c:formatCode>
                <c:ptCount val="3"/>
                <c:pt idx="0">
                  <c:v>85</c:v>
                </c:pt>
                <c:pt idx="1">
                  <c:v>85</c:v>
                </c:pt>
                <c:pt idx="2">
                  <c:v>85</c:v>
                </c:pt>
              </c:numCache>
            </c:numRef>
          </c:val>
          <c:extLst>
            <c:ext xmlns:c16="http://schemas.microsoft.com/office/drawing/2014/chart" uri="{C3380CC4-5D6E-409C-BE32-E72D297353CC}">
              <c16:uniqueId val="{00000001-D75C-4F73-919D-6C3751F7FB4C}"/>
            </c:ext>
          </c:extLst>
        </c:ser>
        <c:ser>
          <c:idx val="2"/>
          <c:order val="2"/>
          <c:tx>
            <c:strRef>
              <c:f>Sheet1!$D$1</c:f>
              <c:strCache>
                <c:ptCount val="1"/>
                <c:pt idx="0">
                  <c:v>Hisp</c:v>
                </c:pt>
              </c:strCache>
            </c:strRef>
          </c:tx>
          <c:spPr>
            <a:solidFill>
              <a:schemeClr val="accent5"/>
            </a:solidFill>
            <a:ln>
              <a:noFill/>
            </a:ln>
            <a:effectLst/>
          </c:spPr>
          <c:invertIfNegative val="0"/>
          <c:cat>
            <c:strRef>
              <c:f>Sheet1!$A$2:$A$4</c:f>
              <c:strCache>
                <c:ptCount val="3"/>
                <c:pt idx="0">
                  <c:v>GR 3</c:v>
                </c:pt>
                <c:pt idx="1">
                  <c:v>GR 4</c:v>
                </c:pt>
                <c:pt idx="2">
                  <c:v>GR 5</c:v>
                </c:pt>
              </c:strCache>
            </c:strRef>
          </c:cat>
          <c:val>
            <c:numRef>
              <c:f>Sheet1!$D$2:$D$4</c:f>
              <c:numCache>
                <c:formatCode>General</c:formatCode>
                <c:ptCount val="3"/>
                <c:pt idx="0">
                  <c:v>80</c:v>
                </c:pt>
                <c:pt idx="1">
                  <c:v>80</c:v>
                </c:pt>
                <c:pt idx="2">
                  <c:v>80</c:v>
                </c:pt>
              </c:numCache>
            </c:numRef>
          </c:val>
          <c:extLst>
            <c:ext xmlns:c16="http://schemas.microsoft.com/office/drawing/2014/chart" uri="{C3380CC4-5D6E-409C-BE32-E72D297353CC}">
              <c16:uniqueId val="{00000002-D75C-4F73-919D-6C3751F7FB4C}"/>
            </c:ext>
          </c:extLst>
        </c:ser>
        <c:ser>
          <c:idx val="3"/>
          <c:order val="3"/>
          <c:tx>
            <c:strRef>
              <c:f>Sheet1!$E$1</c:f>
              <c:strCache>
                <c:ptCount val="1"/>
                <c:pt idx="0">
                  <c:v>White</c:v>
                </c:pt>
              </c:strCache>
            </c:strRef>
          </c:tx>
          <c:spPr>
            <a:solidFill>
              <a:schemeClr val="accent1">
                <a:lumMod val="60000"/>
              </a:schemeClr>
            </a:solidFill>
            <a:ln>
              <a:noFill/>
            </a:ln>
            <a:effectLst/>
          </c:spPr>
          <c:invertIfNegative val="0"/>
          <c:cat>
            <c:strRef>
              <c:f>Sheet1!$A$2:$A$4</c:f>
              <c:strCache>
                <c:ptCount val="3"/>
                <c:pt idx="0">
                  <c:v>GR 3</c:v>
                </c:pt>
                <c:pt idx="1">
                  <c:v>GR 4</c:v>
                </c:pt>
                <c:pt idx="2">
                  <c:v>GR 5</c:v>
                </c:pt>
              </c:strCache>
            </c:strRef>
          </c:cat>
          <c:val>
            <c:numRef>
              <c:f>Sheet1!$E$2:$E$4</c:f>
              <c:numCache>
                <c:formatCode>General</c:formatCode>
                <c:ptCount val="3"/>
                <c:pt idx="0">
                  <c:v>75</c:v>
                </c:pt>
                <c:pt idx="1">
                  <c:v>75</c:v>
                </c:pt>
                <c:pt idx="2">
                  <c:v>75</c:v>
                </c:pt>
              </c:numCache>
            </c:numRef>
          </c:val>
          <c:extLst>
            <c:ext xmlns:c16="http://schemas.microsoft.com/office/drawing/2014/chart" uri="{C3380CC4-5D6E-409C-BE32-E72D297353CC}">
              <c16:uniqueId val="{00000003-D75C-4F73-919D-6C3751F7FB4C}"/>
            </c:ext>
          </c:extLst>
        </c:ser>
        <c:ser>
          <c:idx val="4"/>
          <c:order val="4"/>
          <c:tx>
            <c:strRef>
              <c:f>Sheet1!$F$1</c:f>
              <c:strCache>
                <c:ptCount val="1"/>
                <c:pt idx="0">
                  <c:v>Am. Indian</c:v>
                </c:pt>
              </c:strCache>
            </c:strRef>
          </c:tx>
          <c:spPr>
            <a:solidFill>
              <a:schemeClr val="accent3">
                <a:lumMod val="60000"/>
              </a:schemeClr>
            </a:solidFill>
            <a:ln>
              <a:noFill/>
            </a:ln>
            <a:effectLst/>
          </c:spPr>
          <c:invertIfNegative val="0"/>
          <c:cat>
            <c:strRef>
              <c:f>Sheet1!$A$2:$A$4</c:f>
              <c:strCache>
                <c:ptCount val="3"/>
                <c:pt idx="0">
                  <c:v>GR 3</c:v>
                </c:pt>
                <c:pt idx="1">
                  <c:v>GR 4</c:v>
                </c:pt>
                <c:pt idx="2">
                  <c:v>GR 5</c:v>
                </c:pt>
              </c:strCache>
            </c:strRef>
          </c:cat>
          <c:val>
            <c:numRef>
              <c:f>Sheet1!$F$2:$F$4</c:f>
              <c:numCache>
                <c:formatCode>General</c:formatCode>
                <c:ptCount val="3"/>
                <c:pt idx="0">
                  <c:v>70</c:v>
                </c:pt>
                <c:pt idx="1">
                  <c:v>70</c:v>
                </c:pt>
                <c:pt idx="2">
                  <c:v>70</c:v>
                </c:pt>
              </c:numCache>
            </c:numRef>
          </c:val>
          <c:extLst>
            <c:ext xmlns:c16="http://schemas.microsoft.com/office/drawing/2014/chart" uri="{C3380CC4-5D6E-409C-BE32-E72D297353CC}">
              <c16:uniqueId val="{00000004-D75C-4F73-919D-6C3751F7FB4C}"/>
            </c:ext>
          </c:extLst>
        </c:ser>
        <c:ser>
          <c:idx val="5"/>
          <c:order val="5"/>
          <c:tx>
            <c:strRef>
              <c:f>Sheet1!$G$1</c:f>
              <c:strCache>
                <c:ptCount val="1"/>
                <c:pt idx="0">
                  <c:v>Asian</c:v>
                </c:pt>
              </c:strCache>
            </c:strRef>
          </c:tx>
          <c:spPr>
            <a:solidFill>
              <a:schemeClr val="accent5">
                <a:lumMod val="60000"/>
              </a:schemeClr>
            </a:solidFill>
            <a:ln>
              <a:noFill/>
            </a:ln>
            <a:effectLst/>
          </c:spPr>
          <c:invertIfNegative val="0"/>
          <c:cat>
            <c:strRef>
              <c:f>Sheet1!$A$2:$A$4</c:f>
              <c:strCache>
                <c:ptCount val="3"/>
                <c:pt idx="0">
                  <c:v>GR 3</c:v>
                </c:pt>
                <c:pt idx="1">
                  <c:v>GR 4</c:v>
                </c:pt>
                <c:pt idx="2">
                  <c:v>GR 5</c:v>
                </c:pt>
              </c:strCache>
            </c:strRef>
          </c:cat>
          <c:val>
            <c:numRef>
              <c:f>Sheet1!$G$2:$G$4</c:f>
              <c:numCache>
                <c:formatCode>General</c:formatCode>
                <c:ptCount val="3"/>
                <c:pt idx="0">
                  <c:v>65</c:v>
                </c:pt>
                <c:pt idx="1">
                  <c:v>65</c:v>
                </c:pt>
                <c:pt idx="2">
                  <c:v>65</c:v>
                </c:pt>
              </c:numCache>
            </c:numRef>
          </c:val>
          <c:extLst>
            <c:ext xmlns:c16="http://schemas.microsoft.com/office/drawing/2014/chart" uri="{C3380CC4-5D6E-409C-BE32-E72D297353CC}">
              <c16:uniqueId val="{00000005-D75C-4F73-919D-6C3751F7FB4C}"/>
            </c:ext>
          </c:extLst>
        </c:ser>
        <c:ser>
          <c:idx val="6"/>
          <c:order val="6"/>
          <c:tx>
            <c:strRef>
              <c:f>Sheet1!$H$1</c:f>
              <c:strCache>
                <c:ptCount val="1"/>
                <c:pt idx="0">
                  <c:v>Pac. Islander</c:v>
                </c:pt>
              </c:strCache>
            </c:strRef>
          </c:tx>
          <c:spPr>
            <a:solidFill>
              <a:schemeClr val="accent1">
                <a:lumMod val="80000"/>
                <a:lumOff val="20000"/>
              </a:schemeClr>
            </a:solidFill>
            <a:ln>
              <a:noFill/>
            </a:ln>
            <a:effectLst/>
          </c:spPr>
          <c:invertIfNegative val="0"/>
          <c:cat>
            <c:strRef>
              <c:f>Sheet1!$A$2:$A$4</c:f>
              <c:strCache>
                <c:ptCount val="3"/>
                <c:pt idx="0">
                  <c:v>GR 3</c:v>
                </c:pt>
                <c:pt idx="1">
                  <c:v>GR 4</c:v>
                </c:pt>
                <c:pt idx="2">
                  <c:v>GR 5</c:v>
                </c:pt>
              </c:strCache>
            </c:strRef>
          </c:cat>
          <c:val>
            <c:numRef>
              <c:f>Sheet1!$H$2:$H$4</c:f>
              <c:numCache>
                <c:formatCode>General</c:formatCode>
                <c:ptCount val="3"/>
                <c:pt idx="0">
                  <c:v>60</c:v>
                </c:pt>
                <c:pt idx="1">
                  <c:v>60</c:v>
                </c:pt>
                <c:pt idx="2">
                  <c:v>60</c:v>
                </c:pt>
              </c:numCache>
            </c:numRef>
          </c:val>
          <c:extLst>
            <c:ext xmlns:c16="http://schemas.microsoft.com/office/drawing/2014/chart" uri="{C3380CC4-5D6E-409C-BE32-E72D297353CC}">
              <c16:uniqueId val="{00000006-D75C-4F73-919D-6C3751F7FB4C}"/>
            </c:ext>
          </c:extLst>
        </c:ser>
        <c:ser>
          <c:idx val="7"/>
          <c:order val="7"/>
          <c:tx>
            <c:strRef>
              <c:f>Sheet1!$I$1</c:f>
              <c:strCache>
                <c:ptCount val="1"/>
                <c:pt idx="0">
                  <c:v>Two or More</c:v>
                </c:pt>
              </c:strCache>
            </c:strRef>
          </c:tx>
          <c:spPr>
            <a:solidFill>
              <a:schemeClr val="accent3">
                <a:lumMod val="80000"/>
                <a:lumOff val="20000"/>
              </a:schemeClr>
            </a:solidFill>
            <a:ln>
              <a:noFill/>
            </a:ln>
            <a:effectLst/>
          </c:spPr>
          <c:invertIfNegative val="0"/>
          <c:cat>
            <c:strRef>
              <c:f>Sheet1!$A$2:$A$4</c:f>
              <c:strCache>
                <c:ptCount val="3"/>
                <c:pt idx="0">
                  <c:v>GR 3</c:v>
                </c:pt>
                <c:pt idx="1">
                  <c:v>GR 4</c:v>
                </c:pt>
                <c:pt idx="2">
                  <c:v>GR 5</c:v>
                </c:pt>
              </c:strCache>
            </c:strRef>
          </c:cat>
          <c:val>
            <c:numRef>
              <c:f>Sheet1!$I$2:$I$4</c:f>
              <c:numCache>
                <c:formatCode>General</c:formatCode>
                <c:ptCount val="3"/>
                <c:pt idx="0">
                  <c:v>55</c:v>
                </c:pt>
                <c:pt idx="1">
                  <c:v>55</c:v>
                </c:pt>
                <c:pt idx="2">
                  <c:v>55</c:v>
                </c:pt>
              </c:numCache>
            </c:numRef>
          </c:val>
          <c:extLst>
            <c:ext xmlns:c16="http://schemas.microsoft.com/office/drawing/2014/chart" uri="{C3380CC4-5D6E-409C-BE32-E72D297353CC}">
              <c16:uniqueId val="{00000007-D75C-4F73-919D-6C3751F7FB4C}"/>
            </c:ext>
          </c:extLst>
        </c:ser>
        <c:ser>
          <c:idx val="8"/>
          <c:order val="8"/>
          <c:tx>
            <c:strRef>
              <c:f>Sheet1!$J$1</c:f>
              <c:strCache>
                <c:ptCount val="1"/>
                <c:pt idx="0">
                  <c:v>Sp Ed (current)</c:v>
                </c:pt>
              </c:strCache>
            </c:strRef>
          </c:tx>
          <c:spPr>
            <a:solidFill>
              <a:schemeClr val="accent5">
                <a:lumMod val="80000"/>
                <a:lumOff val="20000"/>
              </a:schemeClr>
            </a:solidFill>
            <a:ln>
              <a:noFill/>
            </a:ln>
            <a:effectLst/>
          </c:spPr>
          <c:invertIfNegative val="0"/>
          <c:cat>
            <c:strRef>
              <c:f>Sheet1!$A$2:$A$4</c:f>
              <c:strCache>
                <c:ptCount val="3"/>
                <c:pt idx="0">
                  <c:v>GR 3</c:v>
                </c:pt>
                <c:pt idx="1">
                  <c:v>GR 4</c:v>
                </c:pt>
                <c:pt idx="2">
                  <c:v>GR 5</c:v>
                </c:pt>
              </c:strCache>
            </c:strRef>
          </c:cat>
          <c:val>
            <c:numRef>
              <c:f>Sheet1!$J$2:$J$4</c:f>
              <c:numCache>
                <c:formatCode>General</c:formatCode>
                <c:ptCount val="3"/>
                <c:pt idx="0">
                  <c:v>50</c:v>
                </c:pt>
                <c:pt idx="1">
                  <c:v>50</c:v>
                </c:pt>
                <c:pt idx="2">
                  <c:v>50</c:v>
                </c:pt>
              </c:numCache>
            </c:numRef>
          </c:val>
          <c:extLst>
            <c:ext xmlns:c16="http://schemas.microsoft.com/office/drawing/2014/chart" uri="{C3380CC4-5D6E-409C-BE32-E72D297353CC}">
              <c16:uniqueId val="{00000000-8E8B-4B26-9474-1F840F02A101}"/>
            </c:ext>
          </c:extLst>
        </c:ser>
        <c:ser>
          <c:idx val="9"/>
          <c:order val="9"/>
          <c:tx>
            <c:strRef>
              <c:f>Sheet1!$K$1</c:f>
              <c:strCache>
                <c:ptCount val="1"/>
                <c:pt idx="0">
                  <c:v>Eco Dis</c:v>
                </c:pt>
              </c:strCache>
            </c:strRef>
          </c:tx>
          <c:spPr>
            <a:solidFill>
              <a:schemeClr val="accent1">
                <a:lumMod val="80000"/>
              </a:schemeClr>
            </a:solidFill>
            <a:ln>
              <a:noFill/>
            </a:ln>
            <a:effectLst/>
          </c:spPr>
          <c:invertIfNegative val="0"/>
          <c:cat>
            <c:strRef>
              <c:f>Sheet1!$A$2:$A$4</c:f>
              <c:strCache>
                <c:ptCount val="3"/>
                <c:pt idx="0">
                  <c:v>GR 3</c:v>
                </c:pt>
                <c:pt idx="1">
                  <c:v>GR 4</c:v>
                </c:pt>
                <c:pt idx="2">
                  <c:v>GR 5</c:v>
                </c:pt>
              </c:strCache>
            </c:strRef>
          </c:cat>
          <c:val>
            <c:numRef>
              <c:f>Sheet1!$K$2:$K$4</c:f>
              <c:numCache>
                <c:formatCode>General</c:formatCode>
                <c:ptCount val="3"/>
                <c:pt idx="0">
                  <c:v>45</c:v>
                </c:pt>
                <c:pt idx="1">
                  <c:v>45</c:v>
                </c:pt>
                <c:pt idx="2">
                  <c:v>45</c:v>
                </c:pt>
              </c:numCache>
            </c:numRef>
          </c:val>
          <c:extLst>
            <c:ext xmlns:c16="http://schemas.microsoft.com/office/drawing/2014/chart" uri="{C3380CC4-5D6E-409C-BE32-E72D297353CC}">
              <c16:uniqueId val="{00000001-8E8B-4B26-9474-1F840F02A101}"/>
            </c:ext>
          </c:extLst>
        </c:ser>
        <c:ser>
          <c:idx val="10"/>
          <c:order val="10"/>
          <c:tx>
            <c:strRef>
              <c:f>Sheet1!$L$1</c:f>
              <c:strCache>
                <c:ptCount val="1"/>
                <c:pt idx="0">
                  <c:v>EB/EL</c:v>
                </c:pt>
              </c:strCache>
            </c:strRef>
          </c:tx>
          <c:spPr>
            <a:solidFill>
              <a:schemeClr val="accent3">
                <a:lumMod val="80000"/>
              </a:schemeClr>
            </a:solidFill>
            <a:ln>
              <a:noFill/>
            </a:ln>
            <a:effectLst/>
          </c:spPr>
          <c:invertIfNegative val="0"/>
          <c:cat>
            <c:strRef>
              <c:f>Sheet1!$A$2:$A$4</c:f>
              <c:strCache>
                <c:ptCount val="3"/>
                <c:pt idx="0">
                  <c:v>GR 3</c:v>
                </c:pt>
                <c:pt idx="1">
                  <c:v>GR 4</c:v>
                </c:pt>
                <c:pt idx="2">
                  <c:v>GR 5</c:v>
                </c:pt>
              </c:strCache>
            </c:strRef>
          </c:cat>
          <c:val>
            <c:numRef>
              <c:f>Sheet1!$L$2:$L$4</c:f>
              <c:numCache>
                <c:formatCode>General</c:formatCode>
                <c:ptCount val="3"/>
                <c:pt idx="0">
                  <c:v>40</c:v>
                </c:pt>
                <c:pt idx="1">
                  <c:v>40</c:v>
                </c:pt>
                <c:pt idx="2">
                  <c:v>40</c:v>
                </c:pt>
              </c:numCache>
            </c:numRef>
          </c:val>
          <c:extLst>
            <c:ext xmlns:c16="http://schemas.microsoft.com/office/drawing/2014/chart" uri="{C3380CC4-5D6E-409C-BE32-E72D297353CC}">
              <c16:uniqueId val="{00000002-8E8B-4B26-9474-1F840F02A101}"/>
            </c:ext>
          </c:extLst>
        </c:ser>
        <c:dLbls>
          <c:showLegendKey val="0"/>
          <c:showVal val="0"/>
          <c:showCatName val="0"/>
          <c:showSerName val="0"/>
          <c:showPercent val="0"/>
          <c:showBubbleSize val="0"/>
        </c:dLbls>
        <c:gapWidth val="150"/>
        <c:axId val="461582592"/>
        <c:axId val="461582984"/>
      </c:barChart>
      <c:catAx>
        <c:axId val="461582592"/>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1582984"/>
        <c:crosses val="autoZero"/>
        <c:auto val="1"/>
        <c:lblAlgn val="ctr"/>
        <c:lblOffset val="100"/>
        <c:noMultiLvlLbl val="0"/>
      </c:catAx>
      <c:valAx>
        <c:axId val="461582984"/>
        <c:scaling>
          <c:orientation val="minMax"/>
          <c:max val="100"/>
          <c:min val="0"/>
        </c:scaling>
        <c:delete val="0"/>
        <c:axPos val="l"/>
        <c:majorGridlines>
          <c:spPr>
            <a:ln w="9525" cap="flat" cmpd="sng" algn="ctr">
              <a:solidFill>
                <a:schemeClr val="tx1">
                  <a:tint val="75000"/>
                  <a:shade val="95000"/>
                  <a:satMod val="105000"/>
                </a:schemeClr>
              </a:solidFill>
              <a:prstDash val="solid"/>
              <a:round/>
            </a:ln>
            <a:effectLst/>
          </c:spPr>
        </c:majorGridlines>
        <c:numFmt formatCode="General" sourceLinked="1"/>
        <c:majorTickMark val="out"/>
        <c:minorTickMark val="in"/>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1582592"/>
        <c:crosses val="autoZero"/>
        <c:crossBetween val="between"/>
        <c:majorUnit val="10"/>
        <c:minorUnit val="2"/>
      </c:valAx>
      <c:spPr>
        <a:noFill/>
        <a:ln>
          <a:noFill/>
        </a:ln>
        <a:effectLst/>
      </c:spPr>
    </c:plotArea>
    <c:legend>
      <c:legendPos val="r"/>
      <c:layout>
        <c:manualLayout>
          <c:xMode val="edge"/>
          <c:yMode val="edge"/>
          <c:x val="0.8507937928213517"/>
          <c:y val="3.67965367965368E-2"/>
          <c:w val="0.14920620717864813"/>
          <c:h val="0.84160019770255989"/>
        </c:manualLayout>
      </c:layout>
      <c:overlay val="1"/>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All</c:v>
                </c:pt>
              </c:strCache>
            </c:strRef>
          </c:tx>
          <c:spPr>
            <a:solidFill>
              <a:schemeClr val="accent1"/>
            </a:solidFill>
            <a:ln>
              <a:noFill/>
            </a:ln>
            <a:effectLst/>
          </c:spPr>
          <c:invertIfNegative val="0"/>
          <c:cat>
            <c:strRef>
              <c:f>Sheet1!$A$2:$A$4</c:f>
              <c:strCache>
                <c:ptCount val="3"/>
                <c:pt idx="0">
                  <c:v>GR 6</c:v>
                </c:pt>
                <c:pt idx="1">
                  <c:v>GR 7</c:v>
                </c:pt>
                <c:pt idx="2">
                  <c:v>GR 8</c:v>
                </c:pt>
              </c:strCache>
            </c:strRef>
          </c:cat>
          <c:val>
            <c:numRef>
              <c:f>Sheet1!$B$2:$B$4</c:f>
              <c:numCache>
                <c:formatCode>General</c:formatCode>
                <c:ptCount val="3"/>
                <c:pt idx="0">
                  <c:v>90</c:v>
                </c:pt>
                <c:pt idx="1">
                  <c:v>90</c:v>
                </c:pt>
                <c:pt idx="2">
                  <c:v>90</c:v>
                </c:pt>
              </c:numCache>
            </c:numRef>
          </c:val>
          <c:extLst>
            <c:ext xmlns:c16="http://schemas.microsoft.com/office/drawing/2014/chart" uri="{C3380CC4-5D6E-409C-BE32-E72D297353CC}">
              <c16:uniqueId val="{00000000-D75C-4F73-919D-6C3751F7FB4C}"/>
            </c:ext>
          </c:extLst>
        </c:ser>
        <c:ser>
          <c:idx val="1"/>
          <c:order val="1"/>
          <c:tx>
            <c:strRef>
              <c:f>Sheet1!$C$1</c:f>
              <c:strCache>
                <c:ptCount val="1"/>
                <c:pt idx="0">
                  <c:v>Af Am</c:v>
                </c:pt>
              </c:strCache>
            </c:strRef>
          </c:tx>
          <c:spPr>
            <a:solidFill>
              <a:schemeClr val="accent3"/>
            </a:solidFill>
            <a:ln>
              <a:noFill/>
            </a:ln>
            <a:effectLst/>
          </c:spPr>
          <c:invertIfNegative val="0"/>
          <c:cat>
            <c:strRef>
              <c:f>Sheet1!$A$2:$A$4</c:f>
              <c:strCache>
                <c:ptCount val="3"/>
                <c:pt idx="0">
                  <c:v>GR 6</c:v>
                </c:pt>
                <c:pt idx="1">
                  <c:v>GR 7</c:v>
                </c:pt>
                <c:pt idx="2">
                  <c:v>GR 8</c:v>
                </c:pt>
              </c:strCache>
            </c:strRef>
          </c:cat>
          <c:val>
            <c:numRef>
              <c:f>Sheet1!$C$2:$C$4</c:f>
              <c:numCache>
                <c:formatCode>General</c:formatCode>
                <c:ptCount val="3"/>
                <c:pt idx="0">
                  <c:v>85</c:v>
                </c:pt>
                <c:pt idx="1">
                  <c:v>85</c:v>
                </c:pt>
                <c:pt idx="2">
                  <c:v>85</c:v>
                </c:pt>
              </c:numCache>
            </c:numRef>
          </c:val>
          <c:extLst>
            <c:ext xmlns:c16="http://schemas.microsoft.com/office/drawing/2014/chart" uri="{C3380CC4-5D6E-409C-BE32-E72D297353CC}">
              <c16:uniqueId val="{00000001-D75C-4F73-919D-6C3751F7FB4C}"/>
            </c:ext>
          </c:extLst>
        </c:ser>
        <c:ser>
          <c:idx val="2"/>
          <c:order val="2"/>
          <c:tx>
            <c:strRef>
              <c:f>Sheet1!$D$1</c:f>
              <c:strCache>
                <c:ptCount val="1"/>
                <c:pt idx="0">
                  <c:v>Hisp</c:v>
                </c:pt>
              </c:strCache>
            </c:strRef>
          </c:tx>
          <c:spPr>
            <a:solidFill>
              <a:schemeClr val="accent5"/>
            </a:solidFill>
            <a:ln>
              <a:noFill/>
            </a:ln>
            <a:effectLst/>
          </c:spPr>
          <c:invertIfNegative val="0"/>
          <c:cat>
            <c:strRef>
              <c:f>Sheet1!$A$2:$A$4</c:f>
              <c:strCache>
                <c:ptCount val="3"/>
                <c:pt idx="0">
                  <c:v>GR 6</c:v>
                </c:pt>
                <c:pt idx="1">
                  <c:v>GR 7</c:v>
                </c:pt>
                <c:pt idx="2">
                  <c:v>GR 8</c:v>
                </c:pt>
              </c:strCache>
            </c:strRef>
          </c:cat>
          <c:val>
            <c:numRef>
              <c:f>Sheet1!$D$2:$D$4</c:f>
              <c:numCache>
                <c:formatCode>General</c:formatCode>
                <c:ptCount val="3"/>
                <c:pt idx="0">
                  <c:v>80</c:v>
                </c:pt>
                <c:pt idx="1">
                  <c:v>80</c:v>
                </c:pt>
                <c:pt idx="2">
                  <c:v>80</c:v>
                </c:pt>
              </c:numCache>
            </c:numRef>
          </c:val>
          <c:extLst>
            <c:ext xmlns:c16="http://schemas.microsoft.com/office/drawing/2014/chart" uri="{C3380CC4-5D6E-409C-BE32-E72D297353CC}">
              <c16:uniqueId val="{00000002-D75C-4F73-919D-6C3751F7FB4C}"/>
            </c:ext>
          </c:extLst>
        </c:ser>
        <c:ser>
          <c:idx val="3"/>
          <c:order val="3"/>
          <c:tx>
            <c:strRef>
              <c:f>Sheet1!$E$1</c:f>
              <c:strCache>
                <c:ptCount val="1"/>
                <c:pt idx="0">
                  <c:v>White</c:v>
                </c:pt>
              </c:strCache>
            </c:strRef>
          </c:tx>
          <c:spPr>
            <a:solidFill>
              <a:schemeClr val="accent1">
                <a:lumMod val="60000"/>
              </a:schemeClr>
            </a:solidFill>
            <a:ln>
              <a:noFill/>
            </a:ln>
            <a:effectLst/>
          </c:spPr>
          <c:invertIfNegative val="0"/>
          <c:cat>
            <c:strRef>
              <c:f>Sheet1!$A$2:$A$4</c:f>
              <c:strCache>
                <c:ptCount val="3"/>
                <c:pt idx="0">
                  <c:v>GR 6</c:v>
                </c:pt>
                <c:pt idx="1">
                  <c:v>GR 7</c:v>
                </c:pt>
                <c:pt idx="2">
                  <c:v>GR 8</c:v>
                </c:pt>
              </c:strCache>
            </c:strRef>
          </c:cat>
          <c:val>
            <c:numRef>
              <c:f>Sheet1!$E$2:$E$4</c:f>
              <c:numCache>
                <c:formatCode>General</c:formatCode>
                <c:ptCount val="3"/>
                <c:pt idx="0">
                  <c:v>75</c:v>
                </c:pt>
                <c:pt idx="1">
                  <c:v>75</c:v>
                </c:pt>
                <c:pt idx="2">
                  <c:v>75</c:v>
                </c:pt>
              </c:numCache>
            </c:numRef>
          </c:val>
          <c:extLst>
            <c:ext xmlns:c16="http://schemas.microsoft.com/office/drawing/2014/chart" uri="{C3380CC4-5D6E-409C-BE32-E72D297353CC}">
              <c16:uniqueId val="{00000003-D75C-4F73-919D-6C3751F7FB4C}"/>
            </c:ext>
          </c:extLst>
        </c:ser>
        <c:ser>
          <c:idx val="4"/>
          <c:order val="4"/>
          <c:tx>
            <c:strRef>
              <c:f>Sheet1!$F$1</c:f>
              <c:strCache>
                <c:ptCount val="1"/>
                <c:pt idx="0">
                  <c:v>Am. Indian</c:v>
                </c:pt>
              </c:strCache>
            </c:strRef>
          </c:tx>
          <c:spPr>
            <a:solidFill>
              <a:schemeClr val="accent3">
                <a:lumMod val="60000"/>
              </a:schemeClr>
            </a:solidFill>
            <a:ln>
              <a:noFill/>
            </a:ln>
            <a:effectLst/>
          </c:spPr>
          <c:invertIfNegative val="0"/>
          <c:cat>
            <c:strRef>
              <c:f>Sheet1!$A$2:$A$4</c:f>
              <c:strCache>
                <c:ptCount val="3"/>
                <c:pt idx="0">
                  <c:v>GR 6</c:v>
                </c:pt>
                <c:pt idx="1">
                  <c:v>GR 7</c:v>
                </c:pt>
                <c:pt idx="2">
                  <c:v>GR 8</c:v>
                </c:pt>
              </c:strCache>
            </c:strRef>
          </c:cat>
          <c:val>
            <c:numRef>
              <c:f>Sheet1!$F$2:$F$4</c:f>
              <c:numCache>
                <c:formatCode>General</c:formatCode>
                <c:ptCount val="3"/>
                <c:pt idx="0">
                  <c:v>70</c:v>
                </c:pt>
                <c:pt idx="1">
                  <c:v>70</c:v>
                </c:pt>
                <c:pt idx="2">
                  <c:v>70</c:v>
                </c:pt>
              </c:numCache>
            </c:numRef>
          </c:val>
          <c:extLst>
            <c:ext xmlns:c16="http://schemas.microsoft.com/office/drawing/2014/chart" uri="{C3380CC4-5D6E-409C-BE32-E72D297353CC}">
              <c16:uniqueId val="{00000004-D75C-4F73-919D-6C3751F7FB4C}"/>
            </c:ext>
          </c:extLst>
        </c:ser>
        <c:ser>
          <c:idx val="5"/>
          <c:order val="5"/>
          <c:tx>
            <c:strRef>
              <c:f>Sheet1!$G$1</c:f>
              <c:strCache>
                <c:ptCount val="1"/>
                <c:pt idx="0">
                  <c:v>Asian</c:v>
                </c:pt>
              </c:strCache>
            </c:strRef>
          </c:tx>
          <c:spPr>
            <a:solidFill>
              <a:schemeClr val="accent5">
                <a:lumMod val="60000"/>
              </a:schemeClr>
            </a:solidFill>
            <a:ln>
              <a:noFill/>
            </a:ln>
            <a:effectLst/>
          </c:spPr>
          <c:invertIfNegative val="0"/>
          <c:cat>
            <c:strRef>
              <c:f>Sheet1!$A$2:$A$4</c:f>
              <c:strCache>
                <c:ptCount val="3"/>
                <c:pt idx="0">
                  <c:v>GR 6</c:v>
                </c:pt>
                <c:pt idx="1">
                  <c:v>GR 7</c:v>
                </c:pt>
                <c:pt idx="2">
                  <c:v>GR 8</c:v>
                </c:pt>
              </c:strCache>
            </c:strRef>
          </c:cat>
          <c:val>
            <c:numRef>
              <c:f>Sheet1!$G$2:$G$4</c:f>
              <c:numCache>
                <c:formatCode>General</c:formatCode>
                <c:ptCount val="3"/>
                <c:pt idx="0">
                  <c:v>65</c:v>
                </c:pt>
                <c:pt idx="1">
                  <c:v>65</c:v>
                </c:pt>
                <c:pt idx="2">
                  <c:v>65</c:v>
                </c:pt>
              </c:numCache>
            </c:numRef>
          </c:val>
          <c:extLst>
            <c:ext xmlns:c16="http://schemas.microsoft.com/office/drawing/2014/chart" uri="{C3380CC4-5D6E-409C-BE32-E72D297353CC}">
              <c16:uniqueId val="{00000005-D75C-4F73-919D-6C3751F7FB4C}"/>
            </c:ext>
          </c:extLst>
        </c:ser>
        <c:ser>
          <c:idx val="6"/>
          <c:order val="6"/>
          <c:tx>
            <c:strRef>
              <c:f>Sheet1!$H$1</c:f>
              <c:strCache>
                <c:ptCount val="1"/>
                <c:pt idx="0">
                  <c:v>Pac. Islander</c:v>
                </c:pt>
              </c:strCache>
            </c:strRef>
          </c:tx>
          <c:spPr>
            <a:solidFill>
              <a:schemeClr val="accent1">
                <a:lumMod val="80000"/>
                <a:lumOff val="20000"/>
              </a:schemeClr>
            </a:solidFill>
            <a:ln>
              <a:noFill/>
            </a:ln>
            <a:effectLst/>
          </c:spPr>
          <c:invertIfNegative val="0"/>
          <c:cat>
            <c:strRef>
              <c:f>Sheet1!$A$2:$A$4</c:f>
              <c:strCache>
                <c:ptCount val="3"/>
                <c:pt idx="0">
                  <c:v>GR 6</c:v>
                </c:pt>
                <c:pt idx="1">
                  <c:v>GR 7</c:v>
                </c:pt>
                <c:pt idx="2">
                  <c:v>GR 8</c:v>
                </c:pt>
              </c:strCache>
            </c:strRef>
          </c:cat>
          <c:val>
            <c:numRef>
              <c:f>Sheet1!$H$2:$H$4</c:f>
              <c:numCache>
                <c:formatCode>General</c:formatCode>
                <c:ptCount val="3"/>
                <c:pt idx="0">
                  <c:v>60</c:v>
                </c:pt>
                <c:pt idx="1">
                  <c:v>60</c:v>
                </c:pt>
                <c:pt idx="2">
                  <c:v>60</c:v>
                </c:pt>
              </c:numCache>
            </c:numRef>
          </c:val>
          <c:extLst>
            <c:ext xmlns:c16="http://schemas.microsoft.com/office/drawing/2014/chart" uri="{C3380CC4-5D6E-409C-BE32-E72D297353CC}">
              <c16:uniqueId val="{00000006-D75C-4F73-919D-6C3751F7FB4C}"/>
            </c:ext>
          </c:extLst>
        </c:ser>
        <c:ser>
          <c:idx val="7"/>
          <c:order val="7"/>
          <c:tx>
            <c:strRef>
              <c:f>Sheet1!$I$1</c:f>
              <c:strCache>
                <c:ptCount val="1"/>
                <c:pt idx="0">
                  <c:v>Two or More</c:v>
                </c:pt>
              </c:strCache>
            </c:strRef>
          </c:tx>
          <c:spPr>
            <a:solidFill>
              <a:schemeClr val="accent3">
                <a:lumMod val="80000"/>
                <a:lumOff val="20000"/>
              </a:schemeClr>
            </a:solidFill>
            <a:ln>
              <a:noFill/>
            </a:ln>
            <a:effectLst/>
          </c:spPr>
          <c:invertIfNegative val="0"/>
          <c:cat>
            <c:strRef>
              <c:f>Sheet1!$A$2:$A$4</c:f>
              <c:strCache>
                <c:ptCount val="3"/>
                <c:pt idx="0">
                  <c:v>GR 6</c:v>
                </c:pt>
                <c:pt idx="1">
                  <c:v>GR 7</c:v>
                </c:pt>
                <c:pt idx="2">
                  <c:v>GR 8</c:v>
                </c:pt>
              </c:strCache>
            </c:strRef>
          </c:cat>
          <c:val>
            <c:numRef>
              <c:f>Sheet1!$I$2:$I$4</c:f>
              <c:numCache>
                <c:formatCode>General</c:formatCode>
                <c:ptCount val="3"/>
                <c:pt idx="0">
                  <c:v>55</c:v>
                </c:pt>
                <c:pt idx="1">
                  <c:v>55</c:v>
                </c:pt>
                <c:pt idx="2">
                  <c:v>55</c:v>
                </c:pt>
              </c:numCache>
            </c:numRef>
          </c:val>
          <c:extLst>
            <c:ext xmlns:c16="http://schemas.microsoft.com/office/drawing/2014/chart" uri="{C3380CC4-5D6E-409C-BE32-E72D297353CC}">
              <c16:uniqueId val="{00000007-D75C-4F73-919D-6C3751F7FB4C}"/>
            </c:ext>
          </c:extLst>
        </c:ser>
        <c:ser>
          <c:idx val="8"/>
          <c:order val="8"/>
          <c:tx>
            <c:strRef>
              <c:f>Sheet1!$J$1</c:f>
              <c:strCache>
                <c:ptCount val="1"/>
                <c:pt idx="0">
                  <c:v>Sp Ed (current)</c:v>
                </c:pt>
              </c:strCache>
            </c:strRef>
          </c:tx>
          <c:spPr>
            <a:solidFill>
              <a:schemeClr val="accent5">
                <a:lumMod val="80000"/>
                <a:lumOff val="20000"/>
              </a:schemeClr>
            </a:solidFill>
            <a:ln>
              <a:noFill/>
            </a:ln>
            <a:effectLst/>
          </c:spPr>
          <c:invertIfNegative val="0"/>
          <c:cat>
            <c:strRef>
              <c:f>Sheet1!$A$2:$A$4</c:f>
              <c:strCache>
                <c:ptCount val="3"/>
                <c:pt idx="0">
                  <c:v>GR 6</c:v>
                </c:pt>
                <c:pt idx="1">
                  <c:v>GR 7</c:v>
                </c:pt>
                <c:pt idx="2">
                  <c:v>GR 8</c:v>
                </c:pt>
              </c:strCache>
            </c:strRef>
          </c:cat>
          <c:val>
            <c:numRef>
              <c:f>Sheet1!$J$2:$J$4</c:f>
              <c:numCache>
                <c:formatCode>General</c:formatCode>
                <c:ptCount val="3"/>
                <c:pt idx="0">
                  <c:v>50</c:v>
                </c:pt>
                <c:pt idx="1">
                  <c:v>50</c:v>
                </c:pt>
                <c:pt idx="2">
                  <c:v>50</c:v>
                </c:pt>
              </c:numCache>
            </c:numRef>
          </c:val>
          <c:extLst>
            <c:ext xmlns:c16="http://schemas.microsoft.com/office/drawing/2014/chart" uri="{C3380CC4-5D6E-409C-BE32-E72D297353CC}">
              <c16:uniqueId val="{00000000-8E8B-4B26-9474-1F840F02A101}"/>
            </c:ext>
          </c:extLst>
        </c:ser>
        <c:ser>
          <c:idx val="9"/>
          <c:order val="9"/>
          <c:tx>
            <c:strRef>
              <c:f>Sheet1!$K$1</c:f>
              <c:strCache>
                <c:ptCount val="1"/>
                <c:pt idx="0">
                  <c:v>Eco Dis</c:v>
                </c:pt>
              </c:strCache>
            </c:strRef>
          </c:tx>
          <c:spPr>
            <a:solidFill>
              <a:schemeClr val="accent1">
                <a:lumMod val="80000"/>
              </a:schemeClr>
            </a:solidFill>
            <a:ln>
              <a:noFill/>
            </a:ln>
            <a:effectLst/>
          </c:spPr>
          <c:invertIfNegative val="0"/>
          <c:cat>
            <c:strRef>
              <c:f>Sheet1!$A$2:$A$4</c:f>
              <c:strCache>
                <c:ptCount val="3"/>
                <c:pt idx="0">
                  <c:v>GR 6</c:v>
                </c:pt>
                <c:pt idx="1">
                  <c:v>GR 7</c:v>
                </c:pt>
                <c:pt idx="2">
                  <c:v>GR 8</c:v>
                </c:pt>
              </c:strCache>
            </c:strRef>
          </c:cat>
          <c:val>
            <c:numRef>
              <c:f>Sheet1!$K$2:$K$4</c:f>
              <c:numCache>
                <c:formatCode>General</c:formatCode>
                <c:ptCount val="3"/>
                <c:pt idx="0">
                  <c:v>45</c:v>
                </c:pt>
                <c:pt idx="1">
                  <c:v>45</c:v>
                </c:pt>
                <c:pt idx="2">
                  <c:v>45</c:v>
                </c:pt>
              </c:numCache>
            </c:numRef>
          </c:val>
          <c:extLst>
            <c:ext xmlns:c16="http://schemas.microsoft.com/office/drawing/2014/chart" uri="{C3380CC4-5D6E-409C-BE32-E72D297353CC}">
              <c16:uniqueId val="{00000001-8E8B-4B26-9474-1F840F02A101}"/>
            </c:ext>
          </c:extLst>
        </c:ser>
        <c:ser>
          <c:idx val="10"/>
          <c:order val="10"/>
          <c:tx>
            <c:strRef>
              <c:f>Sheet1!$L$1</c:f>
              <c:strCache>
                <c:ptCount val="1"/>
                <c:pt idx="0">
                  <c:v>EB/EL</c:v>
                </c:pt>
              </c:strCache>
            </c:strRef>
          </c:tx>
          <c:spPr>
            <a:solidFill>
              <a:schemeClr val="accent3">
                <a:lumMod val="80000"/>
              </a:schemeClr>
            </a:solidFill>
            <a:ln>
              <a:noFill/>
            </a:ln>
            <a:effectLst/>
          </c:spPr>
          <c:invertIfNegative val="0"/>
          <c:cat>
            <c:strRef>
              <c:f>Sheet1!$A$2:$A$4</c:f>
              <c:strCache>
                <c:ptCount val="3"/>
                <c:pt idx="0">
                  <c:v>GR 6</c:v>
                </c:pt>
                <c:pt idx="1">
                  <c:v>GR 7</c:v>
                </c:pt>
                <c:pt idx="2">
                  <c:v>GR 8</c:v>
                </c:pt>
              </c:strCache>
            </c:strRef>
          </c:cat>
          <c:val>
            <c:numRef>
              <c:f>Sheet1!$L$2:$L$4</c:f>
              <c:numCache>
                <c:formatCode>General</c:formatCode>
                <c:ptCount val="3"/>
                <c:pt idx="0">
                  <c:v>40</c:v>
                </c:pt>
                <c:pt idx="1">
                  <c:v>40</c:v>
                </c:pt>
                <c:pt idx="2">
                  <c:v>40</c:v>
                </c:pt>
              </c:numCache>
            </c:numRef>
          </c:val>
          <c:extLst>
            <c:ext xmlns:c16="http://schemas.microsoft.com/office/drawing/2014/chart" uri="{C3380CC4-5D6E-409C-BE32-E72D297353CC}">
              <c16:uniqueId val="{00000002-8E8B-4B26-9474-1F840F02A101}"/>
            </c:ext>
          </c:extLst>
        </c:ser>
        <c:dLbls>
          <c:showLegendKey val="0"/>
          <c:showVal val="0"/>
          <c:showCatName val="0"/>
          <c:showSerName val="0"/>
          <c:showPercent val="0"/>
          <c:showBubbleSize val="0"/>
        </c:dLbls>
        <c:gapWidth val="150"/>
        <c:axId val="461582592"/>
        <c:axId val="461582984"/>
      </c:barChart>
      <c:catAx>
        <c:axId val="461582592"/>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1582984"/>
        <c:crosses val="autoZero"/>
        <c:auto val="1"/>
        <c:lblAlgn val="ctr"/>
        <c:lblOffset val="100"/>
        <c:noMultiLvlLbl val="0"/>
      </c:catAx>
      <c:valAx>
        <c:axId val="461582984"/>
        <c:scaling>
          <c:orientation val="minMax"/>
          <c:max val="100"/>
          <c:min val="0"/>
        </c:scaling>
        <c:delete val="0"/>
        <c:axPos val="l"/>
        <c:majorGridlines>
          <c:spPr>
            <a:ln w="9525" cap="flat" cmpd="sng" algn="ctr">
              <a:solidFill>
                <a:schemeClr val="tx1">
                  <a:tint val="75000"/>
                  <a:shade val="95000"/>
                  <a:satMod val="105000"/>
                </a:schemeClr>
              </a:solidFill>
              <a:prstDash val="solid"/>
              <a:round/>
            </a:ln>
            <a:effectLst/>
          </c:spPr>
        </c:majorGridlines>
        <c:numFmt formatCode="General" sourceLinked="1"/>
        <c:majorTickMark val="out"/>
        <c:minorTickMark val="in"/>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1582592"/>
        <c:crosses val="autoZero"/>
        <c:crossBetween val="between"/>
        <c:majorUnit val="10"/>
        <c:minorUnit val="2"/>
      </c:valAx>
      <c:spPr>
        <a:noFill/>
        <a:ln>
          <a:noFill/>
        </a:ln>
        <a:effectLst/>
      </c:spPr>
    </c:plotArea>
    <c:legend>
      <c:legendPos val="r"/>
      <c:layout>
        <c:manualLayout>
          <c:xMode val="edge"/>
          <c:yMode val="edge"/>
          <c:x val="0.84524985183303702"/>
          <c:y val="3.9710774789514951E-2"/>
          <c:w val="0.15367487934975871"/>
          <c:h val="0.83563281862494465"/>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All</c:v>
                </c:pt>
              </c:strCache>
            </c:strRef>
          </c:tx>
          <c:spPr>
            <a:solidFill>
              <a:schemeClr val="accent1"/>
            </a:solidFill>
            <a:ln>
              <a:noFill/>
            </a:ln>
            <a:effectLst/>
          </c:spPr>
          <c:invertIfNegative val="0"/>
          <c:cat>
            <c:strRef>
              <c:f>Sheet1!$A$2</c:f>
              <c:strCache>
                <c:ptCount val="1"/>
                <c:pt idx="0">
                  <c:v>ALGEBRA I</c:v>
                </c:pt>
              </c:strCache>
            </c:strRef>
          </c:cat>
          <c:val>
            <c:numRef>
              <c:f>Sheet1!$B$2</c:f>
              <c:numCache>
                <c:formatCode>General</c:formatCode>
                <c:ptCount val="1"/>
                <c:pt idx="0">
                  <c:v>90</c:v>
                </c:pt>
              </c:numCache>
            </c:numRef>
          </c:val>
          <c:extLst>
            <c:ext xmlns:c16="http://schemas.microsoft.com/office/drawing/2014/chart" uri="{C3380CC4-5D6E-409C-BE32-E72D297353CC}">
              <c16:uniqueId val="{00000000-9071-4147-A9C9-538982472186}"/>
            </c:ext>
          </c:extLst>
        </c:ser>
        <c:ser>
          <c:idx val="1"/>
          <c:order val="1"/>
          <c:tx>
            <c:strRef>
              <c:f>Sheet1!$C$1</c:f>
              <c:strCache>
                <c:ptCount val="1"/>
                <c:pt idx="0">
                  <c:v>Af Am</c:v>
                </c:pt>
              </c:strCache>
            </c:strRef>
          </c:tx>
          <c:spPr>
            <a:solidFill>
              <a:schemeClr val="accent3"/>
            </a:solidFill>
            <a:ln>
              <a:noFill/>
            </a:ln>
            <a:effectLst/>
          </c:spPr>
          <c:invertIfNegative val="0"/>
          <c:cat>
            <c:strRef>
              <c:f>Sheet1!$A$2</c:f>
              <c:strCache>
                <c:ptCount val="1"/>
                <c:pt idx="0">
                  <c:v>ALGEBRA I</c:v>
                </c:pt>
              </c:strCache>
            </c:strRef>
          </c:cat>
          <c:val>
            <c:numRef>
              <c:f>Sheet1!$C$2</c:f>
              <c:numCache>
                <c:formatCode>General</c:formatCode>
                <c:ptCount val="1"/>
                <c:pt idx="0">
                  <c:v>85</c:v>
                </c:pt>
              </c:numCache>
            </c:numRef>
          </c:val>
          <c:extLst>
            <c:ext xmlns:c16="http://schemas.microsoft.com/office/drawing/2014/chart" uri="{C3380CC4-5D6E-409C-BE32-E72D297353CC}">
              <c16:uniqueId val="{00000001-9071-4147-A9C9-538982472186}"/>
            </c:ext>
          </c:extLst>
        </c:ser>
        <c:ser>
          <c:idx val="2"/>
          <c:order val="2"/>
          <c:tx>
            <c:strRef>
              <c:f>Sheet1!$D$1</c:f>
              <c:strCache>
                <c:ptCount val="1"/>
                <c:pt idx="0">
                  <c:v>Hisp</c:v>
                </c:pt>
              </c:strCache>
            </c:strRef>
          </c:tx>
          <c:spPr>
            <a:solidFill>
              <a:schemeClr val="accent5"/>
            </a:solidFill>
            <a:ln>
              <a:noFill/>
            </a:ln>
            <a:effectLst/>
          </c:spPr>
          <c:invertIfNegative val="0"/>
          <c:cat>
            <c:strRef>
              <c:f>Sheet1!$A$2</c:f>
              <c:strCache>
                <c:ptCount val="1"/>
                <c:pt idx="0">
                  <c:v>ALGEBRA I</c:v>
                </c:pt>
              </c:strCache>
            </c:strRef>
          </c:cat>
          <c:val>
            <c:numRef>
              <c:f>Sheet1!$D$2</c:f>
              <c:numCache>
                <c:formatCode>General</c:formatCode>
                <c:ptCount val="1"/>
                <c:pt idx="0">
                  <c:v>80</c:v>
                </c:pt>
              </c:numCache>
            </c:numRef>
          </c:val>
          <c:extLst>
            <c:ext xmlns:c16="http://schemas.microsoft.com/office/drawing/2014/chart" uri="{C3380CC4-5D6E-409C-BE32-E72D297353CC}">
              <c16:uniqueId val="{00000002-9071-4147-A9C9-538982472186}"/>
            </c:ext>
          </c:extLst>
        </c:ser>
        <c:ser>
          <c:idx val="3"/>
          <c:order val="3"/>
          <c:tx>
            <c:strRef>
              <c:f>Sheet1!$E$1</c:f>
              <c:strCache>
                <c:ptCount val="1"/>
                <c:pt idx="0">
                  <c:v>White</c:v>
                </c:pt>
              </c:strCache>
            </c:strRef>
          </c:tx>
          <c:spPr>
            <a:solidFill>
              <a:schemeClr val="accent1">
                <a:lumMod val="60000"/>
              </a:schemeClr>
            </a:solidFill>
            <a:ln>
              <a:noFill/>
            </a:ln>
            <a:effectLst/>
          </c:spPr>
          <c:invertIfNegative val="0"/>
          <c:cat>
            <c:strRef>
              <c:f>Sheet1!$A$2</c:f>
              <c:strCache>
                <c:ptCount val="1"/>
                <c:pt idx="0">
                  <c:v>ALGEBRA I</c:v>
                </c:pt>
              </c:strCache>
            </c:strRef>
          </c:cat>
          <c:val>
            <c:numRef>
              <c:f>Sheet1!$E$2</c:f>
              <c:numCache>
                <c:formatCode>General</c:formatCode>
                <c:ptCount val="1"/>
                <c:pt idx="0">
                  <c:v>75</c:v>
                </c:pt>
              </c:numCache>
            </c:numRef>
          </c:val>
          <c:extLst>
            <c:ext xmlns:c16="http://schemas.microsoft.com/office/drawing/2014/chart" uri="{C3380CC4-5D6E-409C-BE32-E72D297353CC}">
              <c16:uniqueId val="{00000003-9071-4147-A9C9-538982472186}"/>
            </c:ext>
          </c:extLst>
        </c:ser>
        <c:ser>
          <c:idx val="4"/>
          <c:order val="4"/>
          <c:tx>
            <c:strRef>
              <c:f>Sheet1!$F$1</c:f>
              <c:strCache>
                <c:ptCount val="1"/>
                <c:pt idx="0">
                  <c:v>Am. Indian</c:v>
                </c:pt>
              </c:strCache>
            </c:strRef>
          </c:tx>
          <c:spPr>
            <a:solidFill>
              <a:schemeClr val="accent3">
                <a:lumMod val="60000"/>
              </a:schemeClr>
            </a:solidFill>
            <a:ln>
              <a:noFill/>
            </a:ln>
            <a:effectLst/>
          </c:spPr>
          <c:invertIfNegative val="0"/>
          <c:cat>
            <c:strRef>
              <c:f>Sheet1!$A$2</c:f>
              <c:strCache>
                <c:ptCount val="1"/>
                <c:pt idx="0">
                  <c:v>ALGEBRA I</c:v>
                </c:pt>
              </c:strCache>
            </c:strRef>
          </c:cat>
          <c:val>
            <c:numRef>
              <c:f>Sheet1!$F$2</c:f>
              <c:numCache>
                <c:formatCode>General</c:formatCode>
                <c:ptCount val="1"/>
                <c:pt idx="0">
                  <c:v>70</c:v>
                </c:pt>
              </c:numCache>
            </c:numRef>
          </c:val>
          <c:extLst>
            <c:ext xmlns:c16="http://schemas.microsoft.com/office/drawing/2014/chart" uri="{C3380CC4-5D6E-409C-BE32-E72D297353CC}">
              <c16:uniqueId val="{00000004-9071-4147-A9C9-538982472186}"/>
            </c:ext>
          </c:extLst>
        </c:ser>
        <c:ser>
          <c:idx val="5"/>
          <c:order val="5"/>
          <c:tx>
            <c:strRef>
              <c:f>Sheet1!$G$1</c:f>
              <c:strCache>
                <c:ptCount val="1"/>
                <c:pt idx="0">
                  <c:v>Asian</c:v>
                </c:pt>
              </c:strCache>
            </c:strRef>
          </c:tx>
          <c:spPr>
            <a:solidFill>
              <a:schemeClr val="accent5">
                <a:lumMod val="60000"/>
              </a:schemeClr>
            </a:solidFill>
            <a:ln>
              <a:noFill/>
            </a:ln>
            <a:effectLst/>
          </c:spPr>
          <c:invertIfNegative val="0"/>
          <c:cat>
            <c:strRef>
              <c:f>Sheet1!$A$2</c:f>
              <c:strCache>
                <c:ptCount val="1"/>
                <c:pt idx="0">
                  <c:v>ALGEBRA I</c:v>
                </c:pt>
              </c:strCache>
            </c:strRef>
          </c:cat>
          <c:val>
            <c:numRef>
              <c:f>Sheet1!$G$2</c:f>
              <c:numCache>
                <c:formatCode>General</c:formatCode>
                <c:ptCount val="1"/>
                <c:pt idx="0">
                  <c:v>65</c:v>
                </c:pt>
              </c:numCache>
            </c:numRef>
          </c:val>
          <c:extLst>
            <c:ext xmlns:c16="http://schemas.microsoft.com/office/drawing/2014/chart" uri="{C3380CC4-5D6E-409C-BE32-E72D297353CC}">
              <c16:uniqueId val="{00000005-9071-4147-A9C9-538982472186}"/>
            </c:ext>
          </c:extLst>
        </c:ser>
        <c:ser>
          <c:idx val="6"/>
          <c:order val="6"/>
          <c:tx>
            <c:strRef>
              <c:f>Sheet1!$H$1</c:f>
              <c:strCache>
                <c:ptCount val="1"/>
                <c:pt idx="0">
                  <c:v>Pac. Islander</c:v>
                </c:pt>
              </c:strCache>
            </c:strRef>
          </c:tx>
          <c:spPr>
            <a:solidFill>
              <a:schemeClr val="accent1">
                <a:lumMod val="80000"/>
                <a:lumOff val="20000"/>
              </a:schemeClr>
            </a:solidFill>
            <a:ln>
              <a:noFill/>
            </a:ln>
            <a:effectLst/>
          </c:spPr>
          <c:invertIfNegative val="0"/>
          <c:cat>
            <c:strRef>
              <c:f>Sheet1!$A$2</c:f>
              <c:strCache>
                <c:ptCount val="1"/>
                <c:pt idx="0">
                  <c:v>ALGEBRA I</c:v>
                </c:pt>
              </c:strCache>
            </c:strRef>
          </c:cat>
          <c:val>
            <c:numRef>
              <c:f>Sheet1!$H$2</c:f>
              <c:numCache>
                <c:formatCode>General</c:formatCode>
                <c:ptCount val="1"/>
                <c:pt idx="0">
                  <c:v>60</c:v>
                </c:pt>
              </c:numCache>
            </c:numRef>
          </c:val>
          <c:extLst>
            <c:ext xmlns:c16="http://schemas.microsoft.com/office/drawing/2014/chart" uri="{C3380CC4-5D6E-409C-BE32-E72D297353CC}">
              <c16:uniqueId val="{00000006-9071-4147-A9C9-538982472186}"/>
            </c:ext>
          </c:extLst>
        </c:ser>
        <c:ser>
          <c:idx val="7"/>
          <c:order val="7"/>
          <c:tx>
            <c:strRef>
              <c:f>Sheet1!$I$1</c:f>
              <c:strCache>
                <c:ptCount val="1"/>
                <c:pt idx="0">
                  <c:v>Two or More</c:v>
                </c:pt>
              </c:strCache>
            </c:strRef>
          </c:tx>
          <c:spPr>
            <a:solidFill>
              <a:schemeClr val="accent3">
                <a:lumMod val="80000"/>
                <a:lumOff val="20000"/>
              </a:schemeClr>
            </a:solidFill>
            <a:ln>
              <a:noFill/>
            </a:ln>
            <a:effectLst/>
          </c:spPr>
          <c:invertIfNegative val="0"/>
          <c:cat>
            <c:strRef>
              <c:f>Sheet1!$A$2</c:f>
              <c:strCache>
                <c:ptCount val="1"/>
                <c:pt idx="0">
                  <c:v>ALGEBRA I</c:v>
                </c:pt>
              </c:strCache>
            </c:strRef>
          </c:cat>
          <c:val>
            <c:numRef>
              <c:f>Sheet1!$I$2</c:f>
              <c:numCache>
                <c:formatCode>General</c:formatCode>
                <c:ptCount val="1"/>
                <c:pt idx="0">
                  <c:v>55</c:v>
                </c:pt>
              </c:numCache>
            </c:numRef>
          </c:val>
          <c:extLst>
            <c:ext xmlns:c16="http://schemas.microsoft.com/office/drawing/2014/chart" uri="{C3380CC4-5D6E-409C-BE32-E72D297353CC}">
              <c16:uniqueId val="{00000007-9071-4147-A9C9-538982472186}"/>
            </c:ext>
          </c:extLst>
        </c:ser>
        <c:ser>
          <c:idx val="8"/>
          <c:order val="8"/>
          <c:tx>
            <c:strRef>
              <c:f>Sheet1!$J$1</c:f>
              <c:strCache>
                <c:ptCount val="1"/>
                <c:pt idx="0">
                  <c:v>Sp Ed</c:v>
                </c:pt>
              </c:strCache>
            </c:strRef>
          </c:tx>
          <c:spPr>
            <a:solidFill>
              <a:schemeClr val="accent5">
                <a:lumMod val="80000"/>
                <a:lumOff val="20000"/>
              </a:schemeClr>
            </a:solidFill>
            <a:ln>
              <a:noFill/>
            </a:ln>
            <a:effectLst/>
          </c:spPr>
          <c:invertIfNegative val="0"/>
          <c:cat>
            <c:strRef>
              <c:f>Sheet1!$A$2</c:f>
              <c:strCache>
                <c:ptCount val="1"/>
                <c:pt idx="0">
                  <c:v>ALGEBRA I</c:v>
                </c:pt>
              </c:strCache>
            </c:strRef>
          </c:cat>
          <c:val>
            <c:numRef>
              <c:f>Sheet1!$J$2</c:f>
              <c:numCache>
                <c:formatCode>General</c:formatCode>
                <c:ptCount val="1"/>
                <c:pt idx="0">
                  <c:v>50</c:v>
                </c:pt>
              </c:numCache>
            </c:numRef>
          </c:val>
          <c:extLst>
            <c:ext xmlns:c16="http://schemas.microsoft.com/office/drawing/2014/chart" uri="{C3380CC4-5D6E-409C-BE32-E72D297353CC}">
              <c16:uniqueId val="{00000008-9071-4147-A9C9-538982472186}"/>
            </c:ext>
          </c:extLst>
        </c:ser>
        <c:ser>
          <c:idx val="9"/>
          <c:order val="9"/>
          <c:tx>
            <c:strRef>
              <c:f>Sheet1!$K$1</c:f>
              <c:strCache>
                <c:ptCount val="1"/>
                <c:pt idx="0">
                  <c:v>Eco Dis</c:v>
                </c:pt>
              </c:strCache>
            </c:strRef>
          </c:tx>
          <c:spPr>
            <a:solidFill>
              <a:schemeClr val="accent1">
                <a:lumMod val="80000"/>
              </a:schemeClr>
            </a:solidFill>
            <a:ln>
              <a:noFill/>
            </a:ln>
            <a:effectLst/>
          </c:spPr>
          <c:invertIfNegative val="0"/>
          <c:cat>
            <c:strRef>
              <c:f>Sheet1!$A$2</c:f>
              <c:strCache>
                <c:ptCount val="1"/>
                <c:pt idx="0">
                  <c:v>ALGEBRA I</c:v>
                </c:pt>
              </c:strCache>
            </c:strRef>
          </c:cat>
          <c:val>
            <c:numRef>
              <c:f>Sheet1!$K$2</c:f>
              <c:numCache>
                <c:formatCode>General</c:formatCode>
                <c:ptCount val="1"/>
                <c:pt idx="0">
                  <c:v>45</c:v>
                </c:pt>
              </c:numCache>
            </c:numRef>
          </c:val>
          <c:extLst>
            <c:ext xmlns:c16="http://schemas.microsoft.com/office/drawing/2014/chart" uri="{C3380CC4-5D6E-409C-BE32-E72D297353CC}">
              <c16:uniqueId val="{00000009-9071-4147-A9C9-538982472186}"/>
            </c:ext>
          </c:extLst>
        </c:ser>
        <c:ser>
          <c:idx val="10"/>
          <c:order val="10"/>
          <c:tx>
            <c:strRef>
              <c:f>Sheet1!$L$1</c:f>
              <c:strCache>
                <c:ptCount val="1"/>
                <c:pt idx="0">
                  <c:v>EB/EL</c:v>
                </c:pt>
              </c:strCache>
            </c:strRef>
          </c:tx>
          <c:spPr>
            <a:solidFill>
              <a:schemeClr val="accent3">
                <a:lumMod val="80000"/>
              </a:schemeClr>
            </a:solidFill>
            <a:ln>
              <a:noFill/>
            </a:ln>
            <a:effectLst/>
          </c:spPr>
          <c:invertIfNegative val="0"/>
          <c:cat>
            <c:strRef>
              <c:f>Sheet1!$A$2</c:f>
              <c:strCache>
                <c:ptCount val="1"/>
                <c:pt idx="0">
                  <c:v>ALGEBRA I</c:v>
                </c:pt>
              </c:strCache>
            </c:strRef>
          </c:cat>
          <c:val>
            <c:numRef>
              <c:f>Sheet1!$L$2</c:f>
              <c:numCache>
                <c:formatCode>General</c:formatCode>
                <c:ptCount val="1"/>
                <c:pt idx="0">
                  <c:v>40</c:v>
                </c:pt>
              </c:numCache>
            </c:numRef>
          </c:val>
          <c:extLst>
            <c:ext xmlns:c16="http://schemas.microsoft.com/office/drawing/2014/chart" uri="{C3380CC4-5D6E-409C-BE32-E72D297353CC}">
              <c16:uniqueId val="{0000000A-9071-4147-A9C9-538982472186}"/>
            </c:ext>
          </c:extLst>
        </c:ser>
        <c:dLbls>
          <c:showLegendKey val="0"/>
          <c:showVal val="0"/>
          <c:showCatName val="0"/>
          <c:showSerName val="0"/>
          <c:showPercent val="0"/>
          <c:showBubbleSize val="0"/>
        </c:dLbls>
        <c:gapWidth val="150"/>
        <c:axId val="461584160"/>
        <c:axId val="466369224"/>
      </c:barChart>
      <c:catAx>
        <c:axId val="461584160"/>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6369224"/>
        <c:crosses val="autoZero"/>
        <c:auto val="1"/>
        <c:lblAlgn val="ctr"/>
        <c:lblOffset val="100"/>
        <c:noMultiLvlLbl val="0"/>
      </c:catAx>
      <c:valAx>
        <c:axId val="466369224"/>
        <c:scaling>
          <c:orientation val="minMax"/>
          <c:max val="100"/>
          <c:min val="0"/>
        </c:scaling>
        <c:delete val="0"/>
        <c:axPos val="l"/>
        <c:majorGridlines>
          <c:spPr>
            <a:ln w="9525" cap="flat" cmpd="sng" algn="ctr">
              <a:solidFill>
                <a:schemeClr val="tx1">
                  <a:tint val="75000"/>
                  <a:shade val="95000"/>
                  <a:satMod val="105000"/>
                </a:schemeClr>
              </a:solidFill>
              <a:prstDash val="solid"/>
              <a:round/>
            </a:ln>
            <a:effectLst/>
          </c:spPr>
        </c:majorGridlines>
        <c:numFmt formatCode="General" sourceLinked="1"/>
        <c:majorTickMark val="out"/>
        <c:minorTickMark val="in"/>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1584160"/>
        <c:crosses val="autoZero"/>
        <c:crossBetween val="between"/>
        <c:majorUnit val="10"/>
        <c:minorUnit val="2"/>
      </c:valAx>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All</c:v>
                </c:pt>
              </c:strCache>
            </c:strRef>
          </c:tx>
          <c:spPr>
            <a:solidFill>
              <a:schemeClr val="accent1"/>
            </a:solidFill>
            <a:ln>
              <a:noFill/>
            </a:ln>
            <a:effectLst/>
          </c:spPr>
          <c:invertIfNegative val="0"/>
          <c:cat>
            <c:strRef>
              <c:f>Sheet1!$A$2</c:f>
              <c:strCache>
                <c:ptCount val="1"/>
                <c:pt idx="0">
                  <c:v>ALGEBRA I</c:v>
                </c:pt>
              </c:strCache>
            </c:strRef>
          </c:cat>
          <c:val>
            <c:numRef>
              <c:f>Sheet1!$B$2</c:f>
              <c:numCache>
                <c:formatCode>General</c:formatCode>
                <c:ptCount val="1"/>
                <c:pt idx="0">
                  <c:v>90</c:v>
                </c:pt>
              </c:numCache>
            </c:numRef>
          </c:val>
          <c:extLst>
            <c:ext xmlns:c16="http://schemas.microsoft.com/office/drawing/2014/chart" uri="{C3380CC4-5D6E-409C-BE32-E72D297353CC}">
              <c16:uniqueId val="{00000000-1657-43BB-AB9B-362F4A34C11D}"/>
            </c:ext>
          </c:extLst>
        </c:ser>
        <c:ser>
          <c:idx val="1"/>
          <c:order val="1"/>
          <c:tx>
            <c:strRef>
              <c:f>Sheet1!$C$1</c:f>
              <c:strCache>
                <c:ptCount val="1"/>
                <c:pt idx="0">
                  <c:v>Af Am</c:v>
                </c:pt>
              </c:strCache>
            </c:strRef>
          </c:tx>
          <c:spPr>
            <a:solidFill>
              <a:schemeClr val="accent3"/>
            </a:solidFill>
            <a:ln>
              <a:noFill/>
            </a:ln>
            <a:effectLst/>
          </c:spPr>
          <c:invertIfNegative val="0"/>
          <c:cat>
            <c:strRef>
              <c:f>Sheet1!$A$2</c:f>
              <c:strCache>
                <c:ptCount val="1"/>
                <c:pt idx="0">
                  <c:v>ALGEBRA I</c:v>
                </c:pt>
              </c:strCache>
            </c:strRef>
          </c:cat>
          <c:val>
            <c:numRef>
              <c:f>Sheet1!$C$2</c:f>
              <c:numCache>
                <c:formatCode>General</c:formatCode>
                <c:ptCount val="1"/>
                <c:pt idx="0">
                  <c:v>85</c:v>
                </c:pt>
              </c:numCache>
            </c:numRef>
          </c:val>
          <c:extLst>
            <c:ext xmlns:c16="http://schemas.microsoft.com/office/drawing/2014/chart" uri="{C3380CC4-5D6E-409C-BE32-E72D297353CC}">
              <c16:uniqueId val="{00000001-1657-43BB-AB9B-362F4A34C11D}"/>
            </c:ext>
          </c:extLst>
        </c:ser>
        <c:ser>
          <c:idx val="2"/>
          <c:order val="2"/>
          <c:tx>
            <c:strRef>
              <c:f>Sheet1!$D$1</c:f>
              <c:strCache>
                <c:ptCount val="1"/>
                <c:pt idx="0">
                  <c:v>Hisp</c:v>
                </c:pt>
              </c:strCache>
            </c:strRef>
          </c:tx>
          <c:spPr>
            <a:solidFill>
              <a:schemeClr val="accent5"/>
            </a:solidFill>
            <a:ln>
              <a:noFill/>
            </a:ln>
            <a:effectLst/>
          </c:spPr>
          <c:invertIfNegative val="0"/>
          <c:cat>
            <c:strRef>
              <c:f>Sheet1!$A$2</c:f>
              <c:strCache>
                <c:ptCount val="1"/>
                <c:pt idx="0">
                  <c:v>ALGEBRA I</c:v>
                </c:pt>
              </c:strCache>
            </c:strRef>
          </c:cat>
          <c:val>
            <c:numRef>
              <c:f>Sheet1!$D$2</c:f>
              <c:numCache>
                <c:formatCode>General</c:formatCode>
                <c:ptCount val="1"/>
                <c:pt idx="0">
                  <c:v>80</c:v>
                </c:pt>
              </c:numCache>
            </c:numRef>
          </c:val>
          <c:extLst>
            <c:ext xmlns:c16="http://schemas.microsoft.com/office/drawing/2014/chart" uri="{C3380CC4-5D6E-409C-BE32-E72D297353CC}">
              <c16:uniqueId val="{00000002-1657-43BB-AB9B-362F4A34C11D}"/>
            </c:ext>
          </c:extLst>
        </c:ser>
        <c:ser>
          <c:idx val="3"/>
          <c:order val="3"/>
          <c:tx>
            <c:strRef>
              <c:f>Sheet1!$E$1</c:f>
              <c:strCache>
                <c:ptCount val="1"/>
                <c:pt idx="0">
                  <c:v>White</c:v>
                </c:pt>
              </c:strCache>
            </c:strRef>
          </c:tx>
          <c:spPr>
            <a:solidFill>
              <a:schemeClr val="accent1">
                <a:lumMod val="60000"/>
              </a:schemeClr>
            </a:solidFill>
            <a:ln>
              <a:noFill/>
            </a:ln>
            <a:effectLst/>
          </c:spPr>
          <c:invertIfNegative val="0"/>
          <c:cat>
            <c:strRef>
              <c:f>Sheet1!$A$2</c:f>
              <c:strCache>
                <c:ptCount val="1"/>
                <c:pt idx="0">
                  <c:v>ALGEBRA I</c:v>
                </c:pt>
              </c:strCache>
            </c:strRef>
          </c:cat>
          <c:val>
            <c:numRef>
              <c:f>Sheet1!$E$2</c:f>
              <c:numCache>
                <c:formatCode>General</c:formatCode>
                <c:ptCount val="1"/>
                <c:pt idx="0">
                  <c:v>75</c:v>
                </c:pt>
              </c:numCache>
            </c:numRef>
          </c:val>
          <c:extLst>
            <c:ext xmlns:c16="http://schemas.microsoft.com/office/drawing/2014/chart" uri="{C3380CC4-5D6E-409C-BE32-E72D297353CC}">
              <c16:uniqueId val="{00000003-1657-43BB-AB9B-362F4A34C11D}"/>
            </c:ext>
          </c:extLst>
        </c:ser>
        <c:ser>
          <c:idx val="4"/>
          <c:order val="4"/>
          <c:tx>
            <c:strRef>
              <c:f>Sheet1!$F$1</c:f>
              <c:strCache>
                <c:ptCount val="1"/>
                <c:pt idx="0">
                  <c:v>Am. Indian</c:v>
                </c:pt>
              </c:strCache>
            </c:strRef>
          </c:tx>
          <c:spPr>
            <a:solidFill>
              <a:schemeClr val="accent3">
                <a:lumMod val="60000"/>
              </a:schemeClr>
            </a:solidFill>
            <a:ln>
              <a:noFill/>
            </a:ln>
            <a:effectLst/>
          </c:spPr>
          <c:invertIfNegative val="0"/>
          <c:cat>
            <c:strRef>
              <c:f>Sheet1!$A$2</c:f>
              <c:strCache>
                <c:ptCount val="1"/>
                <c:pt idx="0">
                  <c:v>ALGEBRA I</c:v>
                </c:pt>
              </c:strCache>
            </c:strRef>
          </c:cat>
          <c:val>
            <c:numRef>
              <c:f>Sheet1!$F$2</c:f>
              <c:numCache>
                <c:formatCode>General</c:formatCode>
                <c:ptCount val="1"/>
                <c:pt idx="0">
                  <c:v>70</c:v>
                </c:pt>
              </c:numCache>
            </c:numRef>
          </c:val>
          <c:extLst>
            <c:ext xmlns:c16="http://schemas.microsoft.com/office/drawing/2014/chart" uri="{C3380CC4-5D6E-409C-BE32-E72D297353CC}">
              <c16:uniqueId val="{00000004-1657-43BB-AB9B-362F4A34C11D}"/>
            </c:ext>
          </c:extLst>
        </c:ser>
        <c:ser>
          <c:idx val="5"/>
          <c:order val="5"/>
          <c:tx>
            <c:strRef>
              <c:f>Sheet1!$G$1</c:f>
              <c:strCache>
                <c:ptCount val="1"/>
                <c:pt idx="0">
                  <c:v>Asian</c:v>
                </c:pt>
              </c:strCache>
            </c:strRef>
          </c:tx>
          <c:spPr>
            <a:solidFill>
              <a:schemeClr val="accent5">
                <a:lumMod val="60000"/>
              </a:schemeClr>
            </a:solidFill>
            <a:ln>
              <a:noFill/>
            </a:ln>
            <a:effectLst/>
          </c:spPr>
          <c:invertIfNegative val="0"/>
          <c:cat>
            <c:strRef>
              <c:f>Sheet1!$A$2</c:f>
              <c:strCache>
                <c:ptCount val="1"/>
                <c:pt idx="0">
                  <c:v>ALGEBRA I</c:v>
                </c:pt>
              </c:strCache>
            </c:strRef>
          </c:cat>
          <c:val>
            <c:numRef>
              <c:f>Sheet1!$G$2</c:f>
              <c:numCache>
                <c:formatCode>General</c:formatCode>
                <c:ptCount val="1"/>
                <c:pt idx="0">
                  <c:v>65</c:v>
                </c:pt>
              </c:numCache>
            </c:numRef>
          </c:val>
          <c:extLst>
            <c:ext xmlns:c16="http://schemas.microsoft.com/office/drawing/2014/chart" uri="{C3380CC4-5D6E-409C-BE32-E72D297353CC}">
              <c16:uniqueId val="{00000005-1657-43BB-AB9B-362F4A34C11D}"/>
            </c:ext>
          </c:extLst>
        </c:ser>
        <c:ser>
          <c:idx val="6"/>
          <c:order val="6"/>
          <c:tx>
            <c:strRef>
              <c:f>Sheet1!$H$1</c:f>
              <c:strCache>
                <c:ptCount val="1"/>
                <c:pt idx="0">
                  <c:v>Pac. Islander</c:v>
                </c:pt>
              </c:strCache>
            </c:strRef>
          </c:tx>
          <c:spPr>
            <a:solidFill>
              <a:schemeClr val="accent1">
                <a:lumMod val="80000"/>
                <a:lumOff val="20000"/>
              </a:schemeClr>
            </a:solidFill>
            <a:ln>
              <a:noFill/>
            </a:ln>
            <a:effectLst/>
          </c:spPr>
          <c:invertIfNegative val="0"/>
          <c:cat>
            <c:strRef>
              <c:f>Sheet1!$A$2</c:f>
              <c:strCache>
                <c:ptCount val="1"/>
                <c:pt idx="0">
                  <c:v>ALGEBRA I</c:v>
                </c:pt>
              </c:strCache>
            </c:strRef>
          </c:cat>
          <c:val>
            <c:numRef>
              <c:f>Sheet1!$H$2</c:f>
              <c:numCache>
                <c:formatCode>General</c:formatCode>
                <c:ptCount val="1"/>
                <c:pt idx="0">
                  <c:v>60</c:v>
                </c:pt>
              </c:numCache>
            </c:numRef>
          </c:val>
          <c:extLst>
            <c:ext xmlns:c16="http://schemas.microsoft.com/office/drawing/2014/chart" uri="{C3380CC4-5D6E-409C-BE32-E72D297353CC}">
              <c16:uniqueId val="{00000006-1657-43BB-AB9B-362F4A34C11D}"/>
            </c:ext>
          </c:extLst>
        </c:ser>
        <c:ser>
          <c:idx val="7"/>
          <c:order val="7"/>
          <c:tx>
            <c:strRef>
              <c:f>Sheet1!$I$1</c:f>
              <c:strCache>
                <c:ptCount val="1"/>
                <c:pt idx="0">
                  <c:v>Two or More</c:v>
                </c:pt>
              </c:strCache>
            </c:strRef>
          </c:tx>
          <c:spPr>
            <a:solidFill>
              <a:schemeClr val="accent3">
                <a:lumMod val="80000"/>
                <a:lumOff val="20000"/>
              </a:schemeClr>
            </a:solidFill>
            <a:ln>
              <a:noFill/>
            </a:ln>
            <a:effectLst/>
          </c:spPr>
          <c:invertIfNegative val="0"/>
          <c:cat>
            <c:strRef>
              <c:f>Sheet1!$A$2</c:f>
              <c:strCache>
                <c:ptCount val="1"/>
                <c:pt idx="0">
                  <c:v>ALGEBRA I</c:v>
                </c:pt>
              </c:strCache>
            </c:strRef>
          </c:cat>
          <c:val>
            <c:numRef>
              <c:f>Sheet1!$I$2</c:f>
              <c:numCache>
                <c:formatCode>General</c:formatCode>
                <c:ptCount val="1"/>
                <c:pt idx="0">
                  <c:v>55</c:v>
                </c:pt>
              </c:numCache>
            </c:numRef>
          </c:val>
          <c:extLst>
            <c:ext xmlns:c16="http://schemas.microsoft.com/office/drawing/2014/chart" uri="{C3380CC4-5D6E-409C-BE32-E72D297353CC}">
              <c16:uniqueId val="{00000007-1657-43BB-AB9B-362F4A34C11D}"/>
            </c:ext>
          </c:extLst>
        </c:ser>
        <c:ser>
          <c:idx val="8"/>
          <c:order val="8"/>
          <c:tx>
            <c:strRef>
              <c:f>Sheet1!$J$1</c:f>
              <c:strCache>
                <c:ptCount val="1"/>
                <c:pt idx="0">
                  <c:v>Sp Ed</c:v>
                </c:pt>
              </c:strCache>
            </c:strRef>
          </c:tx>
          <c:spPr>
            <a:solidFill>
              <a:schemeClr val="accent5">
                <a:lumMod val="80000"/>
                <a:lumOff val="20000"/>
              </a:schemeClr>
            </a:solidFill>
            <a:ln>
              <a:noFill/>
            </a:ln>
            <a:effectLst/>
          </c:spPr>
          <c:invertIfNegative val="0"/>
          <c:cat>
            <c:strRef>
              <c:f>Sheet1!$A$2</c:f>
              <c:strCache>
                <c:ptCount val="1"/>
                <c:pt idx="0">
                  <c:v>ALGEBRA I</c:v>
                </c:pt>
              </c:strCache>
            </c:strRef>
          </c:cat>
          <c:val>
            <c:numRef>
              <c:f>Sheet1!$J$2</c:f>
              <c:numCache>
                <c:formatCode>General</c:formatCode>
                <c:ptCount val="1"/>
                <c:pt idx="0">
                  <c:v>50</c:v>
                </c:pt>
              </c:numCache>
            </c:numRef>
          </c:val>
          <c:extLst>
            <c:ext xmlns:c16="http://schemas.microsoft.com/office/drawing/2014/chart" uri="{C3380CC4-5D6E-409C-BE32-E72D297353CC}">
              <c16:uniqueId val="{00000008-1657-43BB-AB9B-362F4A34C11D}"/>
            </c:ext>
          </c:extLst>
        </c:ser>
        <c:ser>
          <c:idx val="9"/>
          <c:order val="9"/>
          <c:tx>
            <c:strRef>
              <c:f>Sheet1!$K$1</c:f>
              <c:strCache>
                <c:ptCount val="1"/>
                <c:pt idx="0">
                  <c:v>Eco Dis</c:v>
                </c:pt>
              </c:strCache>
            </c:strRef>
          </c:tx>
          <c:spPr>
            <a:solidFill>
              <a:schemeClr val="accent1">
                <a:lumMod val="80000"/>
              </a:schemeClr>
            </a:solidFill>
            <a:ln>
              <a:noFill/>
            </a:ln>
            <a:effectLst/>
          </c:spPr>
          <c:invertIfNegative val="0"/>
          <c:cat>
            <c:strRef>
              <c:f>Sheet1!$A$2</c:f>
              <c:strCache>
                <c:ptCount val="1"/>
                <c:pt idx="0">
                  <c:v>ALGEBRA I</c:v>
                </c:pt>
              </c:strCache>
            </c:strRef>
          </c:cat>
          <c:val>
            <c:numRef>
              <c:f>Sheet1!$K$2</c:f>
              <c:numCache>
                <c:formatCode>General</c:formatCode>
                <c:ptCount val="1"/>
                <c:pt idx="0">
                  <c:v>45</c:v>
                </c:pt>
              </c:numCache>
            </c:numRef>
          </c:val>
          <c:extLst>
            <c:ext xmlns:c16="http://schemas.microsoft.com/office/drawing/2014/chart" uri="{C3380CC4-5D6E-409C-BE32-E72D297353CC}">
              <c16:uniqueId val="{00000009-1657-43BB-AB9B-362F4A34C11D}"/>
            </c:ext>
          </c:extLst>
        </c:ser>
        <c:ser>
          <c:idx val="10"/>
          <c:order val="10"/>
          <c:tx>
            <c:strRef>
              <c:f>Sheet1!$L$1</c:f>
              <c:strCache>
                <c:ptCount val="1"/>
                <c:pt idx="0">
                  <c:v>EB/EL</c:v>
                </c:pt>
              </c:strCache>
            </c:strRef>
          </c:tx>
          <c:spPr>
            <a:solidFill>
              <a:schemeClr val="accent3">
                <a:lumMod val="80000"/>
              </a:schemeClr>
            </a:solidFill>
            <a:ln>
              <a:noFill/>
            </a:ln>
            <a:effectLst/>
          </c:spPr>
          <c:invertIfNegative val="0"/>
          <c:cat>
            <c:strRef>
              <c:f>Sheet1!$A$2</c:f>
              <c:strCache>
                <c:ptCount val="1"/>
                <c:pt idx="0">
                  <c:v>ALGEBRA I</c:v>
                </c:pt>
              </c:strCache>
            </c:strRef>
          </c:cat>
          <c:val>
            <c:numRef>
              <c:f>Sheet1!$L$2</c:f>
              <c:numCache>
                <c:formatCode>General</c:formatCode>
                <c:ptCount val="1"/>
                <c:pt idx="0">
                  <c:v>40</c:v>
                </c:pt>
              </c:numCache>
            </c:numRef>
          </c:val>
          <c:extLst>
            <c:ext xmlns:c16="http://schemas.microsoft.com/office/drawing/2014/chart" uri="{C3380CC4-5D6E-409C-BE32-E72D297353CC}">
              <c16:uniqueId val="{0000000A-1657-43BB-AB9B-362F4A34C11D}"/>
            </c:ext>
          </c:extLst>
        </c:ser>
        <c:dLbls>
          <c:showLegendKey val="0"/>
          <c:showVal val="0"/>
          <c:showCatName val="0"/>
          <c:showSerName val="0"/>
          <c:showPercent val="0"/>
          <c:showBubbleSize val="0"/>
        </c:dLbls>
        <c:gapWidth val="150"/>
        <c:axId val="461584160"/>
        <c:axId val="466369224"/>
      </c:barChart>
      <c:catAx>
        <c:axId val="461584160"/>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6369224"/>
        <c:crosses val="autoZero"/>
        <c:auto val="1"/>
        <c:lblAlgn val="ctr"/>
        <c:lblOffset val="100"/>
        <c:noMultiLvlLbl val="0"/>
      </c:catAx>
      <c:valAx>
        <c:axId val="466369224"/>
        <c:scaling>
          <c:orientation val="minMax"/>
          <c:max val="100"/>
          <c:min val="0"/>
        </c:scaling>
        <c:delete val="0"/>
        <c:axPos val="l"/>
        <c:majorGridlines>
          <c:spPr>
            <a:ln w="9525" cap="flat" cmpd="sng" algn="ctr">
              <a:solidFill>
                <a:schemeClr val="tx1">
                  <a:tint val="75000"/>
                  <a:shade val="95000"/>
                  <a:satMod val="105000"/>
                </a:schemeClr>
              </a:solidFill>
              <a:prstDash val="solid"/>
              <a:round/>
            </a:ln>
            <a:effectLst/>
          </c:spPr>
        </c:majorGridlines>
        <c:numFmt formatCode="General" sourceLinked="1"/>
        <c:majorTickMark val="out"/>
        <c:minorTickMark val="in"/>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1584160"/>
        <c:crosses val="autoZero"/>
        <c:crossBetween val="between"/>
        <c:majorUnit val="10"/>
        <c:minorUnit val="2"/>
      </c:valAx>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All</c:v>
                </c:pt>
              </c:strCache>
            </c:strRef>
          </c:tx>
          <c:spPr>
            <a:solidFill>
              <a:schemeClr val="accent1"/>
            </a:solidFill>
            <a:ln>
              <a:noFill/>
            </a:ln>
            <a:effectLst/>
          </c:spPr>
          <c:invertIfNegative val="0"/>
          <c:cat>
            <c:strRef>
              <c:f>Sheet1!$A$2:$A$3</c:f>
              <c:strCache>
                <c:ptCount val="2"/>
                <c:pt idx="0">
                  <c:v>GR 5</c:v>
                </c:pt>
                <c:pt idx="1">
                  <c:v>GR 8</c:v>
                </c:pt>
              </c:strCache>
            </c:strRef>
          </c:cat>
          <c:val>
            <c:numRef>
              <c:f>Sheet1!$B$2:$B$3</c:f>
              <c:numCache>
                <c:formatCode>General</c:formatCode>
                <c:ptCount val="2"/>
                <c:pt idx="0">
                  <c:v>90</c:v>
                </c:pt>
                <c:pt idx="1">
                  <c:v>90</c:v>
                </c:pt>
              </c:numCache>
            </c:numRef>
          </c:val>
          <c:extLst>
            <c:ext xmlns:c16="http://schemas.microsoft.com/office/drawing/2014/chart" uri="{C3380CC4-5D6E-409C-BE32-E72D297353CC}">
              <c16:uniqueId val="{00000000-654D-4666-94D7-BE7F3961AEB4}"/>
            </c:ext>
          </c:extLst>
        </c:ser>
        <c:ser>
          <c:idx val="1"/>
          <c:order val="1"/>
          <c:tx>
            <c:strRef>
              <c:f>Sheet1!$C$1</c:f>
              <c:strCache>
                <c:ptCount val="1"/>
                <c:pt idx="0">
                  <c:v>Af Am</c:v>
                </c:pt>
              </c:strCache>
            </c:strRef>
          </c:tx>
          <c:spPr>
            <a:solidFill>
              <a:schemeClr val="accent3"/>
            </a:solidFill>
            <a:ln>
              <a:noFill/>
            </a:ln>
            <a:effectLst/>
          </c:spPr>
          <c:invertIfNegative val="0"/>
          <c:cat>
            <c:strRef>
              <c:f>Sheet1!$A$2:$A$3</c:f>
              <c:strCache>
                <c:ptCount val="2"/>
                <c:pt idx="0">
                  <c:v>GR 5</c:v>
                </c:pt>
                <c:pt idx="1">
                  <c:v>GR 8</c:v>
                </c:pt>
              </c:strCache>
            </c:strRef>
          </c:cat>
          <c:val>
            <c:numRef>
              <c:f>Sheet1!$C$2:$C$3</c:f>
              <c:numCache>
                <c:formatCode>General</c:formatCode>
                <c:ptCount val="2"/>
                <c:pt idx="0">
                  <c:v>85</c:v>
                </c:pt>
                <c:pt idx="1">
                  <c:v>85</c:v>
                </c:pt>
              </c:numCache>
            </c:numRef>
          </c:val>
          <c:extLst>
            <c:ext xmlns:c16="http://schemas.microsoft.com/office/drawing/2014/chart" uri="{C3380CC4-5D6E-409C-BE32-E72D297353CC}">
              <c16:uniqueId val="{00000001-654D-4666-94D7-BE7F3961AEB4}"/>
            </c:ext>
          </c:extLst>
        </c:ser>
        <c:ser>
          <c:idx val="2"/>
          <c:order val="2"/>
          <c:tx>
            <c:strRef>
              <c:f>Sheet1!$D$1</c:f>
              <c:strCache>
                <c:ptCount val="1"/>
                <c:pt idx="0">
                  <c:v>Hisp</c:v>
                </c:pt>
              </c:strCache>
            </c:strRef>
          </c:tx>
          <c:spPr>
            <a:solidFill>
              <a:schemeClr val="accent5"/>
            </a:solidFill>
            <a:ln>
              <a:noFill/>
            </a:ln>
            <a:effectLst/>
          </c:spPr>
          <c:invertIfNegative val="0"/>
          <c:cat>
            <c:strRef>
              <c:f>Sheet1!$A$2:$A$3</c:f>
              <c:strCache>
                <c:ptCount val="2"/>
                <c:pt idx="0">
                  <c:v>GR 5</c:v>
                </c:pt>
                <c:pt idx="1">
                  <c:v>GR 8</c:v>
                </c:pt>
              </c:strCache>
            </c:strRef>
          </c:cat>
          <c:val>
            <c:numRef>
              <c:f>Sheet1!$D$2:$D$3</c:f>
              <c:numCache>
                <c:formatCode>General</c:formatCode>
                <c:ptCount val="2"/>
                <c:pt idx="0">
                  <c:v>80</c:v>
                </c:pt>
                <c:pt idx="1">
                  <c:v>80</c:v>
                </c:pt>
              </c:numCache>
            </c:numRef>
          </c:val>
          <c:extLst>
            <c:ext xmlns:c16="http://schemas.microsoft.com/office/drawing/2014/chart" uri="{C3380CC4-5D6E-409C-BE32-E72D297353CC}">
              <c16:uniqueId val="{00000002-654D-4666-94D7-BE7F3961AEB4}"/>
            </c:ext>
          </c:extLst>
        </c:ser>
        <c:ser>
          <c:idx val="3"/>
          <c:order val="3"/>
          <c:tx>
            <c:strRef>
              <c:f>Sheet1!$E$1</c:f>
              <c:strCache>
                <c:ptCount val="1"/>
                <c:pt idx="0">
                  <c:v>White</c:v>
                </c:pt>
              </c:strCache>
            </c:strRef>
          </c:tx>
          <c:spPr>
            <a:solidFill>
              <a:schemeClr val="accent1">
                <a:lumMod val="60000"/>
              </a:schemeClr>
            </a:solidFill>
            <a:ln>
              <a:noFill/>
            </a:ln>
            <a:effectLst/>
          </c:spPr>
          <c:invertIfNegative val="0"/>
          <c:cat>
            <c:strRef>
              <c:f>Sheet1!$A$2:$A$3</c:f>
              <c:strCache>
                <c:ptCount val="2"/>
                <c:pt idx="0">
                  <c:v>GR 5</c:v>
                </c:pt>
                <c:pt idx="1">
                  <c:v>GR 8</c:v>
                </c:pt>
              </c:strCache>
            </c:strRef>
          </c:cat>
          <c:val>
            <c:numRef>
              <c:f>Sheet1!$E$2:$E$3</c:f>
              <c:numCache>
                <c:formatCode>General</c:formatCode>
                <c:ptCount val="2"/>
                <c:pt idx="0">
                  <c:v>75</c:v>
                </c:pt>
                <c:pt idx="1">
                  <c:v>75</c:v>
                </c:pt>
              </c:numCache>
            </c:numRef>
          </c:val>
          <c:extLst>
            <c:ext xmlns:c16="http://schemas.microsoft.com/office/drawing/2014/chart" uri="{C3380CC4-5D6E-409C-BE32-E72D297353CC}">
              <c16:uniqueId val="{00000003-654D-4666-94D7-BE7F3961AEB4}"/>
            </c:ext>
          </c:extLst>
        </c:ser>
        <c:ser>
          <c:idx val="4"/>
          <c:order val="4"/>
          <c:tx>
            <c:strRef>
              <c:f>Sheet1!$F$1</c:f>
              <c:strCache>
                <c:ptCount val="1"/>
                <c:pt idx="0">
                  <c:v>Am. Indian</c:v>
                </c:pt>
              </c:strCache>
            </c:strRef>
          </c:tx>
          <c:spPr>
            <a:solidFill>
              <a:schemeClr val="accent3">
                <a:lumMod val="60000"/>
              </a:schemeClr>
            </a:solidFill>
            <a:ln>
              <a:noFill/>
            </a:ln>
            <a:effectLst/>
          </c:spPr>
          <c:invertIfNegative val="0"/>
          <c:cat>
            <c:strRef>
              <c:f>Sheet1!$A$2:$A$3</c:f>
              <c:strCache>
                <c:ptCount val="2"/>
                <c:pt idx="0">
                  <c:v>GR 5</c:v>
                </c:pt>
                <c:pt idx="1">
                  <c:v>GR 8</c:v>
                </c:pt>
              </c:strCache>
            </c:strRef>
          </c:cat>
          <c:val>
            <c:numRef>
              <c:f>Sheet1!$F$2:$F$3</c:f>
              <c:numCache>
                <c:formatCode>General</c:formatCode>
                <c:ptCount val="2"/>
                <c:pt idx="0">
                  <c:v>70</c:v>
                </c:pt>
                <c:pt idx="1">
                  <c:v>70</c:v>
                </c:pt>
              </c:numCache>
            </c:numRef>
          </c:val>
          <c:extLst>
            <c:ext xmlns:c16="http://schemas.microsoft.com/office/drawing/2014/chart" uri="{C3380CC4-5D6E-409C-BE32-E72D297353CC}">
              <c16:uniqueId val="{00000004-654D-4666-94D7-BE7F3961AEB4}"/>
            </c:ext>
          </c:extLst>
        </c:ser>
        <c:ser>
          <c:idx val="5"/>
          <c:order val="5"/>
          <c:tx>
            <c:strRef>
              <c:f>Sheet1!$G$1</c:f>
              <c:strCache>
                <c:ptCount val="1"/>
                <c:pt idx="0">
                  <c:v>Asian</c:v>
                </c:pt>
              </c:strCache>
            </c:strRef>
          </c:tx>
          <c:spPr>
            <a:solidFill>
              <a:schemeClr val="accent5">
                <a:lumMod val="60000"/>
              </a:schemeClr>
            </a:solidFill>
            <a:ln>
              <a:noFill/>
            </a:ln>
            <a:effectLst/>
          </c:spPr>
          <c:invertIfNegative val="0"/>
          <c:cat>
            <c:strRef>
              <c:f>Sheet1!$A$2:$A$3</c:f>
              <c:strCache>
                <c:ptCount val="2"/>
                <c:pt idx="0">
                  <c:v>GR 5</c:v>
                </c:pt>
                <c:pt idx="1">
                  <c:v>GR 8</c:v>
                </c:pt>
              </c:strCache>
            </c:strRef>
          </c:cat>
          <c:val>
            <c:numRef>
              <c:f>Sheet1!$G$2:$G$3</c:f>
              <c:numCache>
                <c:formatCode>General</c:formatCode>
                <c:ptCount val="2"/>
                <c:pt idx="0">
                  <c:v>65</c:v>
                </c:pt>
                <c:pt idx="1">
                  <c:v>65</c:v>
                </c:pt>
              </c:numCache>
            </c:numRef>
          </c:val>
          <c:extLst>
            <c:ext xmlns:c16="http://schemas.microsoft.com/office/drawing/2014/chart" uri="{C3380CC4-5D6E-409C-BE32-E72D297353CC}">
              <c16:uniqueId val="{00000005-654D-4666-94D7-BE7F3961AEB4}"/>
            </c:ext>
          </c:extLst>
        </c:ser>
        <c:ser>
          <c:idx val="6"/>
          <c:order val="6"/>
          <c:tx>
            <c:strRef>
              <c:f>Sheet1!$H$1</c:f>
              <c:strCache>
                <c:ptCount val="1"/>
                <c:pt idx="0">
                  <c:v>Pac. Islander</c:v>
                </c:pt>
              </c:strCache>
            </c:strRef>
          </c:tx>
          <c:spPr>
            <a:solidFill>
              <a:schemeClr val="accent1">
                <a:lumMod val="80000"/>
                <a:lumOff val="20000"/>
              </a:schemeClr>
            </a:solidFill>
            <a:ln>
              <a:noFill/>
            </a:ln>
            <a:effectLst/>
          </c:spPr>
          <c:invertIfNegative val="0"/>
          <c:cat>
            <c:strRef>
              <c:f>Sheet1!$A$2:$A$3</c:f>
              <c:strCache>
                <c:ptCount val="2"/>
                <c:pt idx="0">
                  <c:v>GR 5</c:v>
                </c:pt>
                <c:pt idx="1">
                  <c:v>GR 8</c:v>
                </c:pt>
              </c:strCache>
            </c:strRef>
          </c:cat>
          <c:val>
            <c:numRef>
              <c:f>Sheet1!$H$2:$H$3</c:f>
              <c:numCache>
                <c:formatCode>General</c:formatCode>
                <c:ptCount val="2"/>
                <c:pt idx="0">
                  <c:v>60</c:v>
                </c:pt>
                <c:pt idx="1">
                  <c:v>60</c:v>
                </c:pt>
              </c:numCache>
            </c:numRef>
          </c:val>
          <c:extLst>
            <c:ext xmlns:c16="http://schemas.microsoft.com/office/drawing/2014/chart" uri="{C3380CC4-5D6E-409C-BE32-E72D297353CC}">
              <c16:uniqueId val="{00000006-654D-4666-94D7-BE7F3961AEB4}"/>
            </c:ext>
          </c:extLst>
        </c:ser>
        <c:ser>
          <c:idx val="7"/>
          <c:order val="7"/>
          <c:tx>
            <c:strRef>
              <c:f>Sheet1!$I$1</c:f>
              <c:strCache>
                <c:ptCount val="1"/>
                <c:pt idx="0">
                  <c:v>Two or More</c:v>
                </c:pt>
              </c:strCache>
            </c:strRef>
          </c:tx>
          <c:spPr>
            <a:solidFill>
              <a:schemeClr val="accent3">
                <a:lumMod val="80000"/>
                <a:lumOff val="20000"/>
              </a:schemeClr>
            </a:solidFill>
            <a:ln>
              <a:noFill/>
            </a:ln>
            <a:effectLst/>
          </c:spPr>
          <c:invertIfNegative val="0"/>
          <c:cat>
            <c:strRef>
              <c:f>Sheet1!$A$2:$A$3</c:f>
              <c:strCache>
                <c:ptCount val="2"/>
                <c:pt idx="0">
                  <c:v>GR 5</c:v>
                </c:pt>
                <c:pt idx="1">
                  <c:v>GR 8</c:v>
                </c:pt>
              </c:strCache>
            </c:strRef>
          </c:cat>
          <c:val>
            <c:numRef>
              <c:f>Sheet1!$I$2:$I$3</c:f>
              <c:numCache>
                <c:formatCode>General</c:formatCode>
                <c:ptCount val="2"/>
                <c:pt idx="0">
                  <c:v>55</c:v>
                </c:pt>
                <c:pt idx="1">
                  <c:v>55</c:v>
                </c:pt>
              </c:numCache>
            </c:numRef>
          </c:val>
          <c:extLst>
            <c:ext xmlns:c16="http://schemas.microsoft.com/office/drawing/2014/chart" uri="{C3380CC4-5D6E-409C-BE32-E72D297353CC}">
              <c16:uniqueId val="{00000007-654D-4666-94D7-BE7F3961AEB4}"/>
            </c:ext>
          </c:extLst>
        </c:ser>
        <c:ser>
          <c:idx val="8"/>
          <c:order val="8"/>
          <c:tx>
            <c:strRef>
              <c:f>Sheet1!$J$1</c:f>
              <c:strCache>
                <c:ptCount val="1"/>
                <c:pt idx="0">
                  <c:v>Sp Ed</c:v>
                </c:pt>
              </c:strCache>
            </c:strRef>
          </c:tx>
          <c:spPr>
            <a:solidFill>
              <a:schemeClr val="accent5">
                <a:lumMod val="80000"/>
                <a:lumOff val="20000"/>
              </a:schemeClr>
            </a:solidFill>
            <a:ln>
              <a:noFill/>
            </a:ln>
            <a:effectLst/>
          </c:spPr>
          <c:invertIfNegative val="0"/>
          <c:cat>
            <c:strRef>
              <c:f>Sheet1!$A$2:$A$3</c:f>
              <c:strCache>
                <c:ptCount val="2"/>
                <c:pt idx="0">
                  <c:v>GR 5</c:v>
                </c:pt>
                <c:pt idx="1">
                  <c:v>GR 8</c:v>
                </c:pt>
              </c:strCache>
            </c:strRef>
          </c:cat>
          <c:val>
            <c:numRef>
              <c:f>Sheet1!$J$2:$J$3</c:f>
              <c:numCache>
                <c:formatCode>General</c:formatCode>
                <c:ptCount val="2"/>
                <c:pt idx="0">
                  <c:v>50</c:v>
                </c:pt>
                <c:pt idx="1">
                  <c:v>50</c:v>
                </c:pt>
              </c:numCache>
            </c:numRef>
          </c:val>
          <c:extLst>
            <c:ext xmlns:c16="http://schemas.microsoft.com/office/drawing/2014/chart" uri="{C3380CC4-5D6E-409C-BE32-E72D297353CC}">
              <c16:uniqueId val="{00000000-E49E-40F7-95C2-99B75B5EC9B1}"/>
            </c:ext>
          </c:extLst>
        </c:ser>
        <c:ser>
          <c:idx val="9"/>
          <c:order val="9"/>
          <c:tx>
            <c:strRef>
              <c:f>Sheet1!$K$1</c:f>
              <c:strCache>
                <c:ptCount val="1"/>
                <c:pt idx="0">
                  <c:v>Eco Dis</c:v>
                </c:pt>
              </c:strCache>
            </c:strRef>
          </c:tx>
          <c:spPr>
            <a:solidFill>
              <a:schemeClr val="accent1">
                <a:lumMod val="80000"/>
              </a:schemeClr>
            </a:solidFill>
            <a:ln>
              <a:noFill/>
            </a:ln>
            <a:effectLst/>
          </c:spPr>
          <c:invertIfNegative val="0"/>
          <c:cat>
            <c:strRef>
              <c:f>Sheet1!$A$2:$A$3</c:f>
              <c:strCache>
                <c:ptCount val="2"/>
                <c:pt idx="0">
                  <c:v>GR 5</c:v>
                </c:pt>
                <c:pt idx="1">
                  <c:v>GR 8</c:v>
                </c:pt>
              </c:strCache>
            </c:strRef>
          </c:cat>
          <c:val>
            <c:numRef>
              <c:f>Sheet1!$K$2:$K$3</c:f>
              <c:numCache>
                <c:formatCode>General</c:formatCode>
                <c:ptCount val="2"/>
                <c:pt idx="0">
                  <c:v>45</c:v>
                </c:pt>
                <c:pt idx="1">
                  <c:v>45</c:v>
                </c:pt>
              </c:numCache>
            </c:numRef>
          </c:val>
          <c:extLst>
            <c:ext xmlns:c16="http://schemas.microsoft.com/office/drawing/2014/chart" uri="{C3380CC4-5D6E-409C-BE32-E72D297353CC}">
              <c16:uniqueId val="{00000001-E49E-40F7-95C2-99B75B5EC9B1}"/>
            </c:ext>
          </c:extLst>
        </c:ser>
        <c:ser>
          <c:idx val="10"/>
          <c:order val="10"/>
          <c:tx>
            <c:strRef>
              <c:f>Sheet1!$L$1</c:f>
              <c:strCache>
                <c:ptCount val="1"/>
                <c:pt idx="0">
                  <c:v>EB/EL</c:v>
                </c:pt>
              </c:strCache>
            </c:strRef>
          </c:tx>
          <c:spPr>
            <a:solidFill>
              <a:schemeClr val="accent3">
                <a:lumMod val="80000"/>
              </a:schemeClr>
            </a:solidFill>
            <a:ln>
              <a:noFill/>
            </a:ln>
            <a:effectLst/>
          </c:spPr>
          <c:invertIfNegative val="0"/>
          <c:cat>
            <c:strRef>
              <c:f>Sheet1!$A$2:$A$3</c:f>
              <c:strCache>
                <c:ptCount val="2"/>
                <c:pt idx="0">
                  <c:v>GR 5</c:v>
                </c:pt>
                <c:pt idx="1">
                  <c:v>GR 8</c:v>
                </c:pt>
              </c:strCache>
            </c:strRef>
          </c:cat>
          <c:val>
            <c:numRef>
              <c:f>Sheet1!$L$2:$L$3</c:f>
              <c:numCache>
                <c:formatCode>General</c:formatCode>
                <c:ptCount val="2"/>
                <c:pt idx="0">
                  <c:v>40</c:v>
                </c:pt>
                <c:pt idx="1">
                  <c:v>40</c:v>
                </c:pt>
              </c:numCache>
            </c:numRef>
          </c:val>
          <c:extLst>
            <c:ext xmlns:c16="http://schemas.microsoft.com/office/drawing/2014/chart" uri="{C3380CC4-5D6E-409C-BE32-E72D297353CC}">
              <c16:uniqueId val="{00000002-E49E-40F7-95C2-99B75B5EC9B1}"/>
            </c:ext>
          </c:extLst>
        </c:ser>
        <c:dLbls>
          <c:showLegendKey val="0"/>
          <c:showVal val="0"/>
          <c:showCatName val="0"/>
          <c:showSerName val="0"/>
          <c:showPercent val="0"/>
          <c:showBubbleSize val="0"/>
        </c:dLbls>
        <c:gapWidth val="150"/>
        <c:axId val="466376544"/>
        <c:axId val="466376936"/>
      </c:barChart>
      <c:catAx>
        <c:axId val="466376544"/>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6376936"/>
        <c:crosses val="autoZero"/>
        <c:auto val="1"/>
        <c:lblAlgn val="ctr"/>
        <c:lblOffset val="100"/>
        <c:noMultiLvlLbl val="0"/>
      </c:catAx>
      <c:valAx>
        <c:axId val="466376936"/>
        <c:scaling>
          <c:orientation val="minMax"/>
          <c:max val="100"/>
          <c:min val="0"/>
        </c:scaling>
        <c:delete val="0"/>
        <c:axPos val="l"/>
        <c:majorGridlines>
          <c:spPr>
            <a:ln w="9525" cap="flat" cmpd="sng" algn="ctr">
              <a:solidFill>
                <a:schemeClr val="tx1">
                  <a:tint val="75000"/>
                  <a:shade val="95000"/>
                  <a:satMod val="105000"/>
                </a:schemeClr>
              </a:solidFill>
              <a:prstDash val="solid"/>
              <a:round/>
            </a:ln>
            <a:effectLst/>
          </c:spPr>
        </c:majorGridlines>
        <c:numFmt formatCode="General" sourceLinked="1"/>
        <c:majorTickMark val="out"/>
        <c:minorTickMark val="in"/>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6376544"/>
        <c:crosses val="autoZero"/>
        <c:crossBetween val="between"/>
        <c:majorUnit val="10"/>
        <c:minorUnit val="2"/>
      </c:valAx>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All</c:v>
                </c:pt>
              </c:strCache>
            </c:strRef>
          </c:tx>
          <c:spPr>
            <a:solidFill>
              <a:schemeClr val="accent1"/>
            </a:solidFill>
            <a:ln>
              <a:noFill/>
            </a:ln>
            <a:effectLst/>
          </c:spPr>
          <c:invertIfNegative val="0"/>
          <c:cat>
            <c:strRef>
              <c:f>Sheet1!$A$2:$A$3</c:f>
              <c:strCache>
                <c:ptCount val="2"/>
                <c:pt idx="0">
                  <c:v>GR 5</c:v>
                </c:pt>
                <c:pt idx="1">
                  <c:v>GR 8</c:v>
                </c:pt>
              </c:strCache>
            </c:strRef>
          </c:cat>
          <c:val>
            <c:numRef>
              <c:f>Sheet1!$B$2:$B$3</c:f>
              <c:numCache>
                <c:formatCode>General</c:formatCode>
                <c:ptCount val="2"/>
                <c:pt idx="0">
                  <c:v>90</c:v>
                </c:pt>
                <c:pt idx="1">
                  <c:v>90</c:v>
                </c:pt>
              </c:numCache>
            </c:numRef>
          </c:val>
          <c:extLst>
            <c:ext xmlns:c16="http://schemas.microsoft.com/office/drawing/2014/chart" uri="{C3380CC4-5D6E-409C-BE32-E72D297353CC}">
              <c16:uniqueId val="{00000000-F93D-4D93-8060-498AF6F5CA76}"/>
            </c:ext>
          </c:extLst>
        </c:ser>
        <c:ser>
          <c:idx val="1"/>
          <c:order val="1"/>
          <c:tx>
            <c:strRef>
              <c:f>Sheet1!$C$1</c:f>
              <c:strCache>
                <c:ptCount val="1"/>
                <c:pt idx="0">
                  <c:v>Af Am</c:v>
                </c:pt>
              </c:strCache>
            </c:strRef>
          </c:tx>
          <c:spPr>
            <a:solidFill>
              <a:schemeClr val="accent3"/>
            </a:solidFill>
            <a:ln>
              <a:noFill/>
            </a:ln>
            <a:effectLst/>
          </c:spPr>
          <c:invertIfNegative val="0"/>
          <c:cat>
            <c:strRef>
              <c:f>Sheet1!$A$2:$A$3</c:f>
              <c:strCache>
                <c:ptCount val="2"/>
                <c:pt idx="0">
                  <c:v>GR 5</c:v>
                </c:pt>
                <c:pt idx="1">
                  <c:v>GR 8</c:v>
                </c:pt>
              </c:strCache>
            </c:strRef>
          </c:cat>
          <c:val>
            <c:numRef>
              <c:f>Sheet1!$C$2:$C$3</c:f>
              <c:numCache>
                <c:formatCode>General</c:formatCode>
                <c:ptCount val="2"/>
                <c:pt idx="0">
                  <c:v>85</c:v>
                </c:pt>
                <c:pt idx="1">
                  <c:v>85</c:v>
                </c:pt>
              </c:numCache>
            </c:numRef>
          </c:val>
          <c:extLst>
            <c:ext xmlns:c16="http://schemas.microsoft.com/office/drawing/2014/chart" uri="{C3380CC4-5D6E-409C-BE32-E72D297353CC}">
              <c16:uniqueId val="{00000001-F93D-4D93-8060-498AF6F5CA76}"/>
            </c:ext>
          </c:extLst>
        </c:ser>
        <c:ser>
          <c:idx val="2"/>
          <c:order val="2"/>
          <c:tx>
            <c:strRef>
              <c:f>Sheet1!$D$1</c:f>
              <c:strCache>
                <c:ptCount val="1"/>
                <c:pt idx="0">
                  <c:v>Hisp</c:v>
                </c:pt>
              </c:strCache>
            </c:strRef>
          </c:tx>
          <c:spPr>
            <a:solidFill>
              <a:schemeClr val="accent5"/>
            </a:solidFill>
            <a:ln>
              <a:noFill/>
            </a:ln>
            <a:effectLst/>
          </c:spPr>
          <c:invertIfNegative val="0"/>
          <c:cat>
            <c:strRef>
              <c:f>Sheet1!$A$2:$A$3</c:f>
              <c:strCache>
                <c:ptCount val="2"/>
                <c:pt idx="0">
                  <c:v>GR 5</c:v>
                </c:pt>
                <c:pt idx="1">
                  <c:v>GR 8</c:v>
                </c:pt>
              </c:strCache>
            </c:strRef>
          </c:cat>
          <c:val>
            <c:numRef>
              <c:f>Sheet1!$D$2:$D$3</c:f>
              <c:numCache>
                <c:formatCode>General</c:formatCode>
                <c:ptCount val="2"/>
                <c:pt idx="0">
                  <c:v>80</c:v>
                </c:pt>
                <c:pt idx="1">
                  <c:v>80</c:v>
                </c:pt>
              </c:numCache>
            </c:numRef>
          </c:val>
          <c:extLst>
            <c:ext xmlns:c16="http://schemas.microsoft.com/office/drawing/2014/chart" uri="{C3380CC4-5D6E-409C-BE32-E72D297353CC}">
              <c16:uniqueId val="{00000002-F93D-4D93-8060-498AF6F5CA76}"/>
            </c:ext>
          </c:extLst>
        </c:ser>
        <c:ser>
          <c:idx val="3"/>
          <c:order val="3"/>
          <c:tx>
            <c:strRef>
              <c:f>Sheet1!$E$1</c:f>
              <c:strCache>
                <c:ptCount val="1"/>
                <c:pt idx="0">
                  <c:v>White</c:v>
                </c:pt>
              </c:strCache>
            </c:strRef>
          </c:tx>
          <c:spPr>
            <a:solidFill>
              <a:schemeClr val="accent1">
                <a:lumMod val="60000"/>
              </a:schemeClr>
            </a:solidFill>
            <a:ln>
              <a:noFill/>
            </a:ln>
            <a:effectLst/>
          </c:spPr>
          <c:invertIfNegative val="0"/>
          <c:cat>
            <c:strRef>
              <c:f>Sheet1!$A$2:$A$3</c:f>
              <c:strCache>
                <c:ptCount val="2"/>
                <c:pt idx="0">
                  <c:v>GR 5</c:v>
                </c:pt>
                <c:pt idx="1">
                  <c:v>GR 8</c:v>
                </c:pt>
              </c:strCache>
            </c:strRef>
          </c:cat>
          <c:val>
            <c:numRef>
              <c:f>Sheet1!$E$2:$E$3</c:f>
              <c:numCache>
                <c:formatCode>General</c:formatCode>
                <c:ptCount val="2"/>
                <c:pt idx="0">
                  <c:v>75</c:v>
                </c:pt>
                <c:pt idx="1">
                  <c:v>75</c:v>
                </c:pt>
              </c:numCache>
            </c:numRef>
          </c:val>
          <c:extLst>
            <c:ext xmlns:c16="http://schemas.microsoft.com/office/drawing/2014/chart" uri="{C3380CC4-5D6E-409C-BE32-E72D297353CC}">
              <c16:uniqueId val="{00000003-F93D-4D93-8060-498AF6F5CA76}"/>
            </c:ext>
          </c:extLst>
        </c:ser>
        <c:ser>
          <c:idx val="4"/>
          <c:order val="4"/>
          <c:tx>
            <c:strRef>
              <c:f>Sheet1!$F$1</c:f>
              <c:strCache>
                <c:ptCount val="1"/>
                <c:pt idx="0">
                  <c:v>Am. Indian</c:v>
                </c:pt>
              </c:strCache>
            </c:strRef>
          </c:tx>
          <c:spPr>
            <a:solidFill>
              <a:schemeClr val="accent3">
                <a:lumMod val="60000"/>
              </a:schemeClr>
            </a:solidFill>
            <a:ln>
              <a:noFill/>
            </a:ln>
            <a:effectLst/>
          </c:spPr>
          <c:invertIfNegative val="0"/>
          <c:cat>
            <c:strRef>
              <c:f>Sheet1!$A$2:$A$3</c:f>
              <c:strCache>
                <c:ptCount val="2"/>
                <c:pt idx="0">
                  <c:v>GR 5</c:v>
                </c:pt>
                <c:pt idx="1">
                  <c:v>GR 8</c:v>
                </c:pt>
              </c:strCache>
            </c:strRef>
          </c:cat>
          <c:val>
            <c:numRef>
              <c:f>Sheet1!$F$2:$F$3</c:f>
              <c:numCache>
                <c:formatCode>General</c:formatCode>
                <c:ptCount val="2"/>
                <c:pt idx="0">
                  <c:v>70</c:v>
                </c:pt>
                <c:pt idx="1">
                  <c:v>70</c:v>
                </c:pt>
              </c:numCache>
            </c:numRef>
          </c:val>
          <c:extLst>
            <c:ext xmlns:c16="http://schemas.microsoft.com/office/drawing/2014/chart" uri="{C3380CC4-5D6E-409C-BE32-E72D297353CC}">
              <c16:uniqueId val="{00000004-F93D-4D93-8060-498AF6F5CA76}"/>
            </c:ext>
          </c:extLst>
        </c:ser>
        <c:ser>
          <c:idx val="5"/>
          <c:order val="5"/>
          <c:tx>
            <c:strRef>
              <c:f>Sheet1!$G$1</c:f>
              <c:strCache>
                <c:ptCount val="1"/>
                <c:pt idx="0">
                  <c:v>Asian</c:v>
                </c:pt>
              </c:strCache>
            </c:strRef>
          </c:tx>
          <c:spPr>
            <a:solidFill>
              <a:schemeClr val="accent5">
                <a:lumMod val="60000"/>
              </a:schemeClr>
            </a:solidFill>
            <a:ln>
              <a:noFill/>
            </a:ln>
            <a:effectLst/>
          </c:spPr>
          <c:invertIfNegative val="0"/>
          <c:cat>
            <c:strRef>
              <c:f>Sheet1!$A$2:$A$3</c:f>
              <c:strCache>
                <c:ptCount val="2"/>
                <c:pt idx="0">
                  <c:v>GR 5</c:v>
                </c:pt>
                <c:pt idx="1">
                  <c:v>GR 8</c:v>
                </c:pt>
              </c:strCache>
            </c:strRef>
          </c:cat>
          <c:val>
            <c:numRef>
              <c:f>Sheet1!$G$2:$G$3</c:f>
              <c:numCache>
                <c:formatCode>General</c:formatCode>
                <c:ptCount val="2"/>
                <c:pt idx="0">
                  <c:v>65</c:v>
                </c:pt>
                <c:pt idx="1">
                  <c:v>65</c:v>
                </c:pt>
              </c:numCache>
            </c:numRef>
          </c:val>
          <c:extLst>
            <c:ext xmlns:c16="http://schemas.microsoft.com/office/drawing/2014/chart" uri="{C3380CC4-5D6E-409C-BE32-E72D297353CC}">
              <c16:uniqueId val="{00000005-F93D-4D93-8060-498AF6F5CA76}"/>
            </c:ext>
          </c:extLst>
        </c:ser>
        <c:ser>
          <c:idx val="6"/>
          <c:order val="6"/>
          <c:tx>
            <c:strRef>
              <c:f>Sheet1!$H$1</c:f>
              <c:strCache>
                <c:ptCount val="1"/>
                <c:pt idx="0">
                  <c:v>Pac. Islander</c:v>
                </c:pt>
              </c:strCache>
            </c:strRef>
          </c:tx>
          <c:spPr>
            <a:solidFill>
              <a:schemeClr val="accent1">
                <a:lumMod val="80000"/>
                <a:lumOff val="20000"/>
              </a:schemeClr>
            </a:solidFill>
            <a:ln>
              <a:noFill/>
            </a:ln>
            <a:effectLst/>
          </c:spPr>
          <c:invertIfNegative val="0"/>
          <c:cat>
            <c:strRef>
              <c:f>Sheet1!$A$2:$A$3</c:f>
              <c:strCache>
                <c:ptCount val="2"/>
                <c:pt idx="0">
                  <c:v>GR 5</c:v>
                </c:pt>
                <c:pt idx="1">
                  <c:v>GR 8</c:v>
                </c:pt>
              </c:strCache>
            </c:strRef>
          </c:cat>
          <c:val>
            <c:numRef>
              <c:f>Sheet1!$H$2:$H$3</c:f>
              <c:numCache>
                <c:formatCode>General</c:formatCode>
                <c:ptCount val="2"/>
                <c:pt idx="0">
                  <c:v>60</c:v>
                </c:pt>
                <c:pt idx="1">
                  <c:v>60</c:v>
                </c:pt>
              </c:numCache>
            </c:numRef>
          </c:val>
          <c:extLst>
            <c:ext xmlns:c16="http://schemas.microsoft.com/office/drawing/2014/chart" uri="{C3380CC4-5D6E-409C-BE32-E72D297353CC}">
              <c16:uniqueId val="{00000006-F93D-4D93-8060-498AF6F5CA76}"/>
            </c:ext>
          </c:extLst>
        </c:ser>
        <c:ser>
          <c:idx val="7"/>
          <c:order val="7"/>
          <c:tx>
            <c:strRef>
              <c:f>Sheet1!$I$1</c:f>
              <c:strCache>
                <c:ptCount val="1"/>
                <c:pt idx="0">
                  <c:v>Two or More</c:v>
                </c:pt>
              </c:strCache>
            </c:strRef>
          </c:tx>
          <c:spPr>
            <a:solidFill>
              <a:schemeClr val="accent3">
                <a:lumMod val="80000"/>
                <a:lumOff val="20000"/>
              </a:schemeClr>
            </a:solidFill>
            <a:ln>
              <a:noFill/>
            </a:ln>
            <a:effectLst/>
          </c:spPr>
          <c:invertIfNegative val="0"/>
          <c:cat>
            <c:strRef>
              <c:f>Sheet1!$A$2:$A$3</c:f>
              <c:strCache>
                <c:ptCount val="2"/>
                <c:pt idx="0">
                  <c:v>GR 5</c:v>
                </c:pt>
                <c:pt idx="1">
                  <c:v>GR 8</c:v>
                </c:pt>
              </c:strCache>
            </c:strRef>
          </c:cat>
          <c:val>
            <c:numRef>
              <c:f>Sheet1!$I$2:$I$3</c:f>
              <c:numCache>
                <c:formatCode>General</c:formatCode>
                <c:ptCount val="2"/>
                <c:pt idx="0">
                  <c:v>55</c:v>
                </c:pt>
                <c:pt idx="1">
                  <c:v>55</c:v>
                </c:pt>
              </c:numCache>
            </c:numRef>
          </c:val>
          <c:extLst>
            <c:ext xmlns:c16="http://schemas.microsoft.com/office/drawing/2014/chart" uri="{C3380CC4-5D6E-409C-BE32-E72D297353CC}">
              <c16:uniqueId val="{00000007-F93D-4D93-8060-498AF6F5CA76}"/>
            </c:ext>
          </c:extLst>
        </c:ser>
        <c:ser>
          <c:idx val="8"/>
          <c:order val="8"/>
          <c:tx>
            <c:strRef>
              <c:f>Sheet1!$J$1</c:f>
              <c:strCache>
                <c:ptCount val="1"/>
                <c:pt idx="0">
                  <c:v>Sp Ed</c:v>
                </c:pt>
              </c:strCache>
            </c:strRef>
          </c:tx>
          <c:spPr>
            <a:solidFill>
              <a:schemeClr val="accent5">
                <a:lumMod val="80000"/>
                <a:lumOff val="20000"/>
              </a:schemeClr>
            </a:solidFill>
            <a:ln>
              <a:noFill/>
            </a:ln>
            <a:effectLst/>
          </c:spPr>
          <c:invertIfNegative val="0"/>
          <c:cat>
            <c:strRef>
              <c:f>Sheet1!$A$2:$A$3</c:f>
              <c:strCache>
                <c:ptCount val="2"/>
                <c:pt idx="0">
                  <c:v>GR 5</c:v>
                </c:pt>
                <c:pt idx="1">
                  <c:v>GR 8</c:v>
                </c:pt>
              </c:strCache>
            </c:strRef>
          </c:cat>
          <c:val>
            <c:numRef>
              <c:f>Sheet1!$J$2:$J$3</c:f>
              <c:numCache>
                <c:formatCode>General</c:formatCode>
                <c:ptCount val="2"/>
                <c:pt idx="0">
                  <c:v>50</c:v>
                </c:pt>
                <c:pt idx="1">
                  <c:v>50</c:v>
                </c:pt>
              </c:numCache>
            </c:numRef>
          </c:val>
          <c:extLst>
            <c:ext xmlns:c16="http://schemas.microsoft.com/office/drawing/2014/chart" uri="{C3380CC4-5D6E-409C-BE32-E72D297353CC}">
              <c16:uniqueId val="{00000008-F93D-4D93-8060-498AF6F5CA76}"/>
            </c:ext>
          </c:extLst>
        </c:ser>
        <c:ser>
          <c:idx val="9"/>
          <c:order val="9"/>
          <c:tx>
            <c:strRef>
              <c:f>Sheet1!$K$1</c:f>
              <c:strCache>
                <c:ptCount val="1"/>
                <c:pt idx="0">
                  <c:v>Eco Dis</c:v>
                </c:pt>
              </c:strCache>
            </c:strRef>
          </c:tx>
          <c:spPr>
            <a:solidFill>
              <a:schemeClr val="accent1">
                <a:lumMod val="80000"/>
              </a:schemeClr>
            </a:solidFill>
            <a:ln>
              <a:noFill/>
            </a:ln>
            <a:effectLst/>
          </c:spPr>
          <c:invertIfNegative val="0"/>
          <c:cat>
            <c:strRef>
              <c:f>Sheet1!$A$2:$A$3</c:f>
              <c:strCache>
                <c:ptCount val="2"/>
                <c:pt idx="0">
                  <c:v>GR 5</c:v>
                </c:pt>
                <c:pt idx="1">
                  <c:v>GR 8</c:v>
                </c:pt>
              </c:strCache>
            </c:strRef>
          </c:cat>
          <c:val>
            <c:numRef>
              <c:f>Sheet1!$K$2:$K$3</c:f>
              <c:numCache>
                <c:formatCode>General</c:formatCode>
                <c:ptCount val="2"/>
                <c:pt idx="0">
                  <c:v>45</c:v>
                </c:pt>
                <c:pt idx="1">
                  <c:v>45</c:v>
                </c:pt>
              </c:numCache>
            </c:numRef>
          </c:val>
          <c:extLst>
            <c:ext xmlns:c16="http://schemas.microsoft.com/office/drawing/2014/chart" uri="{C3380CC4-5D6E-409C-BE32-E72D297353CC}">
              <c16:uniqueId val="{00000009-F93D-4D93-8060-498AF6F5CA76}"/>
            </c:ext>
          </c:extLst>
        </c:ser>
        <c:ser>
          <c:idx val="10"/>
          <c:order val="10"/>
          <c:tx>
            <c:strRef>
              <c:f>Sheet1!$L$1</c:f>
              <c:strCache>
                <c:ptCount val="1"/>
                <c:pt idx="0">
                  <c:v>EB/EL</c:v>
                </c:pt>
              </c:strCache>
            </c:strRef>
          </c:tx>
          <c:spPr>
            <a:solidFill>
              <a:schemeClr val="accent3">
                <a:lumMod val="80000"/>
              </a:schemeClr>
            </a:solidFill>
            <a:ln>
              <a:noFill/>
            </a:ln>
            <a:effectLst/>
          </c:spPr>
          <c:invertIfNegative val="0"/>
          <c:cat>
            <c:strRef>
              <c:f>Sheet1!$A$2:$A$3</c:f>
              <c:strCache>
                <c:ptCount val="2"/>
                <c:pt idx="0">
                  <c:v>GR 5</c:v>
                </c:pt>
                <c:pt idx="1">
                  <c:v>GR 8</c:v>
                </c:pt>
              </c:strCache>
            </c:strRef>
          </c:cat>
          <c:val>
            <c:numRef>
              <c:f>Sheet1!$L$2:$L$3</c:f>
              <c:numCache>
                <c:formatCode>General</c:formatCode>
                <c:ptCount val="2"/>
                <c:pt idx="0">
                  <c:v>40</c:v>
                </c:pt>
                <c:pt idx="1">
                  <c:v>40</c:v>
                </c:pt>
              </c:numCache>
            </c:numRef>
          </c:val>
          <c:extLst>
            <c:ext xmlns:c16="http://schemas.microsoft.com/office/drawing/2014/chart" uri="{C3380CC4-5D6E-409C-BE32-E72D297353CC}">
              <c16:uniqueId val="{0000000A-F93D-4D93-8060-498AF6F5CA76}"/>
            </c:ext>
          </c:extLst>
        </c:ser>
        <c:dLbls>
          <c:showLegendKey val="0"/>
          <c:showVal val="0"/>
          <c:showCatName val="0"/>
          <c:showSerName val="0"/>
          <c:showPercent val="0"/>
          <c:showBubbleSize val="0"/>
        </c:dLbls>
        <c:gapWidth val="150"/>
        <c:axId val="466376544"/>
        <c:axId val="466376936"/>
      </c:barChart>
      <c:catAx>
        <c:axId val="466376544"/>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6376936"/>
        <c:crosses val="autoZero"/>
        <c:auto val="1"/>
        <c:lblAlgn val="ctr"/>
        <c:lblOffset val="100"/>
        <c:noMultiLvlLbl val="0"/>
      </c:catAx>
      <c:valAx>
        <c:axId val="466376936"/>
        <c:scaling>
          <c:orientation val="minMax"/>
          <c:max val="100"/>
          <c:min val="0"/>
        </c:scaling>
        <c:delete val="0"/>
        <c:axPos val="l"/>
        <c:majorGridlines>
          <c:spPr>
            <a:ln w="9525" cap="flat" cmpd="sng" algn="ctr">
              <a:solidFill>
                <a:schemeClr val="tx1">
                  <a:tint val="75000"/>
                  <a:shade val="95000"/>
                  <a:satMod val="105000"/>
                </a:schemeClr>
              </a:solidFill>
              <a:prstDash val="solid"/>
              <a:round/>
            </a:ln>
            <a:effectLst/>
          </c:spPr>
        </c:majorGridlines>
        <c:numFmt formatCode="General" sourceLinked="1"/>
        <c:majorTickMark val="out"/>
        <c:minorTickMark val="in"/>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6376544"/>
        <c:crosses val="autoZero"/>
        <c:crossBetween val="between"/>
        <c:majorUnit val="10"/>
        <c:minorUnit val="2"/>
      </c:valAx>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All</c:v>
                </c:pt>
              </c:strCache>
            </c:strRef>
          </c:tx>
          <c:spPr>
            <a:solidFill>
              <a:schemeClr val="accent1"/>
            </a:solidFill>
            <a:ln>
              <a:noFill/>
            </a:ln>
            <a:effectLst/>
          </c:spPr>
          <c:invertIfNegative val="0"/>
          <c:cat>
            <c:strRef>
              <c:f>Sheet1!$A$2</c:f>
              <c:strCache>
                <c:ptCount val="1"/>
                <c:pt idx="0">
                  <c:v>BIOLOGY</c:v>
                </c:pt>
              </c:strCache>
            </c:strRef>
          </c:cat>
          <c:val>
            <c:numRef>
              <c:f>Sheet1!$B$2</c:f>
              <c:numCache>
                <c:formatCode>General</c:formatCode>
                <c:ptCount val="1"/>
                <c:pt idx="0">
                  <c:v>90</c:v>
                </c:pt>
              </c:numCache>
            </c:numRef>
          </c:val>
          <c:extLst>
            <c:ext xmlns:c16="http://schemas.microsoft.com/office/drawing/2014/chart" uri="{C3380CC4-5D6E-409C-BE32-E72D297353CC}">
              <c16:uniqueId val="{00000000-2C26-4186-AEB1-57BE46A54482}"/>
            </c:ext>
          </c:extLst>
        </c:ser>
        <c:ser>
          <c:idx val="1"/>
          <c:order val="1"/>
          <c:tx>
            <c:strRef>
              <c:f>Sheet1!$C$1</c:f>
              <c:strCache>
                <c:ptCount val="1"/>
                <c:pt idx="0">
                  <c:v>Af Am</c:v>
                </c:pt>
              </c:strCache>
            </c:strRef>
          </c:tx>
          <c:spPr>
            <a:solidFill>
              <a:schemeClr val="accent3"/>
            </a:solidFill>
            <a:ln>
              <a:noFill/>
            </a:ln>
            <a:effectLst/>
          </c:spPr>
          <c:invertIfNegative val="0"/>
          <c:cat>
            <c:strRef>
              <c:f>Sheet1!$A$2</c:f>
              <c:strCache>
                <c:ptCount val="1"/>
                <c:pt idx="0">
                  <c:v>BIOLOGY</c:v>
                </c:pt>
              </c:strCache>
            </c:strRef>
          </c:cat>
          <c:val>
            <c:numRef>
              <c:f>Sheet1!$C$2</c:f>
              <c:numCache>
                <c:formatCode>General</c:formatCode>
                <c:ptCount val="1"/>
                <c:pt idx="0">
                  <c:v>85</c:v>
                </c:pt>
              </c:numCache>
            </c:numRef>
          </c:val>
          <c:extLst>
            <c:ext xmlns:c16="http://schemas.microsoft.com/office/drawing/2014/chart" uri="{C3380CC4-5D6E-409C-BE32-E72D297353CC}">
              <c16:uniqueId val="{00000001-2C26-4186-AEB1-57BE46A54482}"/>
            </c:ext>
          </c:extLst>
        </c:ser>
        <c:ser>
          <c:idx val="2"/>
          <c:order val="2"/>
          <c:tx>
            <c:strRef>
              <c:f>Sheet1!$D$1</c:f>
              <c:strCache>
                <c:ptCount val="1"/>
                <c:pt idx="0">
                  <c:v>Hisp</c:v>
                </c:pt>
              </c:strCache>
            </c:strRef>
          </c:tx>
          <c:spPr>
            <a:solidFill>
              <a:schemeClr val="accent5"/>
            </a:solidFill>
            <a:ln>
              <a:noFill/>
            </a:ln>
            <a:effectLst/>
          </c:spPr>
          <c:invertIfNegative val="0"/>
          <c:cat>
            <c:strRef>
              <c:f>Sheet1!$A$2</c:f>
              <c:strCache>
                <c:ptCount val="1"/>
                <c:pt idx="0">
                  <c:v>BIOLOGY</c:v>
                </c:pt>
              </c:strCache>
            </c:strRef>
          </c:cat>
          <c:val>
            <c:numRef>
              <c:f>Sheet1!$D$2</c:f>
              <c:numCache>
                <c:formatCode>General</c:formatCode>
                <c:ptCount val="1"/>
                <c:pt idx="0">
                  <c:v>80</c:v>
                </c:pt>
              </c:numCache>
            </c:numRef>
          </c:val>
          <c:extLst>
            <c:ext xmlns:c16="http://schemas.microsoft.com/office/drawing/2014/chart" uri="{C3380CC4-5D6E-409C-BE32-E72D297353CC}">
              <c16:uniqueId val="{00000002-2C26-4186-AEB1-57BE46A54482}"/>
            </c:ext>
          </c:extLst>
        </c:ser>
        <c:ser>
          <c:idx val="3"/>
          <c:order val="3"/>
          <c:tx>
            <c:strRef>
              <c:f>Sheet1!$E$1</c:f>
              <c:strCache>
                <c:ptCount val="1"/>
                <c:pt idx="0">
                  <c:v>White</c:v>
                </c:pt>
              </c:strCache>
            </c:strRef>
          </c:tx>
          <c:spPr>
            <a:solidFill>
              <a:schemeClr val="accent1">
                <a:lumMod val="60000"/>
              </a:schemeClr>
            </a:solidFill>
            <a:ln>
              <a:noFill/>
            </a:ln>
            <a:effectLst/>
          </c:spPr>
          <c:invertIfNegative val="0"/>
          <c:cat>
            <c:strRef>
              <c:f>Sheet1!$A$2</c:f>
              <c:strCache>
                <c:ptCount val="1"/>
                <c:pt idx="0">
                  <c:v>BIOLOGY</c:v>
                </c:pt>
              </c:strCache>
            </c:strRef>
          </c:cat>
          <c:val>
            <c:numRef>
              <c:f>Sheet1!$E$2</c:f>
              <c:numCache>
                <c:formatCode>General</c:formatCode>
                <c:ptCount val="1"/>
                <c:pt idx="0">
                  <c:v>75</c:v>
                </c:pt>
              </c:numCache>
            </c:numRef>
          </c:val>
          <c:extLst>
            <c:ext xmlns:c16="http://schemas.microsoft.com/office/drawing/2014/chart" uri="{C3380CC4-5D6E-409C-BE32-E72D297353CC}">
              <c16:uniqueId val="{00000003-2C26-4186-AEB1-57BE46A54482}"/>
            </c:ext>
          </c:extLst>
        </c:ser>
        <c:ser>
          <c:idx val="4"/>
          <c:order val="4"/>
          <c:tx>
            <c:strRef>
              <c:f>Sheet1!$F$1</c:f>
              <c:strCache>
                <c:ptCount val="1"/>
                <c:pt idx="0">
                  <c:v>Am. Indian</c:v>
                </c:pt>
              </c:strCache>
            </c:strRef>
          </c:tx>
          <c:spPr>
            <a:solidFill>
              <a:schemeClr val="accent3">
                <a:lumMod val="60000"/>
              </a:schemeClr>
            </a:solidFill>
            <a:ln>
              <a:noFill/>
            </a:ln>
            <a:effectLst/>
          </c:spPr>
          <c:invertIfNegative val="0"/>
          <c:cat>
            <c:strRef>
              <c:f>Sheet1!$A$2</c:f>
              <c:strCache>
                <c:ptCount val="1"/>
                <c:pt idx="0">
                  <c:v>BIOLOGY</c:v>
                </c:pt>
              </c:strCache>
            </c:strRef>
          </c:cat>
          <c:val>
            <c:numRef>
              <c:f>Sheet1!$F$2</c:f>
              <c:numCache>
                <c:formatCode>General</c:formatCode>
                <c:ptCount val="1"/>
                <c:pt idx="0">
                  <c:v>70</c:v>
                </c:pt>
              </c:numCache>
            </c:numRef>
          </c:val>
          <c:extLst>
            <c:ext xmlns:c16="http://schemas.microsoft.com/office/drawing/2014/chart" uri="{C3380CC4-5D6E-409C-BE32-E72D297353CC}">
              <c16:uniqueId val="{00000004-2C26-4186-AEB1-57BE46A54482}"/>
            </c:ext>
          </c:extLst>
        </c:ser>
        <c:ser>
          <c:idx val="5"/>
          <c:order val="5"/>
          <c:tx>
            <c:strRef>
              <c:f>Sheet1!$G$1</c:f>
              <c:strCache>
                <c:ptCount val="1"/>
                <c:pt idx="0">
                  <c:v>Asian</c:v>
                </c:pt>
              </c:strCache>
            </c:strRef>
          </c:tx>
          <c:spPr>
            <a:solidFill>
              <a:schemeClr val="accent5">
                <a:lumMod val="60000"/>
              </a:schemeClr>
            </a:solidFill>
            <a:ln>
              <a:noFill/>
            </a:ln>
            <a:effectLst/>
          </c:spPr>
          <c:invertIfNegative val="0"/>
          <c:cat>
            <c:strRef>
              <c:f>Sheet1!$A$2</c:f>
              <c:strCache>
                <c:ptCount val="1"/>
                <c:pt idx="0">
                  <c:v>BIOLOGY</c:v>
                </c:pt>
              </c:strCache>
            </c:strRef>
          </c:cat>
          <c:val>
            <c:numRef>
              <c:f>Sheet1!$G$2</c:f>
              <c:numCache>
                <c:formatCode>General</c:formatCode>
                <c:ptCount val="1"/>
                <c:pt idx="0">
                  <c:v>65</c:v>
                </c:pt>
              </c:numCache>
            </c:numRef>
          </c:val>
          <c:extLst>
            <c:ext xmlns:c16="http://schemas.microsoft.com/office/drawing/2014/chart" uri="{C3380CC4-5D6E-409C-BE32-E72D297353CC}">
              <c16:uniqueId val="{00000005-2C26-4186-AEB1-57BE46A54482}"/>
            </c:ext>
          </c:extLst>
        </c:ser>
        <c:ser>
          <c:idx val="6"/>
          <c:order val="6"/>
          <c:tx>
            <c:strRef>
              <c:f>Sheet1!$H$1</c:f>
              <c:strCache>
                <c:ptCount val="1"/>
                <c:pt idx="0">
                  <c:v>Pac. Islander</c:v>
                </c:pt>
              </c:strCache>
            </c:strRef>
          </c:tx>
          <c:spPr>
            <a:solidFill>
              <a:schemeClr val="accent1">
                <a:lumMod val="80000"/>
                <a:lumOff val="20000"/>
              </a:schemeClr>
            </a:solidFill>
            <a:ln>
              <a:noFill/>
            </a:ln>
            <a:effectLst/>
          </c:spPr>
          <c:invertIfNegative val="0"/>
          <c:cat>
            <c:strRef>
              <c:f>Sheet1!$A$2</c:f>
              <c:strCache>
                <c:ptCount val="1"/>
                <c:pt idx="0">
                  <c:v>BIOLOGY</c:v>
                </c:pt>
              </c:strCache>
            </c:strRef>
          </c:cat>
          <c:val>
            <c:numRef>
              <c:f>Sheet1!$H$2</c:f>
              <c:numCache>
                <c:formatCode>General</c:formatCode>
                <c:ptCount val="1"/>
                <c:pt idx="0">
                  <c:v>60</c:v>
                </c:pt>
              </c:numCache>
            </c:numRef>
          </c:val>
          <c:extLst>
            <c:ext xmlns:c16="http://schemas.microsoft.com/office/drawing/2014/chart" uri="{C3380CC4-5D6E-409C-BE32-E72D297353CC}">
              <c16:uniqueId val="{00000006-2C26-4186-AEB1-57BE46A54482}"/>
            </c:ext>
          </c:extLst>
        </c:ser>
        <c:ser>
          <c:idx val="7"/>
          <c:order val="7"/>
          <c:tx>
            <c:strRef>
              <c:f>Sheet1!$I$1</c:f>
              <c:strCache>
                <c:ptCount val="1"/>
                <c:pt idx="0">
                  <c:v>Two or More</c:v>
                </c:pt>
              </c:strCache>
            </c:strRef>
          </c:tx>
          <c:spPr>
            <a:solidFill>
              <a:schemeClr val="accent3">
                <a:lumMod val="80000"/>
                <a:lumOff val="20000"/>
              </a:schemeClr>
            </a:solidFill>
            <a:ln>
              <a:noFill/>
            </a:ln>
            <a:effectLst/>
          </c:spPr>
          <c:invertIfNegative val="0"/>
          <c:cat>
            <c:strRef>
              <c:f>Sheet1!$A$2</c:f>
              <c:strCache>
                <c:ptCount val="1"/>
                <c:pt idx="0">
                  <c:v>BIOLOGY</c:v>
                </c:pt>
              </c:strCache>
            </c:strRef>
          </c:cat>
          <c:val>
            <c:numRef>
              <c:f>Sheet1!$I$2</c:f>
              <c:numCache>
                <c:formatCode>General</c:formatCode>
                <c:ptCount val="1"/>
                <c:pt idx="0">
                  <c:v>55</c:v>
                </c:pt>
              </c:numCache>
            </c:numRef>
          </c:val>
          <c:extLst>
            <c:ext xmlns:c16="http://schemas.microsoft.com/office/drawing/2014/chart" uri="{C3380CC4-5D6E-409C-BE32-E72D297353CC}">
              <c16:uniqueId val="{00000007-2C26-4186-AEB1-57BE46A54482}"/>
            </c:ext>
          </c:extLst>
        </c:ser>
        <c:ser>
          <c:idx val="8"/>
          <c:order val="8"/>
          <c:tx>
            <c:strRef>
              <c:f>Sheet1!$J$1</c:f>
              <c:strCache>
                <c:ptCount val="1"/>
                <c:pt idx="0">
                  <c:v>Sp Ed</c:v>
                </c:pt>
              </c:strCache>
            </c:strRef>
          </c:tx>
          <c:spPr>
            <a:solidFill>
              <a:schemeClr val="accent5">
                <a:lumMod val="80000"/>
                <a:lumOff val="20000"/>
              </a:schemeClr>
            </a:solidFill>
            <a:ln>
              <a:noFill/>
            </a:ln>
            <a:effectLst/>
          </c:spPr>
          <c:invertIfNegative val="0"/>
          <c:cat>
            <c:strRef>
              <c:f>Sheet1!$A$2</c:f>
              <c:strCache>
                <c:ptCount val="1"/>
                <c:pt idx="0">
                  <c:v>BIOLOGY</c:v>
                </c:pt>
              </c:strCache>
            </c:strRef>
          </c:cat>
          <c:val>
            <c:numRef>
              <c:f>Sheet1!$J$2</c:f>
              <c:numCache>
                <c:formatCode>General</c:formatCode>
                <c:ptCount val="1"/>
                <c:pt idx="0">
                  <c:v>50</c:v>
                </c:pt>
              </c:numCache>
            </c:numRef>
          </c:val>
          <c:extLst>
            <c:ext xmlns:c16="http://schemas.microsoft.com/office/drawing/2014/chart" uri="{C3380CC4-5D6E-409C-BE32-E72D297353CC}">
              <c16:uniqueId val="{00000008-2C26-4186-AEB1-57BE46A54482}"/>
            </c:ext>
          </c:extLst>
        </c:ser>
        <c:ser>
          <c:idx val="9"/>
          <c:order val="9"/>
          <c:tx>
            <c:strRef>
              <c:f>Sheet1!$K$1</c:f>
              <c:strCache>
                <c:ptCount val="1"/>
                <c:pt idx="0">
                  <c:v>Eco Dis</c:v>
                </c:pt>
              </c:strCache>
            </c:strRef>
          </c:tx>
          <c:spPr>
            <a:solidFill>
              <a:schemeClr val="accent1">
                <a:lumMod val="80000"/>
              </a:schemeClr>
            </a:solidFill>
            <a:ln>
              <a:noFill/>
            </a:ln>
            <a:effectLst/>
          </c:spPr>
          <c:invertIfNegative val="0"/>
          <c:cat>
            <c:strRef>
              <c:f>Sheet1!$A$2</c:f>
              <c:strCache>
                <c:ptCount val="1"/>
                <c:pt idx="0">
                  <c:v>BIOLOGY</c:v>
                </c:pt>
              </c:strCache>
            </c:strRef>
          </c:cat>
          <c:val>
            <c:numRef>
              <c:f>Sheet1!$K$2</c:f>
              <c:numCache>
                <c:formatCode>General</c:formatCode>
                <c:ptCount val="1"/>
                <c:pt idx="0">
                  <c:v>45</c:v>
                </c:pt>
              </c:numCache>
            </c:numRef>
          </c:val>
          <c:extLst>
            <c:ext xmlns:c16="http://schemas.microsoft.com/office/drawing/2014/chart" uri="{C3380CC4-5D6E-409C-BE32-E72D297353CC}">
              <c16:uniqueId val="{00000009-2C26-4186-AEB1-57BE46A54482}"/>
            </c:ext>
          </c:extLst>
        </c:ser>
        <c:ser>
          <c:idx val="10"/>
          <c:order val="10"/>
          <c:tx>
            <c:strRef>
              <c:f>Sheet1!$L$1</c:f>
              <c:strCache>
                <c:ptCount val="1"/>
                <c:pt idx="0">
                  <c:v>EB/EL</c:v>
                </c:pt>
              </c:strCache>
            </c:strRef>
          </c:tx>
          <c:spPr>
            <a:solidFill>
              <a:schemeClr val="accent3">
                <a:lumMod val="80000"/>
              </a:schemeClr>
            </a:solidFill>
            <a:ln>
              <a:noFill/>
            </a:ln>
            <a:effectLst/>
          </c:spPr>
          <c:invertIfNegative val="0"/>
          <c:cat>
            <c:strRef>
              <c:f>Sheet1!$A$2</c:f>
              <c:strCache>
                <c:ptCount val="1"/>
                <c:pt idx="0">
                  <c:v>BIOLOGY</c:v>
                </c:pt>
              </c:strCache>
            </c:strRef>
          </c:cat>
          <c:val>
            <c:numRef>
              <c:f>Sheet1!$L$2</c:f>
              <c:numCache>
                <c:formatCode>General</c:formatCode>
                <c:ptCount val="1"/>
                <c:pt idx="0">
                  <c:v>40</c:v>
                </c:pt>
              </c:numCache>
            </c:numRef>
          </c:val>
          <c:extLst>
            <c:ext xmlns:c16="http://schemas.microsoft.com/office/drawing/2014/chart" uri="{C3380CC4-5D6E-409C-BE32-E72D297353CC}">
              <c16:uniqueId val="{0000000A-2C26-4186-AEB1-57BE46A54482}"/>
            </c:ext>
          </c:extLst>
        </c:ser>
        <c:dLbls>
          <c:showLegendKey val="0"/>
          <c:showVal val="0"/>
          <c:showCatName val="0"/>
          <c:showSerName val="0"/>
          <c:showPercent val="0"/>
          <c:showBubbleSize val="0"/>
        </c:dLbls>
        <c:gapWidth val="150"/>
        <c:axId val="461584160"/>
        <c:axId val="466369224"/>
      </c:barChart>
      <c:catAx>
        <c:axId val="461584160"/>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6369224"/>
        <c:crosses val="autoZero"/>
        <c:auto val="1"/>
        <c:lblAlgn val="ctr"/>
        <c:lblOffset val="100"/>
        <c:noMultiLvlLbl val="0"/>
      </c:catAx>
      <c:valAx>
        <c:axId val="466369224"/>
        <c:scaling>
          <c:orientation val="minMax"/>
          <c:max val="100"/>
          <c:min val="0"/>
        </c:scaling>
        <c:delete val="0"/>
        <c:axPos val="l"/>
        <c:majorGridlines>
          <c:spPr>
            <a:ln w="9525" cap="flat" cmpd="sng" algn="ctr">
              <a:solidFill>
                <a:schemeClr val="tx1">
                  <a:tint val="75000"/>
                  <a:shade val="95000"/>
                  <a:satMod val="105000"/>
                </a:schemeClr>
              </a:solidFill>
              <a:prstDash val="solid"/>
              <a:round/>
            </a:ln>
            <a:effectLst/>
          </c:spPr>
        </c:majorGridlines>
        <c:numFmt formatCode="General" sourceLinked="1"/>
        <c:majorTickMark val="out"/>
        <c:minorTickMark val="in"/>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1584160"/>
        <c:crosses val="autoZero"/>
        <c:crossBetween val="between"/>
        <c:majorUnit val="10"/>
        <c:minorUnit val="2"/>
      </c:valAx>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All</c:v>
                </c:pt>
              </c:strCache>
            </c:strRef>
          </c:tx>
          <c:spPr>
            <a:solidFill>
              <a:schemeClr val="accent1"/>
            </a:solidFill>
            <a:ln>
              <a:noFill/>
            </a:ln>
            <a:effectLst/>
          </c:spPr>
          <c:invertIfNegative val="0"/>
          <c:cat>
            <c:strRef>
              <c:f>Sheet1!$A$2</c:f>
              <c:strCache>
                <c:ptCount val="1"/>
                <c:pt idx="0">
                  <c:v>BIOLOGY</c:v>
                </c:pt>
              </c:strCache>
            </c:strRef>
          </c:cat>
          <c:val>
            <c:numRef>
              <c:f>Sheet1!$B$2</c:f>
              <c:numCache>
                <c:formatCode>General</c:formatCode>
                <c:ptCount val="1"/>
                <c:pt idx="0">
                  <c:v>90</c:v>
                </c:pt>
              </c:numCache>
            </c:numRef>
          </c:val>
          <c:extLst>
            <c:ext xmlns:c16="http://schemas.microsoft.com/office/drawing/2014/chart" uri="{C3380CC4-5D6E-409C-BE32-E72D297353CC}">
              <c16:uniqueId val="{00000000-6289-487D-AF53-518B40D05390}"/>
            </c:ext>
          </c:extLst>
        </c:ser>
        <c:ser>
          <c:idx val="1"/>
          <c:order val="1"/>
          <c:tx>
            <c:strRef>
              <c:f>Sheet1!$C$1</c:f>
              <c:strCache>
                <c:ptCount val="1"/>
                <c:pt idx="0">
                  <c:v>Af Am</c:v>
                </c:pt>
              </c:strCache>
            </c:strRef>
          </c:tx>
          <c:spPr>
            <a:solidFill>
              <a:schemeClr val="accent3"/>
            </a:solidFill>
            <a:ln>
              <a:noFill/>
            </a:ln>
            <a:effectLst/>
          </c:spPr>
          <c:invertIfNegative val="0"/>
          <c:cat>
            <c:strRef>
              <c:f>Sheet1!$A$2</c:f>
              <c:strCache>
                <c:ptCount val="1"/>
                <c:pt idx="0">
                  <c:v>BIOLOGY</c:v>
                </c:pt>
              </c:strCache>
            </c:strRef>
          </c:cat>
          <c:val>
            <c:numRef>
              <c:f>Sheet1!$C$2</c:f>
              <c:numCache>
                <c:formatCode>General</c:formatCode>
                <c:ptCount val="1"/>
                <c:pt idx="0">
                  <c:v>85</c:v>
                </c:pt>
              </c:numCache>
            </c:numRef>
          </c:val>
          <c:extLst>
            <c:ext xmlns:c16="http://schemas.microsoft.com/office/drawing/2014/chart" uri="{C3380CC4-5D6E-409C-BE32-E72D297353CC}">
              <c16:uniqueId val="{00000001-6289-487D-AF53-518B40D05390}"/>
            </c:ext>
          </c:extLst>
        </c:ser>
        <c:ser>
          <c:idx val="2"/>
          <c:order val="2"/>
          <c:tx>
            <c:strRef>
              <c:f>Sheet1!$D$1</c:f>
              <c:strCache>
                <c:ptCount val="1"/>
                <c:pt idx="0">
                  <c:v>Hisp</c:v>
                </c:pt>
              </c:strCache>
            </c:strRef>
          </c:tx>
          <c:spPr>
            <a:solidFill>
              <a:schemeClr val="accent5"/>
            </a:solidFill>
            <a:ln>
              <a:noFill/>
            </a:ln>
            <a:effectLst/>
          </c:spPr>
          <c:invertIfNegative val="0"/>
          <c:cat>
            <c:strRef>
              <c:f>Sheet1!$A$2</c:f>
              <c:strCache>
                <c:ptCount val="1"/>
                <c:pt idx="0">
                  <c:v>BIOLOGY</c:v>
                </c:pt>
              </c:strCache>
            </c:strRef>
          </c:cat>
          <c:val>
            <c:numRef>
              <c:f>Sheet1!$D$2</c:f>
              <c:numCache>
                <c:formatCode>General</c:formatCode>
                <c:ptCount val="1"/>
                <c:pt idx="0">
                  <c:v>80</c:v>
                </c:pt>
              </c:numCache>
            </c:numRef>
          </c:val>
          <c:extLst>
            <c:ext xmlns:c16="http://schemas.microsoft.com/office/drawing/2014/chart" uri="{C3380CC4-5D6E-409C-BE32-E72D297353CC}">
              <c16:uniqueId val="{00000002-6289-487D-AF53-518B40D05390}"/>
            </c:ext>
          </c:extLst>
        </c:ser>
        <c:ser>
          <c:idx val="3"/>
          <c:order val="3"/>
          <c:tx>
            <c:strRef>
              <c:f>Sheet1!$E$1</c:f>
              <c:strCache>
                <c:ptCount val="1"/>
                <c:pt idx="0">
                  <c:v>White</c:v>
                </c:pt>
              </c:strCache>
            </c:strRef>
          </c:tx>
          <c:spPr>
            <a:solidFill>
              <a:schemeClr val="accent1">
                <a:lumMod val="60000"/>
              </a:schemeClr>
            </a:solidFill>
            <a:ln>
              <a:noFill/>
            </a:ln>
            <a:effectLst/>
          </c:spPr>
          <c:invertIfNegative val="0"/>
          <c:cat>
            <c:strRef>
              <c:f>Sheet1!$A$2</c:f>
              <c:strCache>
                <c:ptCount val="1"/>
                <c:pt idx="0">
                  <c:v>BIOLOGY</c:v>
                </c:pt>
              </c:strCache>
            </c:strRef>
          </c:cat>
          <c:val>
            <c:numRef>
              <c:f>Sheet1!$E$2</c:f>
              <c:numCache>
                <c:formatCode>General</c:formatCode>
                <c:ptCount val="1"/>
                <c:pt idx="0">
                  <c:v>75</c:v>
                </c:pt>
              </c:numCache>
            </c:numRef>
          </c:val>
          <c:extLst>
            <c:ext xmlns:c16="http://schemas.microsoft.com/office/drawing/2014/chart" uri="{C3380CC4-5D6E-409C-BE32-E72D297353CC}">
              <c16:uniqueId val="{00000003-6289-487D-AF53-518B40D05390}"/>
            </c:ext>
          </c:extLst>
        </c:ser>
        <c:ser>
          <c:idx val="4"/>
          <c:order val="4"/>
          <c:tx>
            <c:strRef>
              <c:f>Sheet1!$F$1</c:f>
              <c:strCache>
                <c:ptCount val="1"/>
                <c:pt idx="0">
                  <c:v>Am. Indian</c:v>
                </c:pt>
              </c:strCache>
            </c:strRef>
          </c:tx>
          <c:spPr>
            <a:solidFill>
              <a:schemeClr val="accent3">
                <a:lumMod val="60000"/>
              </a:schemeClr>
            </a:solidFill>
            <a:ln>
              <a:noFill/>
            </a:ln>
            <a:effectLst/>
          </c:spPr>
          <c:invertIfNegative val="0"/>
          <c:cat>
            <c:strRef>
              <c:f>Sheet1!$A$2</c:f>
              <c:strCache>
                <c:ptCount val="1"/>
                <c:pt idx="0">
                  <c:v>BIOLOGY</c:v>
                </c:pt>
              </c:strCache>
            </c:strRef>
          </c:cat>
          <c:val>
            <c:numRef>
              <c:f>Sheet1!$F$2</c:f>
              <c:numCache>
                <c:formatCode>General</c:formatCode>
                <c:ptCount val="1"/>
                <c:pt idx="0">
                  <c:v>70</c:v>
                </c:pt>
              </c:numCache>
            </c:numRef>
          </c:val>
          <c:extLst>
            <c:ext xmlns:c16="http://schemas.microsoft.com/office/drawing/2014/chart" uri="{C3380CC4-5D6E-409C-BE32-E72D297353CC}">
              <c16:uniqueId val="{00000004-6289-487D-AF53-518B40D05390}"/>
            </c:ext>
          </c:extLst>
        </c:ser>
        <c:ser>
          <c:idx val="5"/>
          <c:order val="5"/>
          <c:tx>
            <c:strRef>
              <c:f>Sheet1!$G$1</c:f>
              <c:strCache>
                <c:ptCount val="1"/>
                <c:pt idx="0">
                  <c:v>Asian</c:v>
                </c:pt>
              </c:strCache>
            </c:strRef>
          </c:tx>
          <c:spPr>
            <a:solidFill>
              <a:schemeClr val="accent5">
                <a:lumMod val="60000"/>
              </a:schemeClr>
            </a:solidFill>
            <a:ln>
              <a:noFill/>
            </a:ln>
            <a:effectLst/>
          </c:spPr>
          <c:invertIfNegative val="0"/>
          <c:cat>
            <c:strRef>
              <c:f>Sheet1!$A$2</c:f>
              <c:strCache>
                <c:ptCount val="1"/>
                <c:pt idx="0">
                  <c:v>BIOLOGY</c:v>
                </c:pt>
              </c:strCache>
            </c:strRef>
          </c:cat>
          <c:val>
            <c:numRef>
              <c:f>Sheet1!$G$2</c:f>
              <c:numCache>
                <c:formatCode>General</c:formatCode>
                <c:ptCount val="1"/>
                <c:pt idx="0">
                  <c:v>65</c:v>
                </c:pt>
              </c:numCache>
            </c:numRef>
          </c:val>
          <c:extLst>
            <c:ext xmlns:c16="http://schemas.microsoft.com/office/drawing/2014/chart" uri="{C3380CC4-5D6E-409C-BE32-E72D297353CC}">
              <c16:uniqueId val="{00000005-6289-487D-AF53-518B40D05390}"/>
            </c:ext>
          </c:extLst>
        </c:ser>
        <c:ser>
          <c:idx val="6"/>
          <c:order val="6"/>
          <c:tx>
            <c:strRef>
              <c:f>Sheet1!$H$1</c:f>
              <c:strCache>
                <c:ptCount val="1"/>
                <c:pt idx="0">
                  <c:v>Pac. Islander</c:v>
                </c:pt>
              </c:strCache>
            </c:strRef>
          </c:tx>
          <c:spPr>
            <a:solidFill>
              <a:schemeClr val="accent1">
                <a:lumMod val="80000"/>
                <a:lumOff val="20000"/>
              </a:schemeClr>
            </a:solidFill>
            <a:ln>
              <a:noFill/>
            </a:ln>
            <a:effectLst/>
          </c:spPr>
          <c:invertIfNegative val="0"/>
          <c:cat>
            <c:strRef>
              <c:f>Sheet1!$A$2</c:f>
              <c:strCache>
                <c:ptCount val="1"/>
                <c:pt idx="0">
                  <c:v>BIOLOGY</c:v>
                </c:pt>
              </c:strCache>
            </c:strRef>
          </c:cat>
          <c:val>
            <c:numRef>
              <c:f>Sheet1!$H$2</c:f>
              <c:numCache>
                <c:formatCode>General</c:formatCode>
                <c:ptCount val="1"/>
                <c:pt idx="0">
                  <c:v>60</c:v>
                </c:pt>
              </c:numCache>
            </c:numRef>
          </c:val>
          <c:extLst>
            <c:ext xmlns:c16="http://schemas.microsoft.com/office/drawing/2014/chart" uri="{C3380CC4-5D6E-409C-BE32-E72D297353CC}">
              <c16:uniqueId val="{00000006-6289-487D-AF53-518B40D05390}"/>
            </c:ext>
          </c:extLst>
        </c:ser>
        <c:ser>
          <c:idx val="7"/>
          <c:order val="7"/>
          <c:tx>
            <c:strRef>
              <c:f>Sheet1!$I$1</c:f>
              <c:strCache>
                <c:ptCount val="1"/>
                <c:pt idx="0">
                  <c:v>Two or More</c:v>
                </c:pt>
              </c:strCache>
            </c:strRef>
          </c:tx>
          <c:spPr>
            <a:solidFill>
              <a:schemeClr val="accent3">
                <a:lumMod val="80000"/>
                <a:lumOff val="20000"/>
              </a:schemeClr>
            </a:solidFill>
            <a:ln>
              <a:noFill/>
            </a:ln>
            <a:effectLst/>
          </c:spPr>
          <c:invertIfNegative val="0"/>
          <c:cat>
            <c:strRef>
              <c:f>Sheet1!$A$2</c:f>
              <c:strCache>
                <c:ptCount val="1"/>
                <c:pt idx="0">
                  <c:v>BIOLOGY</c:v>
                </c:pt>
              </c:strCache>
            </c:strRef>
          </c:cat>
          <c:val>
            <c:numRef>
              <c:f>Sheet1!$I$2</c:f>
              <c:numCache>
                <c:formatCode>General</c:formatCode>
                <c:ptCount val="1"/>
                <c:pt idx="0">
                  <c:v>55</c:v>
                </c:pt>
              </c:numCache>
            </c:numRef>
          </c:val>
          <c:extLst>
            <c:ext xmlns:c16="http://schemas.microsoft.com/office/drawing/2014/chart" uri="{C3380CC4-5D6E-409C-BE32-E72D297353CC}">
              <c16:uniqueId val="{00000007-6289-487D-AF53-518B40D05390}"/>
            </c:ext>
          </c:extLst>
        </c:ser>
        <c:ser>
          <c:idx val="8"/>
          <c:order val="8"/>
          <c:tx>
            <c:strRef>
              <c:f>Sheet1!$J$1</c:f>
              <c:strCache>
                <c:ptCount val="1"/>
                <c:pt idx="0">
                  <c:v>Sp Ed</c:v>
                </c:pt>
              </c:strCache>
            </c:strRef>
          </c:tx>
          <c:spPr>
            <a:solidFill>
              <a:schemeClr val="accent5">
                <a:lumMod val="80000"/>
                <a:lumOff val="20000"/>
              </a:schemeClr>
            </a:solidFill>
            <a:ln>
              <a:noFill/>
            </a:ln>
            <a:effectLst/>
          </c:spPr>
          <c:invertIfNegative val="0"/>
          <c:cat>
            <c:strRef>
              <c:f>Sheet1!$A$2</c:f>
              <c:strCache>
                <c:ptCount val="1"/>
                <c:pt idx="0">
                  <c:v>BIOLOGY</c:v>
                </c:pt>
              </c:strCache>
            </c:strRef>
          </c:cat>
          <c:val>
            <c:numRef>
              <c:f>Sheet1!$J$2</c:f>
              <c:numCache>
                <c:formatCode>General</c:formatCode>
                <c:ptCount val="1"/>
                <c:pt idx="0">
                  <c:v>50</c:v>
                </c:pt>
              </c:numCache>
            </c:numRef>
          </c:val>
          <c:extLst>
            <c:ext xmlns:c16="http://schemas.microsoft.com/office/drawing/2014/chart" uri="{C3380CC4-5D6E-409C-BE32-E72D297353CC}">
              <c16:uniqueId val="{00000008-6289-487D-AF53-518B40D05390}"/>
            </c:ext>
          </c:extLst>
        </c:ser>
        <c:ser>
          <c:idx val="9"/>
          <c:order val="9"/>
          <c:tx>
            <c:strRef>
              <c:f>Sheet1!$K$1</c:f>
              <c:strCache>
                <c:ptCount val="1"/>
                <c:pt idx="0">
                  <c:v>Eco Dis</c:v>
                </c:pt>
              </c:strCache>
            </c:strRef>
          </c:tx>
          <c:spPr>
            <a:solidFill>
              <a:schemeClr val="accent1">
                <a:lumMod val="80000"/>
              </a:schemeClr>
            </a:solidFill>
            <a:ln>
              <a:noFill/>
            </a:ln>
            <a:effectLst/>
          </c:spPr>
          <c:invertIfNegative val="0"/>
          <c:cat>
            <c:strRef>
              <c:f>Sheet1!$A$2</c:f>
              <c:strCache>
                <c:ptCount val="1"/>
                <c:pt idx="0">
                  <c:v>BIOLOGY</c:v>
                </c:pt>
              </c:strCache>
            </c:strRef>
          </c:cat>
          <c:val>
            <c:numRef>
              <c:f>Sheet1!$K$2</c:f>
              <c:numCache>
                <c:formatCode>General</c:formatCode>
                <c:ptCount val="1"/>
                <c:pt idx="0">
                  <c:v>45</c:v>
                </c:pt>
              </c:numCache>
            </c:numRef>
          </c:val>
          <c:extLst>
            <c:ext xmlns:c16="http://schemas.microsoft.com/office/drawing/2014/chart" uri="{C3380CC4-5D6E-409C-BE32-E72D297353CC}">
              <c16:uniqueId val="{00000009-6289-487D-AF53-518B40D05390}"/>
            </c:ext>
          </c:extLst>
        </c:ser>
        <c:ser>
          <c:idx val="10"/>
          <c:order val="10"/>
          <c:tx>
            <c:strRef>
              <c:f>Sheet1!$L$1</c:f>
              <c:strCache>
                <c:ptCount val="1"/>
                <c:pt idx="0">
                  <c:v>EB/EL</c:v>
                </c:pt>
              </c:strCache>
            </c:strRef>
          </c:tx>
          <c:spPr>
            <a:solidFill>
              <a:schemeClr val="accent3">
                <a:lumMod val="80000"/>
              </a:schemeClr>
            </a:solidFill>
            <a:ln>
              <a:noFill/>
            </a:ln>
            <a:effectLst/>
          </c:spPr>
          <c:invertIfNegative val="0"/>
          <c:cat>
            <c:strRef>
              <c:f>Sheet1!$A$2</c:f>
              <c:strCache>
                <c:ptCount val="1"/>
                <c:pt idx="0">
                  <c:v>BIOLOGY</c:v>
                </c:pt>
              </c:strCache>
            </c:strRef>
          </c:cat>
          <c:val>
            <c:numRef>
              <c:f>Sheet1!$L$2</c:f>
              <c:numCache>
                <c:formatCode>General</c:formatCode>
                <c:ptCount val="1"/>
                <c:pt idx="0">
                  <c:v>40</c:v>
                </c:pt>
              </c:numCache>
            </c:numRef>
          </c:val>
          <c:extLst>
            <c:ext xmlns:c16="http://schemas.microsoft.com/office/drawing/2014/chart" uri="{C3380CC4-5D6E-409C-BE32-E72D297353CC}">
              <c16:uniqueId val="{0000000A-6289-487D-AF53-518B40D05390}"/>
            </c:ext>
          </c:extLst>
        </c:ser>
        <c:dLbls>
          <c:showLegendKey val="0"/>
          <c:showVal val="0"/>
          <c:showCatName val="0"/>
          <c:showSerName val="0"/>
          <c:showPercent val="0"/>
          <c:showBubbleSize val="0"/>
        </c:dLbls>
        <c:gapWidth val="150"/>
        <c:axId val="461584160"/>
        <c:axId val="466369224"/>
      </c:barChart>
      <c:catAx>
        <c:axId val="461584160"/>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6369224"/>
        <c:crosses val="autoZero"/>
        <c:auto val="1"/>
        <c:lblAlgn val="ctr"/>
        <c:lblOffset val="100"/>
        <c:noMultiLvlLbl val="0"/>
      </c:catAx>
      <c:valAx>
        <c:axId val="466369224"/>
        <c:scaling>
          <c:orientation val="minMax"/>
          <c:max val="100"/>
          <c:min val="0"/>
        </c:scaling>
        <c:delete val="0"/>
        <c:axPos val="l"/>
        <c:majorGridlines>
          <c:spPr>
            <a:ln w="9525" cap="flat" cmpd="sng" algn="ctr">
              <a:solidFill>
                <a:schemeClr val="tx1">
                  <a:tint val="75000"/>
                  <a:shade val="95000"/>
                  <a:satMod val="105000"/>
                </a:schemeClr>
              </a:solidFill>
              <a:prstDash val="solid"/>
              <a:round/>
            </a:ln>
            <a:effectLst/>
          </c:spPr>
        </c:majorGridlines>
        <c:numFmt formatCode="General" sourceLinked="1"/>
        <c:majorTickMark val="out"/>
        <c:minorTickMark val="in"/>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1584160"/>
        <c:crosses val="autoZero"/>
        <c:crossBetween val="between"/>
        <c:majorUnit val="10"/>
        <c:minorUnit val="2"/>
      </c:valAx>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All</c:v>
                </c:pt>
              </c:strCache>
            </c:strRef>
          </c:tx>
          <c:spPr>
            <a:solidFill>
              <a:schemeClr val="accent1"/>
            </a:solidFill>
            <a:ln>
              <a:noFill/>
            </a:ln>
            <a:effectLst/>
          </c:spPr>
          <c:invertIfNegative val="0"/>
          <c:cat>
            <c:strRef>
              <c:f>Sheet1!$A$2</c:f>
              <c:strCache>
                <c:ptCount val="1"/>
                <c:pt idx="0">
                  <c:v>GR 8</c:v>
                </c:pt>
              </c:strCache>
            </c:strRef>
          </c:cat>
          <c:val>
            <c:numRef>
              <c:f>Sheet1!$B$2</c:f>
              <c:numCache>
                <c:formatCode>General</c:formatCode>
                <c:ptCount val="1"/>
                <c:pt idx="0">
                  <c:v>90</c:v>
                </c:pt>
              </c:numCache>
            </c:numRef>
          </c:val>
          <c:extLst>
            <c:ext xmlns:c16="http://schemas.microsoft.com/office/drawing/2014/chart" uri="{C3380CC4-5D6E-409C-BE32-E72D297353CC}">
              <c16:uniqueId val="{00000000-71CD-4912-B873-625C142D164A}"/>
            </c:ext>
          </c:extLst>
        </c:ser>
        <c:ser>
          <c:idx val="1"/>
          <c:order val="1"/>
          <c:tx>
            <c:strRef>
              <c:f>Sheet1!$C$1</c:f>
              <c:strCache>
                <c:ptCount val="1"/>
                <c:pt idx="0">
                  <c:v>Af Am</c:v>
                </c:pt>
              </c:strCache>
            </c:strRef>
          </c:tx>
          <c:spPr>
            <a:solidFill>
              <a:schemeClr val="accent3"/>
            </a:solidFill>
            <a:ln>
              <a:noFill/>
            </a:ln>
            <a:effectLst/>
          </c:spPr>
          <c:invertIfNegative val="0"/>
          <c:cat>
            <c:strRef>
              <c:f>Sheet1!$A$2</c:f>
              <c:strCache>
                <c:ptCount val="1"/>
                <c:pt idx="0">
                  <c:v>GR 8</c:v>
                </c:pt>
              </c:strCache>
            </c:strRef>
          </c:cat>
          <c:val>
            <c:numRef>
              <c:f>Sheet1!$C$2</c:f>
              <c:numCache>
                <c:formatCode>General</c:formatCode>
                <c:ptCount val="1"/>
                <c:pt idx="0">
                  <c:v>85</c:v>
                </c:pt>
              </c:numCache>
            </c:numRef>
          </c:val>
          <c:extLst>
            <c:ext xmlns:c16="http://schemas.microsoft.com/office/drawing/2014/chart" uri="{C3380CC4-5D6E-409C-BE32-E72D297353CC}">
              <c16:uniqueId val="{00000001-71CD-4912-B873-625C142D164A}"/>
            </c:ext>
          </c:extLst>
        </c:ser>
        <c:ser>
          <c:idx val="2"/>
          <c:order val="2"/>
          <c:tx>
            <c:strRef>
              <c:f>Sheet1!$D$1</c:f>
              <c:strCache>
                <c:ptCount val="1"/>
                <c:pt idx="0">
                  <c:v>Hisp</c:v>
                </c:pt>
              </c:strCache>
            </c:strRef>
          </c:tx>
          <c:spPr>
            <a:solidFill>
              <a:schemeClr val="accent5"/>
            </a:solidFill>
            <a:ln>
              <a:noFill/>
            </a:ln>
            <a:effectLst/>
          </c:spPr>
          <c:invertIfNegative val="0"/>
          <c:cat>
            <c:strRef>
              <c:f>Sheet1!$A$2</c:f>
              <c:strCache>
                <c:ptCount val="1"/>
                <c:pt idx="0">
                  <c:v>GR 8</c:v>
                </c:pt>
              </c:strCache>
            </c:strRef>
          </c:cat>
          <c:val>
            <c:numRef>
              <c:f>Sheet1!$D$2</c:f>
              <c:numCache>
                <c:formatCode>General</c:formatCode>
                <c:ptCount val="1"/>
                <c:pt idx="0">
                  <c:v>80</c:v>
                </c:pt>
              </c:numCache>
            </c:numRef>
          </c:val>
          <c:extLst>
            <c:ext xmlns:c16="http://schemas.microsoft.com/office/drawing/2014/chart" uri="{C3380CC4-5D6E-409C-BE32-E72D297353CC}">
              <c16:uniqueId val="{00000002-71CD-4912-B873-625C142D164A}"/>
            </c:ext>
          </c:extLst>
        </c:ser>
        <c:ser>
          <c:idx val="3"/>
          <c:order val="3"/>
          <c:tx>
            <c:strRef>
              <c:f>Sheet1!$E$1</c:f>
              <c:strCache>
                <c:ptCount val="1"/>
                <c:pt idx="0">
                  <c:v>White</c:v>
                </c:pt>
              </c:strCache>
            </c:strRef>
          </c:tx>
          <c:spPr>
            <a:solidFill>
              <a:schemeClr val="accent1">
                <a:lumMod val="60000"/>
              </a:schemeClr>
            </a:solidFill>
            <a:ln>
              <a:noFill/>
            </a:ln>
            <a:effectLst/>
          </c:spPr>
          <c:invertIfNegative val="0"/>
          <c:cat>
            <c:strRef>
              <c:f>Sheet1!$A$2</c:f>
              <c:strCache>
                <c:ptCount val="1"/>
                <c:pt idx="0">
                  <c:v>GR 8</c:v>
                </c:pt>
              </c:strCache>
            </c:strRef>
          </c:cat>
          <c:val>
            <c:numRef>
              <c:f>Sheet1!$E$2</c:f>
              <c:numCache>
                <c:formatCode>General</c:formatCode>
                <c:ptCount val="1"/>
                <c:pt idx="0">
                  <c:v>75</c:v>
                </c:pt>
              </c:numCache>
            </c:numRef>
          </c:val>
          <c:extLst>
            <c:ext xmlns:c16="http://schemas.microsoft.com/office/drawing/2014/chart" uri="{C3380CC4-5D6E-409C-BE32-E72D297353CC}">
              <c16:uniqueId val="{00000003-71CD-4912-B873-625C142D164A}"/>
            </c:ext>
          </c:extLst>
        </c:ser>
        <c:ser>
          <c:idx val="4"/>
          <c:order val="4"/>
          <c:tx>
            <c:strRef>
              <c:f>Sheet1!$F$1</c:f>
              <c:strCache>
                <c:ptCount val="1"/>
                <c:pt idx="0">
                  <c:v>Am. Indian</c:v>
                </c:pt>
              </c:strCache>
            </c:strRef>
          </c:tx>
          <c:spPr>
            <a:solidFill>
              <a:schemeClr val="accent3">
                <a:lumMod val="60000"/>
              </a:schemeClr>
            </a:solidFill>
            <a:ln>
              <a:noFill/>
            </a:ln>
            <a:effectLst/>
          </c:spPr>
          <c:invertIfNegative val="0"/>
          <c:cat>
            <c:strRef>
              <c:f>Sheet1!$A$2</c:f>
              <c:strCache>
                <c:ptCount val="1"/>
                <c:pt idx="0">
                  <c:v>GR 8</c:v>
                </c:pt>
              </c:strCache>
            </c:strRef>
          </c:cat>
          <c:val>
            <c:numRef>
              <c:f>Sheet1!$F$2</c:f>
              <c:numCache>
                <c:formatCode>General</c:formatCode>
                <c:ptCount val="1"/>
                <c:pt idx="0">
                  <c:v>70</c:v>
                </c:pt>
              </c:numCache>
            </c:numRef>
          </c:val>
          <c:extLst>
            <c:ext xmlns:c16="http://schemas.microsoft.com/office/drawing/2014/chart" uri="{C3380CC4-5D6E-409C-BE32-E72D297353CC}">
              <c16:uniqueId val="{00000004-71CD-4912-B873-625C142D164A}"/>
            </c:ext>
          </c:extLst>
        </c:ser>
        <c:ser>
          <c:idx val="5"/>
          <c:order val="5"/>
          <c:tx>
            <c:strRef>
              <c:f>Sheet1!$G$1</c:f>
              <c:strCache>
                <c:ptCount val="1"/>
                <c:pt idx="0">
                  <c:v>Asian</c:v>
                </c:pt>
              </c:strCache>
            </c:strRef>
          </c:tx>
          <c:spPr>
            <a:solidFill>
              <a:schemeClr val="accent5">
                <a:lumMod val="60000"/>
              </a:schemeClr>
            </a:solidFill>
            <a:ln>
              <a:noFill/>
            </a:ln>
            <a:effectLst/>
          </c:spPr>
          <c:invertIfNegative val="0"/>
          <c:cat>
            <c:strRef>
              <c:f>Sheet1!$A$2</c:f>
              <c:strCache>
                <c:ptCount val="1"/>
                <c:pt idx="0">
                  <c:v>GR 8</c:v>
                </c:pt>
              </c:strCache>
            </c:strRef>
          </c:cat>
          <c:val>
            <c:numRef>
              <c:f>Sheet1!$G$2</c:f>
              <c:numCache>
                <c:formatCode>General</c:formatCode>
                <c:ptCount val="1"/>
                <c:pt idx="0">
                  <c:v>65</c:v>
                </c:pt>
              </c:numCache>
            </c:numRef>
          </c:val>
          <c:extLst>
            <c:ext xmlns:c16="http://schemas.microsoft.com/office/drawing/2014/chart" uri="{C3380CC4-5D6E-409C-BE32-E72D297353CC}">
              <c16:uniqueId val="{00000005-71CD-4912-B873-625C142D164A}"/>
            </c:ext>
          </c:extLst>
        </c:ser>
        <c:ser>
          <c:idx val="6"/>
          <c:order val="6"/>
          <c:tx>
            <c:strRef>
              <c:f>Sheet1!$H$1</c:f>
              <c:strCache>
                <c:ptCount val="1"/>
                <c:pt idx="0">
                  <c:v>Pac. Islander</c:v>
                </c:pt>
              </c:strCache>
            </c:strRef>
          </c:tx>
          <c:spPr>
            <a:solidFill>
              <a:schemeClr val="accent1">
                <a:lumMod val="80000"/>
                <a:lumOff val="20000"/>
              </a:schemeClr>
            </a:solidFill>
            <a:ln>
              <a:noFill/>
            </a:ln>
            <a:effectLst/>
          </c:spPr>
          <c:invertIfNegative val="0"/>
          <c:cat>
            <c:strRef>
              <c:f>Sheet1!$A$2</c:f>
              <c:strCache>
                <c:ptCount val="1"/>
                <c:pt idx="0">
                  <c:v>GR 8</c:v>
                </c:pt>
              </c:strCache>
            </c:strRef>
          </c:cat>
          <c:val>
            <c:numRef>
              <c:f>Sheet1!$H$2</c:f>
              <c:numCache>
                <c:formatCode>General</c:formatCode>
                <c:ptCount val="1"/>
                <c:pt idx="0">
                  <c:v>60</c:v>
                </c:pt>
              </c:numCache>
            </c:numRef>
          </c:val>
          <c:extLst>
            <c:ext xmlns:c16="http://schemas.microsoft.com/office/drawing/2014/chart" uri="{C3380CC4-5D6E-409C-BE32-E72D297353CC}">
              <c16:uniqueId val="{00000006-71CD-4912-B873-625C142D164A}"/>
            </c:ext>
          </c:extLst>
        </c:ser>
        <c:ser>
          <c:idx val="7"/>
          <c:order val="7"/>
          <c:tx>
            <c:strRef>
              <c:f>Sheet1!$I$1</c:f>
              <c:strCache>
                <c:ptCount val="1"/>
                <c:pt idx="0">
                  <c:v>Two or More</c:v>
                </c:pt>
              </c:strCache>
            </c:strRef>
          </c:tx>
          <c:spPr>
            <a:solidFill>
              <a:schemeClr val="accent3">
                <a:lumMod val="80000"/>
                <a:lumOff val="20000"/>
              </a:schemeClr>
            </a:solidFill>
            <a:ln>
              <a:noFill/>
            </a:ln>
            <a:effectLst/>
          </c:spPr>
          <c:invertIfNegative val="0"/>
          <c:cat>
            <c:strRef>
              <c:f>Sheet1!$A$2</c:f>
              <c:strCache>
                <c:ptCount val="1"/>
                <c:pt idx="0">
                  <c:v>GR 8</c:v>
                </c:pt>
              </c:strCache>
            </c:strRef>
          </c:cat>
          <c:val>
            <c:numRef>
              <c:f>Sheet1!$I$2</c:f>
              <c:numCache>
                <c:formatCode>General</c:formatCode>
                <c:ptCount val="1"/>
                <c:pt idx="0">
                  <c:v>55</c:v>
                </c:pt>
              </c:numCache>
            </c:numRef>
          </c:val>
          <c:extLst>
            <c:ext xmlns:c16="http://schemas.microsoft.com/office/drawing/2014/chart" uri="{C3380CC4-5D6E-409C-BE32-E72D297353CC}">
              <c16:uniqueId val="{00000007-71CD-4912-B873-625C142D164A}"/>
            </c:ext>
          </c:extLst>
        </c:ser>
        <c:ser>
          <c:idx val="8"/>
          <c:order val="8"/>
          <c:tx>
            <c:strRef>
              <c:f>Sheet1!$J$1</c:f>
              <c:strCache>
                <c:ptCount val="1"/>
                <c:pt idx="0">
                  <c:v>Sp Ed</c:v>
                </c:pt>
              </c:strCache>
            </c:strRef>
          </c:tx>
          <c:spPr>
            <a:solidFill>
              <a:schemeClr val="accent5">
                <a:lumMod val="80000"/>
                <a:lumOff val="20000"/>
              </a:schemeClr>
            </a:solidFill>
            <a:ln>
              <a:noFill/>
            </a:ln>
            <a:effectLst/>
          </c:spPr>
          <c:invertIfNegative val="0"/>
          <c:cat>
            <c:strRef>
              <c:f>Sheet1!$A$2</c:f>
              <c:strCache>
                <c:ptCount val="1"/>
                <c:pt idx="0">
                  <c:v>GR 8</c:v>
                </c:pt>
              </c:strCache>
            </c:strRef>
          </c:cat>
          <c:val>
            <c:numRef>
              <c:f>Sheet1!$J$2</c:f>
              <c:numCache>
                <c:formatCode>General</c:formatCode>
                <c:ptCount val="1"/>
                <c:pt idx="0">
                  <c:v>50</c:v>
                </c:pt>
              </c:numCache>
            </c:numRef>
          </c:val>
          <c:extLst>
            <c:ext xmlns:c16="http://schemas.microsoft.com/office/drawing/2014/chart" uri="{C3380CC4-5D6E-409C-BE32-E72D297353CC}">
              <c16:uniqueId val="{00000008-71CD-4912-B873-625C142D164A}"/>
            </c:ext>
          </c:extLst>
        </c:ser>
        <c:ser>
          <c:idx val="9"/>
          <c:order val="9"/>
          <c:tx>
            <c:strRef>
              <c:f>Sheet1!$K$1</c:f>
              <c:strCache>
                <c:ptCount val="1"/>
                <c:pt idx="0">
                  <c:v>Eco Dis</c:v>
                </c:pt>
              </c:strCache>
            </c:strRef>
          </c:tx>
          <c:spPr>
            <a:solidFill>
              <a:schemeClr val="accent1">
                <a:lumMod val="80000"/>
              </a:schemeClr>
            </a:solidFill>
            <a:ln>
              <a:noFill/>
            </a:ln>
            <a:effectLst/>
          </c:spPr>
          <c:invertIfNegative val="0"/>
          <c:cat>
            <c:strRef>
              <c:f>Sheet1!$A$2</c:f>
              <c:strCache>
                <c:ptCount val="1"/>
                <c:pt idx="0">
                  <c:v>GR 8</c:v>
                </c:pt>
              </c:strCache>
            </c:strRef>
          </c:cat>
          <c:val>
            <c:numRef>
              <c:f>Sheet1!$K$2</c:f>
              <c:numCache>
                <c:formatCode>General</c:formatCode>
                <c:ptCount val="1"/>
                <c:pt idx="0">
                  <c:v>45</c:v>
                </c:pt>
              </c:numCache>
            </c:numRef>
          </c:val>
          <c:extLst>
            <c:ext xmlns:c16="http://schemas.microsoft.com/office/drawing/2014/chart" uri="{C3380CC4-5D6E-409C-BE32-E72D297353CC}">
              <c16:uniqueId val="{00000009-71CD-4912-B873-625C142D164A}"/>
            </c:ext>
          </c:extLst>
        </c:ser>
        <c:ser>
          <c:idx val="10"/>
          <c:order val="10"/>
          <c:tx>
            <c:strRef>
              <c:f>Sheet1!$L$1</c:f>
              <c:strCache>
                <c:ptCount val="1"/>
                <c:pt idx="0">
                  <c:v>EB/EL</c:v>
                </c:pt>
              </c:strCache>
            </c:strRef>
          </c:tx>
          <c:spPr>
            <a:solidFill>
              <a:schemeClr val="accent3">
                <a:lumMod val="80000"/>
              </a:schemeClr>
            </a:solidFill>
            <a:ln>
              <a:noFill/>
            </a:ln>
            <a:effectLst/>
          </c:spPr>
          <c:invertIfNegative val="0"/>
          <c:cat>
            <c:strRef>
              <c:f>Sheet1!$A$2</c:f>
              <c:strCache>
                <c:ptCount val="1"/>
                <c:pt idx="0">
                  <c:v>GR 8</c:v>
                </c:pt>
              </c:strCache>
            </c:strRef>
          </c:cat>
          <c:val>
            <c:numRef>
              <c:f>Sheet1!$L$2</c:f>
              <c:numCache>
                <c:formatCode>General</c:formatCode>
                <c:ptCount val="1"/>
                <c:pt idx="0">
                  <c:v>40</c:v>
                </c:pt>
              </c:numCache>
            </c:numRef>
          </c:val>
          <c:extLst>
            <c:ext xmlns:c16="http://schemas.microsoft.com/office/drawing/2014/chart" uri="{C3380CC4-5D6E-409C-BE32-E72D297353CC}">
              <c16:uniqueId val="{0000000A-71CD-4912-B873-625C142D164A}"/>
            </c:ext>
          </c:extLst>
        </c:ser>
        <c:dLbls>
          <c:showLegendKey val="0"/>
          <c:showVal val="0"/>
          <c:showCatName val="0"/>
          <c:showSerName val="0"/>
          <c:showPercent val="0"/>
          <c:showBubbleSize val="0"/>
        </c:dLbls>
        <c:gapWidth val="150"/>
        <c:axId val="461584160"/>
        <c:axId val="466369224"/>
      </c:barChart>
      <c:catAx>
        <c:axId val="461584160"/>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6369224"/>
        <c:crosses val="autoZero"/>
        <c:auto val="1"/>
        <c:lblAlgn val="ctr"/>
        <c:lblOffset val="100"/>
        <c:noMultiLvlLbl val="0"/>
      </c:catAx>
      <c:valAx>
        <c:axId val="466369224"/>
        <c:scaling>
          <c:orientation val="minMax"/>
          <c:max val="100"/>
          <c:min val="0"/>
        </c:scaling>
        <c:delete val="0"/>
        <c:axPos val="l"/>
        <c:majorGridlines>
          <c:spPr>
            <a:ln w="9525" cap="flat" cmpd="sng" algn="ctr">
              <a:solidFill>
                <a:schemeClr val="tx1">
                  <a:tint val="75000"/>
                  <a:shade val="95000"/>
                  <a:satMod val="105000"/>
                </a:schemeClr>
              </a:solidFill>
              <a:prstDash val="solid"/>
              <a:round/>
            </a:ln>
            <a:effectLst/>
          </c:spPr>
        </c:majorGridlines>
        <c:numFmt formatCode="General" sourceLinked="1"/>
        <c:majorTickMark val="out"/>
        <c:minorTickMark val="in"/>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1584160"/>
        <c:crosses val="autoZero"/>
        <c:crossBetween val="between"/>
        <c:majorUnit val="10"/>
        <c:minorUnit val="2"/>
      </c:valAx>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All</c:v>
                </c:pt>
              </c:strCache>
            </c:strRef>
          </c:tx>
          <c:spPr>
            <a:solidFill>
              <a:schemeClr val="accent1"/>
            </a:solidFill>
            <a:ln>
              <a:noFill/>
            </a:ln>
            <a:effectLst/>
          </c:spPr>
          <c:invertIfNegative val="0"/>
          <c:cat>
            <c:strRef>
              <c:f>Sheet1!$A$2</c:f>
              <c:strCache>
                <c:ptCount val="1"/>
                <c:pt idx="0">
                  <c:v>GR 8</c:v>
                </c:pt>
              </c:strCache>
            </c:strRef>
          </c:cat>
          <c:val>
            <c:numRef>
              <c:f>Sheet1!$B$2</c:f>
              <c:numCache>
                <c:formatCode>General</c:formatCode>
                <c:ptCount val="1"/>
                <c:pt idx="0">
                  <c:v>90</c:v>
                </c:pt>
              </c:numCache>
            </c:numRef>
          </c:val>
          <c:extLst>
            <c:ext xmlns:c16="http://schemas.microsoft.com/office/drawing/2014/chart" uri="{C3380CC4-5D6E-409C-BE32-E72D297353CC}">
              <c16:uniqueId val="{00000000-C0E2-49A7-A818-5848BB23EE96}"/>
            </c:ext>
          </c:extLst>
        </c:ser>
        <c:ser>
          <c:idx val="1"/>
          <c:order val="1"/>
          <c:tx>
            <c:strRef>
              <c:f>Sheet1!$C$1</c:f>
              <c:strCache>
                <c:ptCount val="1"/>
                <c:pt idx="0">
                  <c:v>Af Am</c:v>
                </c:pt>
              </c:strCache>
            </c:strRef>
          </c:tx>
          <c:spPr>
            <a:solidFill>
              <a:schemeClr val="accent3"/>
            </a:solidFill>
            <a:ln>
              <a:noFill/>
            </a:ln>
            <a:effectLst/>
          </c:spPr>
          <c:invertIfNegative val="0"/>
          <c:cat>
            <c:strRef>
              <c:f>Sheet1!$A$2</c:f>
              <c:strCache>
                <c:ptCount val="1"/>
                <c:pt idx="0">
                  <c:v>GR 8</c:v>
                </c:pt>
              </c:strCache>
            </c:strRef>
          </c:cat>
          <c:val>
            <c:numRef>
              <c:f>Sheet1!$C$2</c:f>
              <c:numCache>
                <c:formatCode>General</c:formatCode>
                <c:ptCount val="1"/>
                <c:pt idx="0">
                  <c:v>85</c:v>
                </c:pt>
              </c:numCache>
            </c:numRef>
          </c:val>
          <c:extLst>
            <c:ext xmlns:c16="http://schemas.microsoft.com/office/drawing/2014/chart" uri="{C3380CC4-5D6E-409C-BE32-E72D297353CC}">
              <c16:uniqueId val="{00000001-C0E2-49A7-A818-5848BB23EE96}"/>
            </c:ext>
          </c:extLst>
        </c:ser>
        <c:ser>
          <c:idx val="2"/>
          <c:order val="2"/>
          <c:tx>
            <c:strRef>
              <c:f>Sheet1!$D$1</c:f>
              <c:strCache>
                <c:ptCount val="1"/>
                <c:pt idx="0">
                  <c:v>Hisp</c:v>
                </c:pt>
              </c:strCache>
            </c:strRef>
          </c:tx>
          <c:spPr>
            <a:solidFill>
              <a:schemeClr val="accent5"/>
            </a:solidFill>
            <a:ln>
              <a:noFill/>
            </a:ln>
            <a:effectLst/>
          </c:spPr>
          <c:invertIfNegative val="0"/>
          <c:cat>
            <c:strRef>
              <c:f>Sheet1!$A$2</c:f>
              <c:strCache>
                <c:ptCount val="1"/>
                <c:pt idx="0">
                  <c:v>GR 8</c:v>
                </c:pt>
              </c:strCache>
            </c:strRef>
          </c:cat>
          <c:val>
            <c:numRef>
              <c:f>Sheet1!$D$2</c:f>
              <c:numCache>
                <c:formatCode>General</c:formatCode>
                <c:ptCount val="1"/>
                <c:pt idx="0">
                  <c:v>80</c:v>
                </c:pt>
              </c:numCache>
            </c:numRef>
          </c:val>
          <c:extLst>
            <c:ext xmlns:c16="http://schemas.microsoft.com/office/drawing/2014/chart" uri="{C3380CC4-5D6E-409C-BE32-E72D297353CC}">
              <c16:uniqueId val="{00000002-C0E2-49A7-A818-5848BB23EE96}"/>
            </c:ext>
          </c:extLst>
        </c:ser>
        <c:ser>
          <c:idx val="3"/>
          <c:order val="3"/>
          <c:tx>
            <c:strRef>
              <c:f>Sheet1!$E$1</c:f>
              <c:strCache>
                <c:ptCount val="1"/>
                <c:pt idx="0">
                  <c:v>White</c:v>
                </c:pt>
              </c:strCache>
            </c:strRef>
          </c:tx>
          <c:spPr>
            <a:solidFill>
              <a:schemeClr val="accent1">
                <a:lumMod val="60000"/>
              </a:schemeClr>
            </a:solidFill>
            <a:ln>
              <a:noFill/>
            </a:ln>
            <a:effectLst/>
          </c:spPr>
          <c:invertIfNegative val="0"/>
          <c:cat>
            <c:strRef>
              <c:f>Sheet1!$A$2</c:f>
              <c:strCache>
                <c:ptCount val="1"/>
                <c:pt idx="0">
                  <c:v>GR 8</c:v>
                </c:pt>
              </c:strCache>
            </c:strRef>
          </c:cat>
          <c:val>
            <c:numRef>
              <c:f>Sheet1!$E$2</c:f>
              <c:numCache>
                <c:formatCode>General</c:formatCode>
                <c:ptCount val="1"/>
                <c:pt idx="0">
                  <c:v>75</c:v>
                </c:pt>
              </c:numCache>
            </c:numRef>
          </c:val>
          <c:extLst>
            <c:ext xmlns:c16="http://schemas.microsoft.com/office/drawing/2014/chart" uri="{C3380CC4-5D6E-409C-BE32-E72D297353CC}">
              <c16:uniqueId val="{00000003-C0E2-49A7-A818-5848BB23EE96}"/>
            </c:ext>
          </c:extLst>
        </c:ser>
        <c:ser>
          <c:idx val="4"/>
          <c:order val="4"/>
          <c:tx>
            <c:strRef>
              <c:f>Sheet1!$F$1</c:f>
              <c:strCache>
                <c:ptCount val="1"/>
                <c:pt idx="0">
                  <c:v>Am. Indian</c:v>
                </c:pt>
              </c:strCache>
            </c:strRef>
          </c:tx>
          <c:spPr>
            <a:solidFill>
              <a:schemeClr val="accent3">
                <a:lumMod val="60000"/>
              </a:schemeClr>
            </a:solidFill>
            <a:ln>
              <a:noFill/>
            </a:ln>
            <a:effectLst/>
          </c:spPr>
          <c:invertIfNegative val="0"/>
          <c:cat>
            <c:strRef>
              <c:f>Sheet1!$A$2</c:f>
              <c:strCache>
                <c:ptCount val="1"/>
                <c:pt idx="0">
                  <c:v>GR 8</c:v>
                </c:pt>
              </c:strCache>
            </c:strRef>
          </c:cat>
          <c:val>
            <c:numRef>
              <c:f>Sheet1!$F$2</c:f>
              <c:numCache>
                <c:formatCode>General</c:formatCode>
                <c:ptCount val="1"/>
                <c:pt idx="0">
                  <c:v>70</c:v>
                </c:pt>
              </c:numCache>
            </c:numRef>
          </c:val>
          <c:extLst>
            <c:ext xmlns:c16="http://schemas.microsoft.com/office/drawing/2014/chart" uri="{C3380CC4-5D6E-409C-BE32-E72D297353CC}">
              <c16:uniqueId val="{00000004-C0E2-49A7-A818-5848BB23EE96}"/>
            </c:ext>
          </c:extLst>
        </c:ser>
        <c:ser>
          <c:idx val="5"/>
          <c:order val="5"/>
          <c:tx>
            <c:strRef>
              <c:f>Sheet1!$G$1</c:f>
              <c:strCache>
                <c:ptCount val="1"/>
                <c:pt idx="0">
                  <c:v>Asian</c:v>
                </c:pt>
              </c:strCache>
            </c:strRef>
          </c:tx>
          <c:spPr>
            <a:solidFill>
              <a:schemeClr val="accent5">
                <a:lumMod val="60000"/>
              </a:schemeClr>
            </a:solidFill>
            <a:ln>
              <a:noFill/>
            </a:ln>
            <a:effectLst/>
          </c:spPr>
          <c:invertIfNegative val="0"/>
          <c:cat>
            <c:strRef>
              <c:f>Sheet1!$A$2</c:f>
              <c:strCache>
                <c:ptCount val="1"/>
                <c:pt idx="0">
                  <c:v>GR 8</c:v>
                </c:pt>
              </c:strCache>
            </c:strRef>
          </c:cat>
          <c:val>
            <c:numRef>
              <c:f>Sheet1!$G$2</c:f>
              <c:numCache>
                <c:formatCode>General</c:formatCode>
                <c:ptCount val="1"/>
                <c:pt idx="0">
                  <c:v>65</c:v>
                </c:pt>
              </c:numCache>
            </c:numRef>
          </c:val>
          <c:extLst>
            <c:ext xmlns:c16="http://schemas.microsoft.com/office/drawing/2014/chart" uri="{C3380CC4-5D6E-409C-BE32-E72D297353CC}">
              <c16:uniqueId val="{00000005-C0E2-49A7-A818-5848BB23EE96}"/>
            </c:ext>
          </c:extLst>
        </c:ser>
        <c:ser>
          <c:idx val="6"/>
          <c:order val="6"/>
          <c:tx>
            <c:strRef>
              <c:f>Sheet1!$H$1</c:f>
              <c:strCache>
                <c:ptCount val="1"/>
                <c:pt idx="0">
                  <c:v>Pac. Islander</c:v>
                </c:pt>
              </c:strCache>
            </c:strRef>
          </c:tx>
          <c:spPr>
            <a:solidFill>
              <a:schemeClr val="accent1">
                <a:lumMod val="80000"/>
                <a:lumOff val="20000"/>
              </a:schemeClr>
            </a:solidFill>
            <a:ln>
              <a:noFill/>
            </a:ln>
            <a:effectLst/>
          </c:spPr>
          <c:invertIfNegative val="0"/>
          <c:cat>
            <c:strRef>
              <c:f>Sheet1!$A$2</c:f>
              <c:strCache>
                <c:ptCount val="1"/>
                <c:pt idx="0">
                  <c:v>GR 8</c:v>
                </c:pt>
              </c:strCache>
            </c:strRef>
          </c:cat>
          <c:val>
            <c:numRef>
              <c:f>Sheet1!$H$2</c:f>
              <c:numCache>
                <c:formatCode>General</c:formatCode>
                <c:ptCount val="1"/>
                <c:pt idx="0">
                  <c:v>60</c:v>
                </c:pt>
              </c:numCache>
            </c:numRef>
          </c:val>
          <c:extLst>
            <c:ext xmlns:c16="http://schemas.microsoft.com/office/drawing/2014/chart" uri="{C3380CC4-5D6E-409C-BE32-E72D297353CC}">
              <c16:uniqueId val="{00000006-C0E2-49A7-A818-5848BB23EE96}"/>
            </c:ext>
          </c:extLst>
        </c:ser>
        <c:ser>
          <c:idx val="7"/>
          <c:order val="7"/>
          <c:tx>
            <c:strRef>
              <c:f>Sheet1!$I$1</c:f>
              <c:strCache>
                <c:ptCount val="1"/>
                <c:pt idx="0">
                  <c:v>Two or More</c:v>
                </c:pt>
              </c:strCache>
            </c:strRef>
          </c:tx>
          <c:spPr>
            <a:solidFill>
              <a:schemeClr val="accent3">
                <a:lumMod val="80000"/>
                <a:lumOff val="20000"/>
              </a:schemeClr>
            </a:solidFill>
            <a:ln>
              <a:noFill/>
            </a:ln>
            <a:effectLst/>
          </c:spPr>
          <c:invertIfNegative val="0"/>
          <c:cat>
            <c:strRef>
              <c:f>Sheet1!$A$2</c:f>
              <c:strCache>
                <c:ptCount val="1"/>
                <c:pt idx="0">
                  <c:v>GR 8</c:v>
                </c:pt>
              </c:strCache>
            </c:strRef>
          </c:cat>
          <c:val>
            <c:numRef>
              <c:f>Sheet1!$I$2</c:f>
              <c:numCache>
                <c:formatCode>General</c:formatCode>
                <c:ptCount val="1"/>
                <c:pt idx="0">
                  <c:v>55</c:v>
                </c:pt>
              </c:numCache>
            </c:numRef>
          </c:val>
          <c:extLst>
            <c:ext xmlns:c16="http://schemas.microsoft.com/office/drawing/2014/chart" uri="{C3380CC4-5D6E-409C-BE32-E72D297353CC}">
              <c16:uniqueId val="{00000007-C0E2-49A7-A818-5848BB23EE96}"/>
            </c:ext>
          </c:extLst>
        </c:ser>
        <c:ser>
          <c:idx val="8"/>
          <c:order val="8"/>
          <c:tx>
            <c:strRef>
              <c:f>Sheet1!$J$1</c:f>
              <c:strCache>
                <c:ptCount val="1"/>
                <c:pt idx="0">
                  <c:v>Sp Ed</c:v>
                </c:pt>
              </c:strCache>
            </c:strRef>
          </c:tx>
          <c:spPr>
            <a:solidFill>
              <a:schemeClr val="accent5">
                <a:lumMod val="80000"/>
                <a:lumOff val="20000"/>
              </a:schemeClr>
            </a:solidFill>
            <a:ln>
              <a:noFill/>
            </a:ln>
            <a:effectLst/>
          </c:spPr>
          <c:invertIfNegative val="0"/>
          <c:cat>
            <c:strRef>
              <c:f>Sheet1!$A$2</c:f>
              <c:strCache>
                <c:ptCount val="1"/>
                <c:pt idx="0">
                  <c:v>GR 8</c:v>
                </c:pt>
              </c:strCache>
            </c:strRef>
          </c:cat>
          <c:val>
            <c:numRef>
              <c:f>Sheet1!$J$2</c:f>
              <c:numCache>
                <c:formatCode>General</c:formatCode>
                <c:ptCount val="1"/>
                <c:pt idx="0">
                  <c:v>50</c:v>
                </c:pt>
              </c:numCache>
            </c:numRef>
          </c:val>
          <c:extLst>
            <c:ext xmlns:c16="http://schemas.microsoft.com/office/drawing/2014/chart" uri="{C3380CC4-5D6E-409C-BE32-E72D297353CC}">
              <c16:uniqueId val="{00000008-C0E2-49A7-A818-5848BB23EE96}"/>
            </c:ext>
          </c:extLst>
        </c:ser>
        <c:ser>
          <c:idx val="9"/>
          <c:order val="9"/>
          <c:tx>
            <c:strRef>
              <c:f>Sheet1!$K$1</c:f>
              <c:strCache>
                <c:ptCount val="1"/>
                <c:pt idx="0">
                  <c:v>Eco Dis</c:v>
                </c:pt>
              </c:strCache>
            </c:strRef>
          </c:tx>
          <c:spPr>
            <a:solidFill>
              <a:schemeClr val="accent1">
                <a:lumMod val="80000"/>
              </a:schemeClr>
            </a:solidFill>
            <a:ln>
              <a:noFill/>
            </a:ln>
            <a:effectLst/>
          </c:spPr>
          <c:invertIfNegative val="0"/>
          <c:cat>
            <c:strRef>
              <c:f>Sheet1!$A$2</c:f>
              <c:strCache>
                <c:ptCount val="1"/>
                <c:pt idx="0">
                  <c:v>GR 8</c:v>
                </c:pt>
              </c:strCache>
            </c:strRef>
          </c:cat>
          <c:val>
            <c:numRef>
              <c:f>Sheet1!$K$2</c:f>
              <c:numCache>
                <c:formatCode>General</c:formatCode>
                <c:ptCount val="1"/>
                <c:pt idx="0">
                  <c:v>45</c:v>
                </c:pt>
              </c:numCache>
            </c:numRef>
          </c:val>
          <c:extLst>
            <c:ext xmlns:c16="http://schemas.microsoft.com/office/drawing/2014/chart" uri="{C3380CC4-5D6E-409C-BE32-E72D297353CC}">
              <c16:uniqueId val="{00000009-C0E2-49A7-A818-5848BB23EE96}"/>
            </c:ext>
          </c:extLst>
        </c:ser>
        <c:ser>
          <c:idx val="10"/>
          <c:order val="10"/>
          <c:tx>
            <c:strRef>
              <c:f>Sheet1!$L$1</c:f>
              <c:strCache>
                <c:ptCount val="1"/>
                <c:pt idx="0">
                  <c:v>EB/EL</c:v>
                </c:pt>
              </c:strCache>
            </c:strRef>
          </c:tx>
          <c:spPr>
            <a:solidFill>
              <a:schemeClr val="accent3">
                <a:lumMod val="80000"/>
              </a:schemeClr>
            </a:solidFill>
            <a:ln>
              <a:noFill/>
            </a:ln>
            <a:effectLst/>
          </c:spPr>
          <c:invertIfNegative val="0"/>
          <c:cat>
            <c:strRef>
              <c:f>Sheet1!$A$2</c:f>
              <c:strCache>
                <c:ptCount val="1"/>
                <c:pt idx="0">
                  <c:v>GR 8</c:v>
                </c:pt>
              </c:strCache>
            </c:strRef>
          </c:cat>
          <c:val>
            <c:numRef>
              <c:f>Sheet1!$L$2</c:f>
              <c:numCache>
                <c:formatCode>General</c:formatCode>
                <c:ptCount val="1"/>
                <c:pt idx="0">
                  <c:v>40</c:v>
                </c:pt>
              </c:numCache>
            </c:numRef>
          </c:val>
          <c:extLst>
            <c:ext xmlns:c16="http://schemas.microsoft.com/office/drawing/2014/chart" uri="{C3380CC4-5D6E-409C-BE32-E72D297353CC}">
              <c16:uniqueId val="{0000000A-C0E2-49A7-A818-5848BB23EE96}"/>
            </c:ext>
          </c:extLst>
        </c:ser>
        <c:dLbls>
          <c:showLegendKey val="0"/>
          <c:showVal val="0"/>
          <c:showCatName val="0"/>
          <c:showSerName val="0"/>
          <c:showPercent val="0"/>
          <c:showBubbleSize val="0"/>
        </c:dLbls>
        <c:gapWidth val="150"/>
        <c:axId val="461584160"/>
        <c:axId val="466369224"/>
      </c:barChart>
      <c:catAx>
        <c:axId val="461584160"/>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6369224"/>
        <c:crosses val="autoZero"/>
        <c:auto val="1"/>
        <c:lblAlgn val="ctr"/>
        <c:lblOffset val="100"/>
        <c:noMultiLvlLbl val="0"/>
      </c:catAx>
      <c:valAx>
        <c:axId val="466369224"/>
        <c:scaling>
          <c:orientation val="minMax"/>
          <c:max val="100"/>
          <c:min val="0"/>
        </c:scaling>
        <c:delete val="0"/>
        <c:axPos val="l"/>
        <c:majorGridlines>
          <c:spPr>
            <a:ln w="9525" cap="flat" cmpd="sng" algn="ctr">
              <a:solidFill>
                <a:schemeClr val="tx1">
                  <a:tint val="75000"/>
                  <a:shade val="95000"/>
                  <a:satMod val="105000"/>
                </a:schemeClr>
              </a:solidFill>
              <a:prstDash val="solid"/>
              <a:round/>
            </a:ln>
            <a:effectLst/>
          </c:spPr>
        </c:majorGridlines>
        <c:numFmt formatCode="General" sourceLinked="1"/>
        <c:majorTickMark val="out"/>
        <c:minorTickMark val="in"/>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1584160"/>
        <c:crosses val="autoZero"/>
        <c:crossBetween val="between"/>
        <c:majorUnit val="10"/>
        <c:minorUnit val="2"/>
      </c:valAx>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All</c:v>
                </c:pt>
              </c:strCache>
            </c:strRef>
          </c:tx>
          <c:spPr>
            <a:solidFill>
              <a:schemeClr val="accent1"/>
            </a:solidFill>
            <a:ln>
              <a:noFill/>
            </a:ln>
            <a:effectLst/>
          </c:spPr>
          <c:invertIfNegative val="0"/>
          <c:cat>
            <c:strRef>
              <c:f>Sheet1!$A$2</c:f>
              <c:strCache>
                <c:ptCount val="1"/>
                <c:pt idx="0">
                  <c:v>US HISTORY</c:v>
                </c:pt>
              </c:strCache>
            </c:strRef>
          </c:cat>
          <c:val>
            <c:numRef>
              <c:f>Sheet1!$B$2</c:f>
              <c:numCache>
                <c:formatCode>General</c:formatCode>
                <c:ptCount val="1"/>
                <c:pt idx="0">
                  <c:v>90</c:v>
                </c:pt>
              </c:numCache>
            </c:numRef>
          </c:val>
          <c:extLst>
            <c:ext xmlns:c16="http://schemas.microsoft.com/office/drawing/2014/chart" uri="{C3380CC4-5D6E-409C-BE32-E72D297353CC}">
              <c16:uniqueId val="{00000000-9150-4B46-99EF-A7D9066B2BA1}"/>
            </c:ext>
          </c:extLst>
        </c:ser>
        <c:ser>
          <c:idx val="1"/>
          <c:order val="1"/>
          <c:tx>
            <c:strRef>
              <c:f>Sheet1!$C$1</c:f>
              <c:strCache>
                <c:ptCount val="1"/>
                <c:pt idx="0">
                  <c:v>Af Am</c:v>
                </c:pt>
              </c:strCache>
            </c:strRef>
          </c:tx>
          <c:spPr>
            <a:solidFill>
              <a:schemeClr val="accent3"/>
            </a:solidFill>
            <a:ln>
              <a:noFill/>
            </a:ln>
            <a:effectLst/>
          </c:spPr>
          <c:invertIfNegative val="0"/>
          <c:cat>
            <c:strRef>
              <c:f>Sheet1!$A$2</c:f>
              <c:strCache>
                <c:ptCount val="1"/>
                <c:pt idx="0">
                  <c:v>US HISTORY</c:v>
                </c:pt>
              </c:strCache>
            </c:strRef>
          </c:cat>
          <c:val>
            <c:numRef>
              <c:f>Sheet1!$C$2</c:f>
              <c:numCache>
                <c:formatCode>General</c:formatCode>
                <c:ptCount val="1"/>
                <c:pt idx="0">
                  <c:v>85</c:v>
                </c:pt>
              </c:numCache>
            </c:numRef>
          </c:val>
          <c:extLst>
            <c:ext xmlns:c16="http://schemas.microsoft.com/office/drawing/2014/chart" uri="{C3380CC4-5D6E-409C-BE32-E72D297353CC}">
              <c16:uniqueId val="{00000001-9150-4B46-99EF-A7D9066B2BA1}"/>
            </c:ext>
          </c:extLst>
        </c:ser>
        <c:ser>
          <c:idx val="2"/>
          <c:order val="2"/>
          <c:tx>
            <c:strRef>
              <c:f>Sheet1!$D$1</c:f>
              <c:strCache>
                <c:ptCount val="1"/>
                <c:pt idx="0">
                  <c:v>Hisp</c:v>
                </c:pt>
              </c:strCache>
            </c:strRef>
          </c:tx>
          <c:spPr>
            <a:solidFill>
              <a:schemeClr val="accent5"/>
            </a:solidFill>
            <a:ln>
              <a:noFill/>
            </a:ln>
            <a:effectLst/>
          </c:spPr>
          <c:invertIfNegative val="0"/>
          <c:cat>
            <c:strRef>
              <c:f>Sheet1!$A$2</c:f>
              <c:strCache>
                <c:ptCount val="1"/>
                <c:pt idx="0">
                  <c:v>US HISTORY</c:v>
                </c:pt>
              </c:strCache>
            </c:strRef>
          </c:cat>
          <c:val>
            <c:numRef>
              <c:f>Sheet1!$D$2</c:f>
              <c:numCache>
                <c:formatCode>General</c:formatCode>
                <c:ptCount val="1"/>
                <c:pt idx="0">
                  <c:v>80</c:v>
                </c:pt>
              </c:numCache>
            </c:numRef>
          </c:val>
          <c:extLst>
            <c:ext xmlns:c16="http://schemas.microsoft.com/office/drawing/2014/chart" uri="{C3380CC4-5D6E-409C-BE32-E72D297353CC}">
              <c16:uniqueId val="{00000002-9150-4B46-99EF-A7D9066B2BA1}"/>
            </c:ext>
          </c:extLst>
        </c:ser>
        <c:ser>
          <c:idx val="3"/>
          <c:order val="3"/>
          <c:tx>
            <c:strRef>
              <c:f>Sheet1!$E$1</c:f>
              <c:strCache>
                <c:ptCount val="1"/>
                <c:pt idx="0">
                  <c:v>White</c:v>
                </c:pt>
              </c:strCache>
            </c:strRef>
          </c:tx>
          <c:spPr>
            <a:solidFill>
              <a:schemeClr val="accent1">
                <a:lumMod val="60000"/>
              </a:schemeClr>
            </a:solidFill>
            <a:ln>
              <a:noFill/>
            </a:ln>
            <a:effectLst/>
          </c:spPr>
          <c:invertIfNegative val="0"/>
          <c:cat>
            <c:strRef>
              <c:f>Sheet1!$A$2</c:f>
              <c:strCache>
                <c:ptCount val="1"/>
                <c:pt idx="0">
                  <c:v>US HISTORY</c:v>
                </c:pt>
              </c:strCache>
            </c:strRef>
          </c:cat>
          <c:val>
            <c:numRef>
              <c:f>Sheet1!$E$2</c:f>
              <c:numCache>
                <c:formatCode>General</c:formatCode>
                <c:ptCount val="1"/>
                <c:pt idx="0">
                  <c:v>75</c:v>
                </c:pt>
              </c:numCache>
            </c:numRef>
          </c:val>
          <c:extLst>
            <c:ext xmlns:c16="http://schemas.microsoft.com/office/drawing/2014/chart" uri="{C3380CC4-5D6E-409C-BE32-E72D297353CC}">
              <c16:uniqueId val="{00000003-9150-4B46-99EF-A7D9066B2BA1}"/>
            </c:ext>
          </c:extLst>
        </c:ser>
        <c:ser>
          <c:idx val="4"/>
          <c:order val="4"/>
          <c:tx>
            <c:strRef>
              <c:f>Sheet1!$F$1</c:f>
              <c:strCache>
                <c:ptCount val="1"/>
                <c:pt idx="0">
                  <c:v>Am. Indian</c:v>
                </c:pt>
              </c:strCache>
            </c:strRef>
          </c:tx>
          <c:spPr>
            <a:solidFill>
              <a:schemeClr val="accent3">
                <a:lumMod val="60000"/>
              </a:schemeClr>
            </a:solidFill>
            <a:ln>
              <a:noFill/>
            </a:ln>
            <a:effectLst/>
          </c:spPr>
          <c:invertIfNegative val="0"/>
          <c:cat>
            <c:strRef>
              <c:f>Sheet1!$A$2</c:f>
              <c:strCache>
                <c:ptCount val="1"/>
                <c:pt idx="0">
                  <c:v>US HISTORY</c:v>
                </c:pt>
              </c:strCache>
            </c:strRef>
          </c:cat>
          <c:val>
            <c:numRef>
              <c:f>Sheet1!$F$2</c:f>
              <c:numCache>
                <c:formatCode>General</c:formatCode>
                <c:ptCount val="1"/>
                <c:pt idx="0">
                  <c:v>70</c:v>
                </c:pt>
              </c:numCache>
            </c:numRef>
          </c:val>
          <c:extLst>
            <c:ext xmlns:c16="http://schemas.microsoft.com/office/drawing/2014/chart" uri="{C3380CC4-5D6E-409C-BE32-E72D297353CC}">
              <c16:uniqueId val="{00000004-9150-4B46-99EF-A7D9066B2BA1}"/>
            </c:ext>
          </c:extLst>
        </c:ser>
        <c:ser>
          <c:idx val="5"/>
          <c:order val="5"/>
          <c:tx>
            <c:strRef>
              <c:f>Sheet1!$G$1</c:f>
              <c:strCache>
                <c:ptCount val="1"/>
                <c:pt idx="0">
                  <c:v>Asian</c:v>
                </c:pt>
              </c:strCache>
            </c:strRef>
          </c:tx>
          <c:spPr>
            <a:solidFill>
              <a:schemeClr val="accent5">
                <a:lumMod val="60000"/>
              </a:schemeClr>
            </a:solidFill>
            <a:ln>
              <a:noFill/>
            </a:ln>
            <a:effectLst/>
          </c:spPr>
          <c:invertIfNegative val="0"/>
          <c:cat>
            <c:strRef>
              <c:f>Sheet1!$A$2</c:f>
              <c:strCache>
                <c:ptCount val="1"/>
                <c:pt idx="0">
                  <c:v>US HISTORY</c:v>
                </c:pt>
              </c:strCache>
            </c:strRef>
          </c:cat>
          <c:val>
            <c:numRef>
              <c:f>Sheet1!$G$2</c:f>
              <c:numCache>
                <c:formatCode>General</c:formatCode>
                <c:ptCount val="1"/>
                <c:pt idx="0">
                  <c:v>65</c:v>
                </c:pt>
              </c:numCache>
            </c:numRef>
          </c:val>
          <c:extLst>
            <c:ext xmlns:c16="http://schemas.microsoft.com/office/drawing/2014/chart" uri="{C3380CC4-5D6E-409C-BE32-E72D297353CC}">
              <c16:uniqueId val="{00000005-9150-4B46-99EF-A7D9066B2BA1}"/>
            </c:ext>
          </c:extLst>
        </c:ser>
        <c:ser>
          <c:idx val="6"/>
          <c:order val="6"/>
          <c:tx>
            <c:strRef>
              <c:f>Sheet1!$H$1</c:f>
              <c:strCache>
                <c:ptCount val="1"/>
                <c:pt idx="0">
                  <c:v>Pac. Islander</c:v>
                </c:pt>
              </c:strCache>
            </c:strRef>
          </c:tx>
          <c:spPr>
            <a:solidFill>
              <a:schemeClr val="accent1">
                <a:lumMod val="80000"/>
                <a:lumOff val="20000"/>
              </a:schemeClr>
            </a:solidFill>
            <a:ln>
              <a:noFill/>
            </a:ln>
            <a:effectLst/>
          </c:spPr>
          <c:invertIfNegative val="0"/>
          <c:cat>
            <c:strRef>
              <c:f>Sheet1!$A$2</c:f>
              <c:strCache>
                <c:ptCount val="1"/>
                <c:pt idx="0">
                  <c:v>US HISTORY</c:v>
                </c:pt>
              </c:strCache>
            </c:strRef>
          </c:cat>
          <c:val>
            <c:numRef>
              <c:f>Sheet1!$H$2</c:f>
              <c:numCache>
                <c:formatCode>General</c:formatCode>
                <c:ptCount val="1"/>
                <c:pt idx="0">
                  <c:v>60</c:v>
                </c:pt>
              </c:numCache>
            </c:numRef>
          </c:val>
          <c:extLst>
            <c:ext xmlns:c16="http://schemas.microsoft.com/office/drawing/2014/chart" uri="{C3380CC4-5D6E-409C-BE32-E72D297353CC}">
              <c16:uniqueId val="{00000006-9150-4B46-99EF-A7D9066B2BA1}"/>
            </c:ext>
          </c:extLst>
        </c:ser>
        <c:ser>
          <c:idx val="7"/>
          <c:order val="7"/>
          <c:tx>
            <c:strRef>
              <c:f>Sheet1!$I$1</c:f>
              <c:strCache>
                <c:ptCount val="1"/>
                <c:pt idx="0">
                  <c:v>Two or More</c:v>
                </c:pt>
              </c:strCache>
            </c:strRef>
          </c:tx>
          <c:spPr>
            <a:solidFill>
              <a:schemeClr val="accent3">
                <a:lumMod val="80000"/>
                <a:lumOff val="20000"/>
              </a:schemeClr>
            </a:solidFill>
            <a:ln>
              <a:noFill/>
            </a:ln>
            <a:effectLst/>
          </c:spPr>
          <c:invertIfNegative val="0"/>
          <c:cat>
            <c:strRef>
              <c:f>Sheet1!$A$2</c:f>
              <c:strCache>
                <c:ptCount val="1"/>
                <c:pt idx="0">
                  <c:v>US HISTORY</c:v>
                </c:pt>
              </c:strCache>
            </c:strRef>
          </c:cat>
          <c:val>
            <c:numRef>
              <c:f>Sheet1!$I$2</c:f>
              <c:numCache>
                <c:formatCode>General</c:formatCode>
                <c:ptCount val="1"/>
                <c:pt idx="0">
                  <c:v>55</c:v>
                </c:pt>
              </c:numCache>
            </c:numRef>
          </c:val>
          <c:extLst>
            <c:ext xmlns:c16="http://schemas.microsoft.com/office/drawing/2014/chart" uri="{C3380CC4-5D6E-409C-BE32-E72D297353CC}">
              <c16:uniqueId val="{00000007-9150-4B46-99EF-A7D9066B2BA1}"/>
            </c:ext>
          </c:extLst>
        </c:ser>
        <c:ser>
          <c:idx val="8"/>
          <c:order val="8"/>
          <c:tx>
            <c:strRef>
              <c:f>Sheet1!$J$1</c:f>
              <c:strCache>
                <c:ptCount val="1"/>
                <c:pt idx="0">
                  <c:v>Sp Ed</c:v>
                </c:pt>
              </c:strCache>
            </c:strRef>
          </c:tx>
          <c:spPr>
            <a:solidFill>
              <a:schemeClr val="accent5">
                <a:lumMod val="80000"/>
                <a:lumOff val="20000"/>
              </a:schemeClr>
            </a:solidFill>
            <a:ln>
              <a:noFill/>
            </a:ln>
            <a:effectLst/>
          </c:spPr>
          <c:invertIfNegative val="0"/>
          <c:cat>
            <c:strRef>
              <c:f>Sheet1!$A$2</c:f>
              <c:strCache>
                <c:ptCount val="1"/>
                <c:pt idx="0">
                  <c:v>US HISTORY</c:v>
                </c:pt>
              </c:strCache>
            </c:strRef>
          </c:cat>
          <c:val>
            <c:numRef>
              <c:f>Sheet1!$J$2</c:f>
              <c:numCache>
                <c:formatCode>General</c:formatCode>
                <c:ptCount val="1"/>
                <c:pt idx="0">
                  <c:v>50</c:v>
                </c:pt>
              </c:numCache>
            </c:numRef>
          </c:val>
          <c:extLst>
            <c:ext xmlns:c16="http://schemas.microsoft.com/office/drawing/2014/chart" uri="{C3380CC4-5D6E-409C-BE32-E72D297353CC}">
              <c16:uniqueId val="{00000008-9150-4B46-99EF-A7D9066B2BA1}"/>
            </c:ext>
          </c:extLst>
        </c:ser>
        <c:ser>
          <c:idx val="9"/>
          <c:order val="9"/>
          <c:tx>
            <c:strRef>
              <c:f>Sheet1!$K$1</c:f>
              <c:strCache>
                <c:ptCount val="1"/>
                <c:pt idx="0">
                  <c:v>Eco Dis</c:v>
                </c:pt>
              </c:strCache>
            </c:strRef>
          </c:tx>
          <c:spPr>
            <a:solidFill>
              <a:schemeClr val="accent1">
                <a:lumMod val="80000"/>
              </a:schemeClr>
            </a:solidFill>
            <a:ln>
              <a:noFill/>
            </a:ln>
            <a:effectLst/>
          </c:spPr>
          <c:invertIfNegative val="0"/>
          <c:cat>
            <c:strRef>
              <c:f>Sheet1!$A$2</c:f>
              <c:strCache>
                <c:ptCount val="1"/>
                <c:pt idx="0">
                  <c:v>US HISTORY</c:v>
                </c:pt>
              </c:strCache>
            </c:strRef>
          </c:cat>
          <c:val>
            <c:numRef>
              <c:f>Sheet1!$K$2</c:f>
              <c:numCache>
                <c:formatCode>General</c:formatCode>
                <c:ptCount val="1"/>
                <c:pt idx="0">
                  <c:v>45</c:v>
                </c:pt>
              </c:numCache>
            </c:numRef>
          </c:val>
          <c:extLst>
            <c:ext xmlns:c16="http://schemas.microsoft.com/office/drawing/2014/chart" uri="{C3380CC4-5D6E-409C-BE32-E72D297353CC}">
              <c16:uniqueId val="{00000009-9150-4B46-99EF-A7D9066B2BA1}"/>
            </c:ext>
          </c:extLst>
        </c:ser>
        <c:ser>
          <c:idx val="10"/>
          <c:order val="10"/>
          <c:tx>
            <c:strRef>
              <c:f>Sheet1!$L$1</c:f>
              <c:strCache>
                <c:ptCount val="1"/>
                <c:pt idx="0">
                  <c:v>EB/EL</c:v>
                </c:pt>
              </c:strCache>
            </c:strRef>
          </c:tx>
          <c:spPr>
            <a:solidFill>
              <a:schemeClr val="accent3">
                <a:lumMod val="80000"/>
              </a:schemeClr>
            </a:solidFill>
            <a:ln>
              <a:noFill/>
            </a:ln>
            <a:effectLst/>
          </c:spPr>
          <c:invertIfNegative val="0"/>
          <c:cat>
            <c:strRef>
              <c:f>Sheet1!$A$2</c:f>
              <c:strCache>
                <c:ptCount val="1"/>
                <c:pt idx="0">
                  <c:v>US HISTORY</c:v>
                </c:pt>
              </c:strCache>
            </c:strRef>
          </c:cat>
          <c:val>
            <c:numRef>
              <c:f>Sheet1!$L$2</c:f>
              <c:numCache>
                <c:formatCode>General</c:formatCode>
                <c:ptCount val="1"/>
                <c:pt idx="0">
                  <c:v>40</c:v>
                </c:pt>
              </c:numCache>
            </c:numRef>
          </c:val>
          <c:extLst>
            <c:ext xmlns:c16="http://schemas.microsoft.com/office/drawing/2014/chart" uri="{C3380CC4-5D6E-409C-BE32-E72D297353CC}">
              <c16:uniqueId val="{0000000A-9150-4B46-99EF-A7D9066B2BA1}"/>
            </c:ext>
          </c:extLst>
        </c:ser>
        <c:dLbls>
          <c:showLegendKey val="0"/>
          <c:showVal val="0"/>
          <c:showCatName val="0"/>
          <c:showSerName val="0"/>
          <c:showPercent val="0"/>
          <c:showBubbleSize val="0"/>
        </c:dLbls>
        <c:gapWidth val="150"/>
        <c:axId val="461584160"/>
        <c:axId val="466369224"/>
      </c:barChart>
      <c:catAx>
        <c:axId val="461584160"/>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6369224"/>
        <c:crosses val="autoZero"/>
        <c:auto val="1"/>
        <c:lblAlgn val="ctr"/>
        <c:lblOffset val="100"/>
        <c:noMultiLvlLbl val="0"/>
      </c:catAx>
      <c:valAx>
        <c:axId val="466369224"/>
        <c:scaling>
          <c:orientation val="minMax"/>
          <c:max val="100"/>
          <c:min val="0"/>
        </c:scaling>
        <c:delete val="0"/>
        <c:axPos val="l"/>
        <c:majorGridlines>
          <c:spPr>
            <a:ln w="9525" cap="flat" cmpd="sng" algn="ctr">
              <a:solidFill>
                <a:schemeClr val="tx1">
                  <a:tint val="75000"/>
                  <a:shade val="95000"/>
                  <a:satMod val="105000"/>
                </a:schemeClr>
              </a:solidFill>
              <a:prstDash val="solid"/>
              <a:round/>
            </a:ln>
            <a:effectLst/>
          </c:spPr>
        </c:majorGridlines>
        <c:numFmt formatCode="General" sourceLinked="1"/>
        <c:majorTickMark val="out"/>
        <c:minorTickMark val="in"/>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1584160"/>
        <c:crosses val="autoZero"/>
        <c:crossBetween val="between"/>
        <c:majorUnit val="10"/>
        <c:minorUnit val="2"/>
      </c:valAx>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All</c:v>
                </c:pt>
              </c:strCache>
            </c:strRef>
          </c:tx>
          <c:spPr>
            <a:solidFill>
              <a:schemeClr val="accent1"/>
            </a:solidFill>
            <a:ln>
              <a:noFill/>
            </a:ln>
            <a:effectLst/>
          </c:spPr>
          <c:invertIfNegative val="0"/>
          <c:cat>
            <c:strRef>
              <c:f>Sheet1!$A$2:$A$4</c:f>
              <c:strCache>
                <c:ptCount val="3"/>
                <c:pt idx="0">
                  <c:v>GR 6</c:v>
                </c:pt>
                <c:pt idx="1">
                  <c:v>GR 7</c:v>
                </c:pt>
                <c:pt idx="2">
                  <c:v>GR 8</c:v>
                </c:pt>
              </c:strCache>
            </c:strRef>
          </c:cat>
          <c:val>
            <c:numRef>
              <c:f>Sheet1!$B$2:$B$4</c:f>
              <c:numCache>
                <c:formatCode>General</c:formatCode>
                <c:ptCount val="3"/>
                <c:pt idx="0">
                  <c:v>90</c:v>
                </c:pt>
                <c:pt idx="1">
                  <c:v>90</c:v>
                </c:pt>
                <c:pt idx="2">
                  <c:v>90</c:v>
                </c:pt>
              </c:numCache>
            </c:numRef>
          </c:val>
          <c:extLst>
            <c:ext xmlns:c16="http://schemas.microsoft.com/office/drawing/2014/chart" uri="{C3380CC4-5D6E-409C-BE32-E72D297353CC}">
              <c16:uniqueId val="{00000000-D75C-4F73-919D-6C3751F7FB4C}"/>
            </c:ext>
          </c:extLst>
        </c:ser>
        <c:ser>
          <c:idx val="1"/>
          <c:order val="1"/>
          <c:tx>
            <c:strRef>
              <c:f>Sheet1!$C$1</c:f>
              <c:strCache>
                <c:ptCount val="1"/>
                <c:pt idx="0">
                  <c:v>Af Am</c:v>
                </c:pt>
              </c:strCache>
            </c:strRef>
          </c:tx>
          <c:spPr>
            <a:solidFill>
              <a:schemeClr val="accent3"/>
            </a:solidFill>
            <a:ln>
              <a:noFill/>
            </a:ln>
            <a:effectLst/>
          </c:spPr>
          <c:invertIfNegative val="0"/>
          <c:cat>
            <c:strRef>
              <c:f>Sheet1!$A$2:$A$4</c:f>
              <c:strCache>
                <c:ptCount val="3"/>
                <c:pt idx="0">
                  <c:v>GR 6</c:v>
                </c:pt>
                <c:pt idx="1">
                  <c:v>GR 7</c:v>
                </c:pt>
                <c:pt idx="2">
                  <c:v>GR 8</c:v>
                </c:pt>
              </c:strCache>
            </c:strRef>
          </c:cat>
          <c:val>
            <c:numRef>
              <c:f>Sheet1!$C$2:$C$4</c:f>
              <c:numCache>
                <c:formatCode>General</c:formatCode>
                <c:ptCount val="3"/>
                <c:pt idx="0">
                  <c:v>85</c:v>
                </c:pt>
                <c:pt idx="1">
                  <c:v>85</c:v>
                </c:pt>
                <c:pt idx="2">
                  <c:v>85</c:v>
                </c:pt>
              </c:numCache>
            </c:numRef>
          </c:val>
          <c:extLst>
            <c:ext xmlns:c16="http://schemas.microsoft.com/office/drawing/2014/chart" uri="{C3380CC4-5D6E-409C-BE32-E72D297353CC}">
              <c16:uniqueId val="{00000001-D75C-4F73-919D-6C3751F7FB4C}"/>
            </c:ext>
          </c:extLst>
        </c:ser>
        <c:ser>
          <c:idx val="2"/>
          <c:order val="2"/>
          <c:tx>
            <c:strRef>
              <c:f>Sheet1!$D$1</c:f>
              <c:strCache>
                <c:ptCount val="1"/>
                <c:pt idx="0">
                  <c:v>Hisp</c:v>
                </c:pt>
              </c:strCache>
            </c:strRef>
          </c:tx>
          <c:spPr>
            <a:solidFill>
              <a:schemeClr val="accent5"/>
            </a:solidFill>
            <a:ln>
              <a:noFill/>
            </a:ln>
            <a:effectLst/>
          </c:spPr>
          <c:invertIfNegative val="0"/>
          <c:cat>
            <c:strRef>
              <c:f>Sheet1!$A$2:$A$4</c:f>
              <c:strCache>
                <c:ptCount val="3"/>
                <c:pt idx="0">
                  <c:v>GR 6</c:v>
                </c:pt>
                <c:pt idx="1">
                  <c:v>GR 7</c:v>
                </c:pt>
                <c:pt idx="2">
                  <c:v>GR 8</c:v>
                </c:pt>
              </c:strCache>
            </c:strRef>
          </c:cat>
          <c:val>
            <c:numRef>
              <c:f>Sheet1!$D$2:$D$4</c:f>
              <c:numCache>
                <c:formatCode>General</c:formatCode>
                <c:ptCount val="3"/>
                <c:pt idx="0">
                  <c:v>80</c:v>
                </c:pt>
                <c:pt idx="1">
                  <c:v>80</c:v>
                </c:pt>
                <c:pt idx="2">
                  <c:v>80</c:v>
                </c:pt>
              </c:numCache>
            </c:numRef>
          </c:val>
          <c:extLst>
            <c:ext xmlns:c16="http://schemas.microsoft.com/office/drawing/2014/chart" uri="{C3380CC4-5D6E-409C-BE32-E72D297353CC}">
              <c16:uniqueId val="{00000002-D75C-4F73-919D-6C3751F7FB4C}"/>
            </c:ext>
          </c:extLst>
        </c:ser>
        <c:ser>
          <c:idx val="3"/>
          <c:order val="3"/>
          <c:tx>
            <c:strRef>
              <c:f>Sheet1!$E$1</c:f>
              <c:strCache>
                <c:ptCount val="1"/>
                <c:pt idx="0">
                  <c:v>White</c:v>
                </c:pt>
              </c:strCache>
            </c:strRef>
          </c:tx>
          <c:spPr>
            <a:solidFill>
              <a:schemeClr val="accent1">
                <a:lumMod val="60000"/>
              </a:schemeClr>
            </a:solidFill>
            <a:ln>
              <a:noFill/>
            </a:ln>
            <a:effectLst/>
          </c:spPr>
          <c:invertIfNegative val="0"/>
          <c:cat>
            <c:strRef>
              <c:f>Sheet1!$A$2:$A$4</c:f>
              <c:strCache>
                <c:ptCount val="3"/>
                <c:pt idx="0">
                  <c:v>GR 6</c:v>
                </c:pt>
                <c:pt idx="1">
                  <c:v>GR 7</c:v>
                </c:pt>
                <c:pt idx="2">
                  <c:v>GR 8</c:v>
                </c:pt>
              </c:strCache>
            </c:strRef>
          </c:cat>
          <c:val>
            <c:numRef>
              <c:f>Sheet1!$E$2:$E$4</c:f>
              <c:numCache>
                <c:formatCode>General</c:formatCode>
                <c:ptCount val="3"/>
                <c:pt idx="0">
                  <c:v>75</c:v>
                </c:pt>
                <c:pt idx="1">
                  <c:v>75</c:v>
                </c:pt>
                <c:pt idx="2">
                  <c:v>75</c:v>
                </c:pt>
              </c:numCache>
            </c:numRef>
          </c:val>
          <c:extLst>
            <c:ext xmlns:c16="http://schemas.microsoft.com/office/drawing/2014/chart" uri="{C3380CC4-5D6E-409C-BE32-E72D297353CC}">
              <c16:uniqueId val="{00000003-D75C-4F73-919D-6C3751F7FB4C}"/>
            </c:ext>
          </c:extLst>
        </c:ser>
        <c:ser>
          <c:idx val="4"/>
          <c:order val="4"/>
          <c:tx>
            <c:strRef>
              <c:f>Sheet1!$F$1</c:f>
              <c:strCache>
                <c:ptCount val="1"/>
                <c:pt idx="0">
                  <c:v>Am. Indian</c:v>
                </c:pt>
              </c:strCache>
            </c:strRef>
          </c:tx>
          <c:spPr>
            <a:solidFill>
              <a:schemeClr val="accent3">
                <a:lumMod val="60000"/>
              </a:schemeClr>
            </a:solidFill>
            <a:ln>
              <a:noFill/>
            </a:ln>
            <a:effectLst/>
          </c:spPr>
          <c:invertIfNegative val="0"/>
          <c:cat>
            <c:strRef>
              <c:f>Sheet1!$A$2:$A$4</c:f>
              <c:strCache>
                <c:ptCount val="3"/>
                <c:pt idx="0">
                  <c:v>GR 6</c:v>
                </c:pt>
                <c:pt idx="1">
                  <c:v>GR 7</c:v>
                </c:pt>
                <c:pt idx="2">
                  <c:v>GR 8</c:v>
                </c:pt>
              </c:strCache>
            </c:strRef>
          </c:cat>
          <c:val>
            <c:numRef>
              <c:f>Sheet1!$F$2:$F$4</c:f>
              <c:numCache>
                <c:formatCode>General</c:formatCode>
                <c:ptCount val="3"/>
                <c:pt idx="0">
                  <c:v>70</c:v>
                </c:pt>
                <c:pt idx="1">
                  <c:v>70</c:v>
                </c:pt>
                <c:pt idx="2">
                  <c:v>70</c:v>
                </c:pt>
              </c:numCache>
            </c:numRef>
          </c:val>
          <c:extLst>
            <c:ext xmlns:c16="http://schemas.microsoft.com/office/drawing/2014/chart" uri="{C3380CC4-5D6E-409C-BE32-E72D297353CC}">
              <c16:uniqueId val="{00000004-D75C-4F73-919D-6C3751F7FB4C}"/>
            </c:ext>
          </c:extLst>
        </c:ser>
        <c:ser>
          <c:idx val="5"/>
          <c:order val="5"/>
          <c:tx>
            <c:strRef>
              <c:f>Sheet1!$G$1</c:f>
              <c:strCache>
                <c:ptCount val="1"/>
                <c:pt idx="0">
                  <c:v>Asian</c:v>
                </c:pt>
              </c:strCache>
            </c:strRef>
          </c:tx>
          <c:spPr>
            <a:solidFill>
              <a:schemeClr val="accent5">
                <a:lumMod val="60000"/>
              </a:schemeClr>
            </a:solidFill>
            <a:ln>
              <a:noFill/>
            </a:ln>
            <a:effectLst/>
          </c:spPr>
          <c:invertIfNegative val="0"/>
          <c:cat>
            <c:strRef>
              <c:f>Sheet1!$A$2:$A$4</c:f>
              <c:strCache>
                <c:ptCount val="3"/>
                <c:pt idx="0">
                  <c:v>GR 6</c:v>
                </c:pt>
                <c:pt idx="1">
                  <c:v>GR 7</c:v>
                </c:pt>
                <c:pt idx="2">
                  <c:v>GR 8</c:v>
                </c:pt>
              </c:strCache>
            </c:strRef>
          </c:cat>
          <c:val>
            <c:numRef>
              <c:f>Sheet1!$G$2:$G$4</c:f>
              <c:numCache>
                <c:formatCode>General</c:formatCode>
                <c:ptCount val="3"/>
                <c:pt idx="0">
                  <c:v>65</c:v>
                </c:pt>
                <c:pt idx="1">
                  <c:v>65</c:v>
                </c:pt>
                <c:pt idx="2">
                  <c:v>65</c:v>
                </c:pt>
              </c:numCache>
            </c:numRef>
          </c:val>
          <c:extLst>
            <c:ext xmlns:c16="http://schemas.microsoft.com/office/drawing/2014/chart" uri="{C3380CC4-5D6E-409C-BE32-E72D297353CC}">
              <c16:uniqueId val="{00000005-D75C-4F73-919D-6C3751F7FB4C}"/>
            </c:ext>
          </c:extLst>
        </c:ser>
        <c:ser>
          <c:idx val="6"/>
          <c:order val="6"/>
          <c:tx>
            <c:strRef>
              <c:f>Sheet1!$H$1</c:f>
              <c:strCache>
                <c:ptCount val="1"/>
                <c:pt idx="0">
                  <c:v>Pac. Islander</c:v>
                </c:pt>
              </c:strCache>
            </c:strRef>
          </c:tx>
          <c:spPr>
            <a:solidFill>
              <a:schemeClr val="accent1">
                <a:lumMod val="80000"/>
                <a:lumOff val="20000"/>
              </a:schemeClr>
            </a:solidFill>
            <a:ln>
              <a:noFill/>
            </a:ln>
            <a:effectLst/>
          </c:spPr>
          <c:invertIfNegative val="0"/>
          <c:cat>
            <c:strRef>
              <c:f>Sheet1!$A$2:$A$4</c:f>
              <c:strCache>
                <c:ptCount val="3"/>
                <c:pt idx="0">
                  <c:v>GR 6</c:v>
                </c:pt>
                <c:pt idx="1">
                  <c:v>GR 7</c:v>
                </c:pt>
                <c:pt idx="2">
                  <c:v>GR 8</c:v>
                </c:pt>
              </c:strCache>
            </c:strRef>
          </c:cat>
          <c:val>
            <c:numRef>
              <c:f>Sheet1!$H$2:$H$4</c:f>
              <c:numCache>
                <c:formatCode>General</c:formatCode>
                <c:ptCount val="3"/>
                <c:pt idx="0">
                  <c:v>60</c:v>
                </c:pt>
                <c:pt idx="1">
                  <c:v>60</c:v>
                </c:pt>
                <c:pt idx="2">
                  <c:v>60</c:v>
                </c:pt>
              </c:numCache>
            </c:numRef>
          </c:val>
          <c:extLst>
            <c:ext xmlns:c16="http://schemas.microsoft.com/office/drawing/2014/chart" uri="{C3380CC4-5D6E-409C-BE32-E72D297353CC}">
              <c16:uniqueId val="{00000006-D75C-4F73-919D-6C3751F7FB4C}"/>
            </c:ext>
          </c:extLst>
        </c:ser>
        <c:ser>
          <c:idx val="7"/>
          <c:order val="7"/>
          <c:tx>
            <c:strRef>
              <c:f>Sheet1!$I$1</c:f>
              <c:strCache>
                <c:ptCount val="1"/>
                <c:pt idx="0">
                  <c:v>Two or More</c:v>
                </c:pt>
              </c:strCache>
            </c:strRef>
          </c:tx>
          <c:spPr>
            <a:solidFill>
              <a:schemeClr val="accent3">
                <a:lumMod val="80000"/>
                <a:lumOff val="20000"/>
              </a:schemeClr>
            </a:solidFill>
            <a:ln>
              <a:noFill/>
            </a:ln>
            <a:effectLst/>
          </c:spPr>
          <c:invertIfNegative val="0"/>
          <c:cat>
            <c:strRef>
              <c:f>Sheet1!$A$2:$A$4</c:f>
              <c:strCache>
                <c:ptCount val="3"/>
                <c:pt idx="0">
                  <c:v>GR 6</c:v>
                </c:pt>
                <c:pt idx="1">
                  <c:v>GR 7</c:v>
                </c:pt>
                <c:pt idx="2">
                  <c:v>GR 8</c:v>
                </c:pt>
              </c:strCache>
            </c:strRef>
          </c:cat>
          <c:val>
            <c:numRef>
              <c:f>Sheet1!$I$2:$I$4</c:f>
              <c:numCache>
                <c:formatCode>General</c:formatCode>
                <c:ptCount val="3"/>
                <c:pt idx="0">
                  <c:v>55</c:v>
                </c:pt>
                <c:pt idx="1">
                  <c:v>55</c:v>
                </c:pt>
                <c:pt idx="2">
                  <c:v>55</c:v>
                </c:pt>
              </c:numCache>
            </c:numRef>
          </c:val>
          <c:extLst>
            <c:ext xmlns:c16="http://schemas.microsoft.com/office/drawing/2014/chart" uri="{C3380CC4-5D6E-409C-BE32-E72D297353CC}">
              <c16:uniqueId val="{00000007-D75C-4F73-919D-6C3751F7FB4C}"/>
            </c:ext>
          </c:extLst>
        </c:ser>
        <c:ser>
          <c:idx val="8"/>
          <c:order val="8"/>
          <c:tx>
            <c:strRef>
              <c:f>Sheet1!$J$1</c:f>
              <c:strCache>
                <c:ptCount val="1"/>
                <c:pt idx="0">
                  <c:v>Sp Ed (current)</c:v>
                </c:pt>
              </c:strCache>
            </c:strRef>
          </c:tx>
          <c:spPr>
            <a:solidFill>
              <a:schemeClr val="accent5">
                <a:lumMod val="80000"/>
                <a:lumOff val="20000"/>
              </a:schemeClr>
            </a:solidFill>
            <a:ln>
              <a:noFill/>
            </a:ln>
            <a:effectLst/>
          </c:spPr>
          <c:invertIfNegative val="0"/>
          <c:cat>
            <c:strRef>
              <c:f>Sheet1!$A$2:$A$4</c:f>
              <c:strCache>
                <c:ptCount val="3"/>
                <c:pt idx="0">
                  <c:v>GR 6</c:v>
                </c:pt>
                <c:pt idx="1">
                  <c:v>GR 7</c:v>
                </c:pt>
                <c:pt idx="2">
                  <c:v>GR 8</c:v>
                </c:pt>
              </c:strCache>
            </c:strRef>
          </c:cat>
          <c:val>
            <c:numRef>
              <c:f>Sheet1!$J$2:$J$4</c:f>
              <c:numCache>
                <c:formatCode>General</c:formatCode>
                <c:ptCount val="3"/>
                <c:pt idx="0">
                  <c:v>50</c:v>
                </c:pt>
                <c:pt idx="1">
                  <c:v>50</c:v>
                </c:pt>
                <c:pt idx="2">
                  <c:v>50</c:v>
                </c:pt>
              </c:numCache>
            </c:numRef>
          </c:val>
          <c:extLst>
            <c:ext xmlns:c16="http://schemas.microsoft.com/office/drawing/2014/chart" uri="{C3380CC4-5D6E-409C-BE32-E72D297353CC}">
              <c16:uniqueId val="{00000000-8E8B-4B26-9474-1F840F02A101}"/>
            </c:ext>
          </c:extLst>
        </c:ser>
        <c:ser>
          <c:idx val="9"/>
          <c:order val="9"/>
          <c:tx>
            <c:strRef>
              <c:f>Sheet1!$K$1</c:f>
              <c:strCache>
                <c:ptCount val="1"/>
                <c:pt idx="0">
                  <c:v>Eco Dis</c:v>
                </c:pt>
              </c:strCache>
            </c:strRef>
          </c:tx>
          <c:spPr>
            <a:solidFill>
              <a:schemeClr val="accent1">
                <a:lumMod val="80000"/>
              </a:schemeClr>
            </a:solidFill>
            <a:ln>
              <a:noFill/>
            </a:ln>
            <a:effectLst/>
          </c:spPr>
          <c:invertIfNegative val="0"/>
          <c:cat>
            <c:strRef>
              <c:f>Sheet1!$A$2:$A$4</c:f>
              <c:strCache>
                <c:ptCount val="3"/>
                <c:pt idx="0">
                  <c:v>GR 6</c:v>
                </c:pt>
                <c:pt idx="1">
                  <c:v>GR 7</c:v>
                </c:pt>
                <c:pt idx="2">
                  <c:v>GR 8</c:v>
                </c:pt>
              </c:strCache>
            </c:strRef>
          </c:cat>
          <c:val>
            <c:numRef>
              <c:f>Sheet1!$K$2:$K$4</c:f>
              <c:numCache>
                <c:formatCode>General</c:formatCode>
                <c:ptCount val="3"/>
                <c:pt idx="0">
                  <c:v>45</c:v>
                </c:pt>
                <c:pt idx="1">
                  <c:v>45</c:v>
                </c:pt>
                <c:pt idx="2">
                  <c:v>45</c:v>
                </c:pt>
              </c:numCache>
            </c:numRef>
          </c:val>
          <c:extLst>
            <c:ext xmlns:c16="http://schemas.microsoft.com/office/drawing/2014/chart" uri="{C3380CC4-5D6E-409C-BE32-E72D297353CC}">
              <c16:uniqueId val="{00000001-8E8B-4B26-9474-1F840F02A101}"/>
            </c:ext>
          </c:extLst>
        </c:ser>
        <c:ser>
          <c:idx val="10"/>
          <c:order val="10"/>
          <c:tx>
            <c:strRef>
              <c:f>Sheet1!$L$1</c:f>
              <c:strCache>
                <c:ptCount val="1"/>
                <c:pt idx="0">
                  <c:v>EB/EL</c:v>
                </c:pt>
              </c:strCache>
            </c:strRef>
          </c:tx>
          <c:spPr>
            <a:solidFill>
              <a:schemeClr val="accent3">
                <a:lumMod val="80000"/>
              </a:schemeClr>
            </a:solidFill>
            <a:ln>
              <a:noFill/>
            </a:ln>
            <a:effectLst/>
          </c:spPr>
          <c:invertIfNegative val="0"/>
          <c:cat>
            <c:strRef>
              <c:f>Sheet1!$A$2:$A$4</c:f>
              <c:strCache>
                <c:ptCount val="3"/>
                <c:pt idx="0">
                  <c:v>GR 6</c:v>
                </c:pt>
                <c:pt idx="1">
                  <c:v>GR 7</c:v>
                </c:pt>
                <c:pt idx="2">
                  <c:v>GR 8</c:v>
                </c:pt>
              </c:strCache>
            </c:strRef>
          </c:cat>
          <c:val>
            <c:numRef>
              <c:f>Sheet1!$L$2:$L$4</c:f>
              <c:numCache>
                <c:formatCode>General</c:formatCode>
                <c:ptCount val="3"/>
                <c:pt idx="0">
                  <c:v>40</c:v>
                </c:pt>
                <c:pt idx="1">
                  <c:v>40</c:v>
                </c:pt>
                <c:pt idx="2">
                  <c:v>40</c:v>
                </c:pt>
              </c:numCache>
            </c:numRef>
          </c:val>
          <c:extLst>
            <c:ext xmlns:c16="http://schemas.microsoft.com/office/drawing/2014/chart" uri="{C3380CC4-5D6E-409C-BE32-E72D297353CC}">
              <c16:uniqueId val="{00000002-8E8B-4B26-9474-1F840F02A101}"/>
            </c:ext>
          </c:extLst>
        </c:ser>
        <c:dLbls>
          <c:showLegendKey val="0"/>
          <c:showVal val="0"/>
          <c:showCatName val="0"/>
          <c:showSerName val="0"/>
          <c:showPercent val="0"/>
          <c:showBubbleSize val="0"/>
        </c:dLbls>
        <c:gapWidth val="150"/>
        <c:axId val="461582592"/>
        <c:axId val="461582984"/>
      </c:barChart>
      <c:catAx>
        <c:axId val="461582592"/>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1582984"/>
        <c:crosses val="autoZero"/>
        <c:auto val="1"/>
        <c:lblAlgn val="ctr"/>
        <c:lblOffset val="100"/>
        <c:noMultiLvlLbl val="0"/>
      </c:catAx>
      <c:valAx>
        <c:axId val="461582984"/>
        <c:scaling>
          <c:orientation val="minMax"/>
          <c:max val="100"/>
          <c:min val="0"/>
        </c:scaling>
        <c:delete val="0"/>
        <c:axPos val="l"/>
        <c:majorGridlines>
          <c:spPr>
            <a:ln w="9525" cap="flat" cmpd="sng" algn="ctr">
              <a:solidFill>
                <a:schemeClr val="tx1">
                  <a:tint val="75000"/>
                  <a:shade val="95000"/>
                  <a:satMod val="105000"/>
                </a:schemeClr>
              </a:solidFill>
              <a:prstDash val="solid"/>
              <a:round/>
            </a:ln>
            <a:effectLst/>
          </c:spPr>
        </c:majorGridlines>
        <c:numFmt formatCode="General" sourceLinked="1"/>
        <c:majorTickMark val="out"/>
        <c:minorTickMark val="in"/>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1582592"/>
        <c:crosses val="autoZero"/>
        <c:crossBetween val="between"/>
        <c:majorUnit val="10"/>
        <c:minorUnit val="2"/>
      </c:valAx>
      <c:spPr>
        <a:noFill/>
        <a:ln>
          <a:noFill/>
        </a:ln>
        <a:effectLst/>
      </c:spPr>
    </c:plotArea>
    <c:legend>
      <c:legendPos val="r"/>
      <c:layout>
        <c:manualLayout>
          <c:xMode val="edge"/>
          <c:yMode val="edge"/>
          <c:x val="0.8387982389298112"/>
          <c:y val="3.754627262501279E-2"/>
          <c:w val="0.15367487934975871"/>
          <c:h val="0.83563281862494465"/>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All</c:v>
                </c:pt>
              </c:strCache>
            </c:strRef>
          </c:tx>
          <c:spPr>
            <a:solidFill>
              <a:schemeClr val="accent1"/>
            </a:solidFill>
            <a:ln>
              <a:noFill/>
            </a:ln>
            <a:effectLst/>
          </c:spPr>
          <c:invertIfNegative val="0"/>
          <c:cat>
            <c:strRef>
              <c:f>Sheet1!$A$2</c:f>
              <c:strCache>
                <c:ptCount val="1"/>
                <c:pt idx="0">
                  <c:v>US HISTORY</c:v>
                </c:pt>
              </c:strCache>
            </c:strRef>
          </c:cat>
          <c:val>
            <c:numRef>
              <c:f>Sheet1!$B$2</c:f>
              <c:numCache>
                <c:formatCode>General</c:formatCode>
                <c:ptCount val="1"/>
                <c:pt idx="0">
                  <c:v>90</c:v>
                </c:pt>
              </c:numCache>
            </c:numRef>
          </c:val>
          <c:extLst>
            <c:ext xmlns:c16="http://schemas.microsoft.com/office/drawing/2014/chart" uri="{C3380CC4-5D6E-409C-BE32-E72D297353CC}">
              <c16:uniqueId val="{00000000-19CE-43EE-94BE-2DBAA824E954}"/>
            </c:ext>
          </c:extLst>
        </c:ser>
        <c:ser>
          <c:idx val="1"/>
          <c:order val="1"/>
          <c:tx>
            <c:strRef>
              <c:f>Sheet1!$C$1</c:f>
              <c:strCache>
                <c:ptCount val="1"/>
                <c:pt idx="0">
                  <c:v>Af Am</c:v>
                </c:pt>
              </c:strCache>
            </c:strRef>
          </c:tx>
          <c:spPr>
            <a:solidFill>
              <a:schemeClr val="accent3"/>
            </a:solidFill>
            <a:ln>
              <a:noFill/>
            </a:ln>
            <a:effectLst/>
          </c:spPr>
          <c:invertIfNegative val="0"/>
          <c:cat>
            <c:strRef>
              <c:f>Sheet1!$A$2</c:f>
              <c:strCache>
                <c:ptCount val="1"/>
                <c:pt idx="0">
                  <c:v>US HISTORY</c:v>
                </c:pt>
              </c:strCache>
            </c:strRef>
          </c:cat>
          <c:val>
            <c:numRef>
              <c:f>Sheet1!$C$2</c:f>
              <c:numCache>
                <c:formatCode>General</c:formatCode>
                <c:ptCount val="1"/>
                <c:pt idx="0">
                  <c:v>85</c:v>
                </c:pt>
              </c:numCache>
            </c:numRef>
          </c:val>
          <c:extLst>
            <c:ext xmlns:c16="http://schemas.microsoft.com/office/drawing/2014/chart" uri="{C3380CC4-5D6E-409C-BE32-E72D297353CC}">
              <c16:uniqueId val="{00000001-19CE-43EE-94BE-2DBAA824E954}"/>
            </c:ext>
          </c:extLst>
        </c:ser>
        <c:ser>
          <c:idx val="2"/>
          <c:order val="2"/>
          <c:tx>
            <c:strRef>
              <c:f>Sheet1!$D$1</c:f>
              <c:strCache>
                <c:ptCount val="1"/>
                <c:pt idx="0">
                  <c:v>Hisp</c:v>
                </c:pt>
              </c:strCache>
            </c:strRef>
          </c:tx>
          <c:spPr>
            <a:solidFill>
              <a:schemeClr val="accent5"/>
            </a:solidFill>
            <a:ln>
              <a:noFill/>
            </a:ln>
            <a:effectLst/>
          </c:spPr>
          <c:invertIfNegative val="0"/>
          <c:cat>
            <c:strRef>
              <c:f>Sheet1!$A$2</c:f>
              <c:strCache>
                <c:ptCount val="1"/>
                <c:pt idx="0">
                  <c:v>US HISTORY</c:v>
                </c:pt>
              </c:strCache>
            </c:strRef>
          </c:cat>
          <c:val>
            <c:numRef>
              <c:f>Sheet1!$D$2</c:f>
              <c:numCache>
                <c:formatCode>General</c:formatCode>
                <c:ptCount val="1"/>
                <c:pt idx="0">
                  <c:v>80</c:v>
                </c:pt>
              </c:numCache>
            </c:numRef>
          </c:val>
          <c:extLst>
            <c:ext xmlns:c16="http://schemas.microsoft.com/office/drawing/2014/chart" uri="{C3380CC4-5D6E-409C-BE32-E72D297353CC}">
              <c16:uniqueId val="{00000002-19CE-43EE-94BE-2DBAA824E954}"/>
            </c:ext>
          </c:extLst>
        </c:ser>
        <c:ser>
          <c:idx val="3"/>
          <c:order val="3"/>
          <c:tx>
            <c:strRef>
              <c:f>Sheet1!$E$1</c:f>
              <c:strCache>
                <c:ptCount val="1"/>
                <c:pt idx="0">
                  <c:v>White</c:v>
                </c:pt>
              </c:strCache>
            </c:strRef>
          </c:tx>
          <c:spPr>
            <a:solidFill>
              <a:schemeClr val="accent1">
                <a:lumMod val="60000"/>
              </a:schemeClr>
            </a:solidFill>
            <a:ln>
              <a:noFill/>
            </a:ln>
            <a:effectLst/>
          </c:spPr>
          <c:invertIfNegative val="0"/>
          <c:cat>
            <c:strRef>
              <c:f>Sheet1!$A$2</c:f>
              <c:strCache>
                <c:ptCount val="1"/>
                <c:pt idx="0">
                  <c:v>US HISTORY</c:v>
                </c:pt>
              </c:strCache>
            </c:strRef>
          </c:cat>
          <c:val>
            <c:numRef>
              <c:f>Sheet1!$E$2</c:f>
              <c:numCache>
                <c:formatCode>General</c:formatCode>
                <c:ptCount val="1"/>
                <c:pt idx="0">
                  <c:v>75</c:v>
                </c:pt>
              </c:numCache>
            </c:numRef>
          </c:val>
          <c:extLst>
            <c:ext xmlns:c16="http://schemas.microsoft.com/office/drawing/2014/chart" uri="{C3380CC4-5D6E-409C-BE32-E72D297353CC}">
              <c16:uniqueId val="{00000003-19CE-43EE-94BE-2DBAA824E954}"/>
            </c:ext>
          </c:extLst>
        </c:ser>
        <c:ser>
          <c:idx val="4"/>
          <c:order val="4"/>
          <c:tx>
            <c:strRef>
              <c:f>Sheet1!$F$1</c:f>
              <c:strCache>
                <c:ptCount val="1"/>
                <c:pt idx="0">
                  <c:v>Am. Indian</c:v>
                </c:pt>
              </c:strCache>
            </c:strRef>
          </c:tx>
          <c:spPr>
            <a:solidFill>
              <a:schemeClr val="accent3">
                <a:lumMod val="60000"/>
              </a:schemeClr>
            </a:solidFill>
            <a:ln>
              <a:noFill/>
            </a:ln>
            <a:effectLst/>
          </c:spPr>
          <c:invertIfNegative val="0"/>
          <c:cat>
            <c:strRef>
              <c:f>Sheet1!$A$2</c:f>
              <c:strCache>
                <c:ptCount val="1"/>
                <c:pt idx="0">
                  <c:v>US HISTORY</c:v>
                </c:pt>
              </c:strCache>
            </c:strRef>
          </c:cat>
          <c:val>
            <c:numRef>
              <c:f>Sheet1!$F$2</c:f>
              <c:numCache>
                <c:formatCode>General</c:formatCode>
                <c:ptCount val="1"/>
                <c:pt idx="0">
                  <c:v>70</c:v>
                </c:pt>
              </c:numCache>
            </c:numRef>
          </c:val>
          <c:extLst>
            <c:ext xmlns:c16="http://schemas.microsoft.com/office/drawing/2014/chart" uri="{C3380CC4-5D6E-409C-BE32-E72D297353CC}">
              <c16:uniqueId val="{00000004-19CE-43EE-94BE-2DBAA824E954}"/>
            </c:ext>
          </c:extLst>
        </c:ser>
        <c:ser>
          <c:idx val="5"/>
          <c:order val="5"/>
          <c:tx>
            <c:strRef>
              <c:f>Sheet1!$G$1</c:f>
              <c:strCache>
                <c:ptCount val="1"/>
                <c:pt idx="0">
                  <c:v>Asian</c:v>
                </c:pt>
              </c:strCache>
            </c:strRef>
          </c:tx>
          <c:spPr>
            <a:solidFill>
              <a:schemeClr val="accent5">
                <a:lumMod val="60000"/>
              </a:schemeClr>
            </a:solidFill>
            <a:ln>
              <a:noFill/>
            </a:ln>
            <a:effectLst/>
          </c:spPr>
          <c:invertIfNegative val="0"/>
          <c:cat>
            <c:strRef>
              <c:f>Sheet1!$A$2</c:f>
              <c:strCache>
                <c:ptCount val="1"/>
                <c:pt idx="0">
                  <c:v>US HISTORY</c:v>
                </c:pt>
              </c:strCache>
            </c:strRef>
          </c:cat>
          <c:val>
            <c:numRef>
              <c:f>Sheet1!$G$2</c:f>
              <c:numCache>
                <c:formatCode>General</c:formatCode>
                <c:ptCount val="1"/>
                <c:pt idx="0">
                  <c:v>65</c:v>
                </c:pt>
              </c:numCache>
            </c:numRef>
          </c:val>
          <c:extLst>
            <c:ext xmlns:c16="http://schemas.microsoft.com/office/drawing/2014/chart" uri="{C3380CC4-5D6E-409C-BE32-E72D297353CC}">
              <c16:uniqueId val="{00000005-19CE-43EE-94BE-2DBAA824E954}"/>
            </c:ext>
          </c:extLst>
        </c:ser>
        <c:ser>
          <c:idx val="6"/>
          <c:order val="6"/>
          <c:tx>
            <c:strRef>
              <c:f>Sheet1!$H$1</c:f>
              <c:strCache>
                <c:ptCount val="1"/>
                <c:pt idx="0">
                  <c:v>Pac. Islander</c:v>
                </c:pt>
              </c:strCache>
            </c:strRef>
          </c:tx>
          <c:spPr>
            <a:solidFill>
              <a:schemeClr val="accent1">
                <a:lumMod val="80000"/>
                <a:lumOff val="20000"/>
              </a:schemeClr>
            </a:solidFill>
            <a:ln>
              <a:noFill/>
            </a:ln>
            <a:effectLst/>
          </c:spPr>
          <c:invertIfNegative val="0"/>
          <c:cat>
            <c:strRef>
              <c:f>Sheet1!$A$2</c:f>
              <c:strCache>
                <c:ptCount val="1"/>
                <c:pt idx="0">
                  <c:v>US HISTORY</c:v>
                </c:pt>
              </c:strCache>
            </c:strRef>
          </c:cat>
          <c:val>
            <c:numRef>
              <c:f>Sheet1!$H$2</c:f>
              <c:numCache>
                <c:formatCode>General</c:formatCode>
                <c:ptCount val="1"/>
                <c:pt idx="0">
                  <c:v>60</c:v>
                </c:pt>
              </c:numCache>
            </c:numRef>
          </c:val>
          <c:extLst>
            <c:ext xmlns:c16="http://schemas.microsoft.com/office/drawing/2014/chart" uri="{C3380CC4-5D6E-409C-BE32-E72D297353CC}">
              <c16:uniqueId val="{00000006-19CE-43EE-94BE-2DBAA824E954}"/>
            </c:ext>
          </c:extLst>
        </c:ser>
        <c:ser>
          <c:idx val="7"/>
          <c:order val="7"/>
          <c:tx>
            <c:strRef>
              <c:f>Sheet1!$I$1</c:f>
              <c:strCache>
                <c:ptCount val="1"/>
                <c:pt idx="0">
                  <c:v>Two or More</c:v>
                </c:pt>
              </c:strCache>
            </c:strRef>
          </c:tx>
          <c:spPr>
            <a:solidFill>
              <a:schemeClr val="accent3">
                <a:lumMod val="80000"/>
                <a:lumOff val="20000"/>
              </a:schemeClr>
            </a:solidFill>
            <a:ln>
              <a:noFill/>
            </a:ln>
            <a:effectLst/>
          </c:spPr>
          <c:invertIfNegative val="0"/>
          <c:cat>
            <c:strRef>
              <c:f>Sheet1!$A$2</c:f>
              <c:strCache>
                <c:ptCount val="1"/>
                <c:pt idx="0">
                  <c:v>US HISTORY</c:v>
                </c:pt>
              </c:strCache>
            </c:strRef>
          </c:cat>
          <c:val>
            <c:numRef>
              <c:f>Sheet1!$I$2</c:f>
              <c:numCache>
                <c:formatCode>General</c:formatCode>
                <c:ptCount val="1"/>
                <c:pt idx="0">
                  <c:v>55</c:v>
                </c:pt>
              </c:numCache>
            </c:numRef>
          </c:val>
          <c:extLst>
            <c:ext xmlns:c16="http://schemas.microsoft.com/office/drawing/2014/chart" uri="{C3380CC4-5D6E-409C-BE32-E72D297353CC}">
              <c16:uniqueId val="{00000007-19CE-43EE-94BE-2DBAA824E954}"/>
            </c:ext>
          </c:extLst>
        </c:ser>
        <c:ser>
          <c:idx val="8"/>
          <c:order val="8"/>
          <c:tx>
            <c:strRef>
              <c:f>Sheet1!$J$1</c:f>
              <c:strCache>
                <c:ptCount val="1"/>
                <c:pt idx="0">
                  <c:v>Sp Ed</c:v>
                </c:pt>
              </c:strCache>
            </c:strRef>
          </c:tx>
          <c:spPr>
            <a:solidFill>
              <a:schemeClr val="accent5">
                <a:lumMod val="80000"/>
                <a:lumOff val="20000"/>
              </a:schemeClr>
            </a:solidFill>
            <a:ln>
              <a:noFill/>
            </a:ln>
            <a:effectLst/>
          </c:spPr>
          <c:invertIfNegative val="0"/>
          <c:cat>
            <c:strRef>
              <c:f>Sheet1!$A$2</c:f>
              <c:strCache>
                <c:ptCount val="1"/>
                <c:pt idx="0">
                  <c:v>US HISTORY</c:v>
                </c:pt>
              </c:strCache>
            </c:strRef>
          </c:cat>
          <c:val>
            <c:numRef>
              <c:f>Sheet1!$J$2</c:f>
              <c:numCache>
                <c:formatCode>General</c:formatCode>
                <c:ptCount val="1"/>
                <c:pt idx="0">
                  <c:v>50</c:v>
                </c:pt>
              </c:numCache>
            </c:numRef>
          </c:val>
          <c:extLst>
            <c:ext xmlns:c16="http://schemas.microsoft.com/office/drawing/2014/chart" uri="{C3380CC4-5D6E-409C-BE32-E72D297353CC}">
              <c16:uniqueId val="{00000008-19CE-43EE-94BE-2DBAA824E954}"/>
            </c:ext>
          </c:extLst>
        </c:ser>
        <c:ser>
          <c:idx val="9"/>
          <c:order val="9"/>
          <c:tx>
            <c:strRef>
              <c:f>Sheet1!$K$1</c:f>
              <c:strCache>
                <c:ptCount val="1"/>
                <c:pt idx="0">
                  <c:v>Eco Dis</c:v>
                </c:pt>
              </c:strCache>
            </c:strRef>
          </c:tx>
          <c:spPr>
            <a:solidFill>
              <a:schemeClr val="accent1">
                <a:lumMod val="80000"/>
              </a:schemeClr>
            </a:solidFill>
            <a:ln>
              <a:noFill/>
            </a:ln>
            <a:effectLst/>
          </c:spPr>
          <c:invertIfNegative val="0"/>
          <c:cat>
            <c:strRef>
              <c:f>Sheet1!$A$2</c:f>
              <c:strCache>
                <c:ptCount val="1"/>
                <c:pt idx="0">
                  <c:v>US HISTORY</c:v>
                </c:pt>
              </c:strCache>
            </c:strRef>
          </c:cat>
          <c:val>
            <c:numRef>
              <c:f>Sheet1!$K$2</c:f>
              <c:numCache>
                <c:formatCode>General</c:formatCode>
                <c:ptCount val="1"/>
                <c:pt idx="0">
                  <c:v>45</c:v>
                </c:pt>
              </c:numCache>
            </c:numRef>
          </c:val>
          <c:extLst>
            <c:ext xmlns:c16="http://schemas.microsoft.com/office/drawing/2014/chart" uri="{C3380CC4-5D6E-409C-BE32-E72D297353CC}">
              <c16:uniqueId val="{00000009-19CE-43EE-94BE-2DBAA824E954}"/>
            </c:ext>
          </c:extLst>
        </c:ser>
        <c:ser>
          <c:idx val="10"/>
          <c:order val="10"/>
          <c:tx>
            <c:strRef>
              <c:f>Sheet1!$L$1</c:f>
              <c:strCache>
                <c:ptCount val="1"/>
                <c:pt idx="0">
                  <c:v>EB/EL</c:v>
                </c:pt>
              </c:strCache>
            </c:strRef>
          </c:tx>
          <c:spPr>
            <a:solidFill>
              <a:schemeClr val="accent3">
                <a:lumMod val="80000"/>
              </a:schemeClr>
            </a:solidFill>
            <a:ln>
              <a:noFill/>
            </a:ln>
            <a:effectLst/>
          </c:spPr>
          <c:invertIfNegative val="0"/>
          <c:cat>
            <c:strRef>
              <c:f>Sheet1!$A$2</c:f>
              <c:strCache>
                <c:ptCount val="1"/>
                <c:pt idx="0">
                  <c:v>US HISTORY</c:v>
                </c:pt>
              </c:strCache>
            </c:strRef>
          </c:cat>
          <c:val>
            <c:numRef>
              <c:f>Sheet1!$L$2</c:f>
              <c:numCache>
                <c:formatCode>General</c:formatCode>
                <c:ptCount val="1"/>
                <c:pt idx="0">
                  <c:v>40</c:v>
                </c:pt>
              </c:numCache>
            </c:numRef>
          </c:val>
          <c:extLst>
            <c:ext xmlns:c16="http://schemas.microsoft.com/office/drawing/2014/chart" uri="{C3380CC4-5D6E-409C-BE32-E72D297353CC}">
              <c16:uniqueId val="{0000000A-19CE-43EE-94BE-2DBAA824E954}"/>
            </c:ext>
          </c:extLst>
        </c:ser>
        <c:dLbls>
          <c:showLegendKey val="0"/>
          <c:showVal val="0"/>
          <c:showCatName val="0"/>
          <c:showSerName val="0"/>
          <c:showPercent val="0"/>
          <c:showBubbleSize val="0"/>
        </c:dLbls>
        <c:gapWidth val="150"/>
        <c:axId val="461584160"/>
        <c:axId val="466369224"/>
      </c:barChart>
      <c:catAx>
        <c:axId val="461584160"/>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6369224"/>
        <c:crosses val="autoZero"/>
        <c:auto val="1"/>
        <c:lblAlgn val="ctr"/>
        <c:lblOffset val="100"/>
        <c:noMultiLvlLbl val="0"/>
      </c:catAx>
      <c:valAx>
        <c:axId val="466369224"/>
        <c:scaling>
          <c:orientation val="minMax"/>
          <c:max val="100"/>
          <c:min val="0"/>
        </c:scaling>
        <c:delete val="0"/>
        <c:axPos val="l"/>
        <c:majorGridlines>
          <c:spPr>
            <a:ln w="9525" cap="flat" cmpd="sng" algn="ctr">
              <a:solidFill>
                <a:schemeClr val="tx1">
                  <a:tint val="75000"/>
                  <a:shade val="95000"/>
                  <a:satMod val="105000"/>
                </a:schemeClr>
              </a:solidFill>
              <a:prstDash val="solid"/>
              <a:round/>
            </a:ln>
            <a:effectLst/>
          </c:spPr>
        </c:majorGridlines>
        <c:numFmt formatCode="General" sourceLinked="1"/>
        <c:majorTickMark val="out"/>
        <c:minorTickMark val="in"/>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1584160"/>
        <c:crosses val="autoZero"/>
        <c:crossBetween val="between"/>
        <c:majorUnit val="10"/>
        <c:minorUnit val="2"/>
      </c:valAx>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State</c:v>
                </c:pt>
              </c:strCache>
            </c:strRef>
          </c:tx>
          <c:invertIfNegative val="0"/>
          <c:cat>
            <c:numRef>
              <c:f>Sheet1!$A$2</c:f>
              <c:numCache>
                <c:formatCode>General</c:formatCode>
                <c:ptCount val="1"/>
                <c:pt idx="0">
                  <c:v>2024</c:v>
                </c:pt>
              </c:numCache>
            </c:numRef>
          </c:cat>
          <c:val>
            <c:numRef>
              <c:f>Sheet1!$B$2</c:f>
              <c:numCache>
                <c:formatCode>General</c:formatCode>
                <c:ptCount val="1"/>
                <c:pt idx="0">
                  <c:v>75</c:v>
                </c:pt>
              </c:numCache>
            </c:numRef>
          </c:val>
          <c:extLst>
            <c:ext xmlns:c16="http://schemas.microsoft.com/office/drawing/2014/chart" uri="{C3380CC4-5D6E-409C-BE32-E72D297353CC}">
              <c16:uniqueId val="{00000000-424D-45FB-8E66-F10DF1CD6786}"/>
            </c:ext>
          </c:extLst>
        </c:ser>
        <c:ser>
          <c:idx val="1"/>
          <c:order val="1"/>
          <c:tx>
            <c:strRef>
              <c:f>Sheet1!$C$1</c:f>
              <c:strCache>
                <c:ptCount val="1"/>
                <c:pt idx="0">
                  <c:v>Region</c:v>
                </c:pt>
              </c:strCache>
            </c:strRef>
          </c:tx>
          <c:invertIfNegative val="0"/>
          <c:cat>
            <c:numRef>
              <c:f>Sheet1!$A$2</c:f>
              <c:numCache>
                <c:formatCode>General</c:formatCode>
                <c:ptCount val="1"/>
                <c:pt idx="0">
                  <c:v>2024</c:v>
                </c:pt>
              </c:numCache>
            </c:numRef>
          </c:cat>
          <c:val>
            <c:numRef>
              <c:f>Sheet1!$C$2</c:f>
              <c:numCache>
                <c:formatCode>General</c:formatCode>
                <c:ptCount val="1"/>
                <c:pt idx="0">
                  <c:v>75</c:v>
                </c:pt>
              </c:numCache>
            </c:numRef>
          </c:val>
          <c:extLst>
            <c:ext xmlns:c16="http://schemas.microsoft.com/office/drawing/2014/chart" uri="{C3380CC4-5D6E-409C-BE32-E72D297353CC}">
              <c16:uniqueId val="{00000001-424D-45FB-8E66-F10DF1CD6786}"/>
            </c:ext>
          </c:extLst>
        </c:ser>
        <c:ser>
          <c:idx val="2"/>
          <c:order val="2"/>
          <c:tx>
            <c:strRef>
              <c:f>Sheet1!$D$1</c:f>
              <c:strCache>
                <c:ptCount val="1"/>
                <c:pt idx="0">
                  <c:v>District</c:v>
                </c:pt>
              </c:strCache>
            </c:strRef>
          </c:tx>
          <c:invertIfNegative val="0"/>
          <c:cat>
            <c:numRef>
              <c:f>Sheet1!$A$2</c:f>
              <c:numCache>
                <c:formatCode>General</c:formatCode>
                <c:ptCount val="1"/>
                <c:pt idx="0">
                  <c:v>2024</c:v>
                </c:pt>
              </c:numCache>
            </c:numRef>
          </c:cat>
          <c:val>
            <c:numRef>
              <c:f>Sheet1!$D$2</c:f>
              <c:numCache>
                <c:formatCode>General</c:formatCode>
                <c:ptCount val="1"/>
                <c:pt idx="0">
                  <c:v>80</c:v>
                </c:pt>
              </c:numCache>
            </c:numRef>
          </c:val>
          <c:extLst>
            <c:ext xmlns:c16="http://schemas.microsoft.com/office/drawing/2014/chart" uri="{C3380CC4-5D6E-409C-BE32-E72D297353CC}">
              <c16:uniqueId val="{00000002-424D-45FB-8E66-F10DF1CD6786}"/>
            </c:ext>
          </c:extLst>
        </c:ser>
        <c:dLbls>
          <c:showLegendKey val="0"/>
          <c:showVal val="0"/>
          <c:showCatName val="0"/>
          <c:showSerName val="0"/>
          <c:showPercent val="0"/>
          <c:showBubbleSize val="0"/>
        </c:dLbls>
        <c:gapWidth val="150"/>
        <c:axId val="449755632"/>
        <c:axId val="449756024"/>
      </c:barChart>
      <c:catAx>
        <c:axId val="449755632"/>
        <c:scaling>
          <c:orientation val="minMax"/>
        </c:scaling>
        <c:delete val="0"/>
        <c:axPos val="b"/>
        <c:numFmt formatCode="General" sourceLinked="1"/>
        <c:majorTickMark val="out"/>
        <c:minorTickMark val="none"/>
        <c:tickLblPos val="nextTo"/>
        <c:crossAx val="449756024"/>
        <c:crosses val="autoZero"/>
        <c:auto val="1"/>
        <c:lblAlgn val="ctr"/>
        <c:lblOffset val="100"/>
        <c:noMultiLvlLbl val="0"/>
      </c:catAx>
      <c:valAx>
        <c:axId val="449756024"/>
        <c:scaling>
          <c:orientation val="minMax"/>
          <c:max val="100"/>
          <c:min val="0"/>
        </c:scaling>
        <c:delete val="0"/>
        <c:axPos val="l"/>
        <c:majorGridlines/>
        <c:numFmt formatCode="General" sourceLinked="1"/>
        <c:majorTickMark val="out"/>
        <c:minorTickMark val="in"/>
        <c:tickLblPos val="nextTo"/>
        <c:crossAx val="449755632"/>
        <c:crosses val="autoZero"/>
        <c:crossBetween val="between"/>
        <c:majorUnit val="10"/>
        <c:minorUnit val="2"/>
      </c:valAx>
    </c:plotArea>
    <c:legend>
      <c:legendPos val="r"/>
      <c:overlay val="0"/>
    </c:legend>
    <c:plotVisOnly val="1"/>
    <c:dispBlanksAs val="gap"/>
    <c:showDLblsOverMax val="0"/>
  </c:chart>
  <c:txPr>
    <a:bodyPr/>
    <a:lstStyle/>
    <a:p>
      <a:pPr>
        <a:defRPr sz="1800"/>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State</c:v>
                </c:pt>
              </c:strCache>
            </c:strRef>
          </c:tx>
          <c:invertIfNegative val="0"/>
          <c:cat>
            <c:numRef>
              <c:f>Sheet1!$A$2</c:f>
              <c:numCache>
                <c:formatCode>General</c:formatCode>
                <c:ptCount val="1"/>
                <c:pt idx="0">
                  <c:v>2024</c:v>
                </c:pt>
              </c:numCache>
            </c:numRef>
          </c:cat>
          <c:val>
            <c:numRef>
              <c:f>Sheet1!$B$2</c:f>
              <c:numCache>
                <c:formatCode>General</c:formatCode>
                <c:ptCount val="1"/>
                <c:pt idx="0">
                  <c:v>48</c:v>
                </c:pt>
              </c:numCache>
            </c:numRef>
          </c:val>
          <c:extLst>
            <c:ext xmlns:c16="http://schemas.microsoft.com/office/drawing/2014/chart" uri="{C3380CC4-5D6E-409C-BE32-E72D297353CC}">
              <c16:uniqueId val="{00000000-424D-45FB-8E66-F10DF1CD6786}"/>
            </c:ext>
          </c:extLst>
        </c:ser>
        <c:ser>
          <c:idx val="1"/>
          <c:order val="1"/>
          <c:tx>
            <c:strRef>
              <c:f>Sheet1!$C$1</c:f>
              <c:strCache>
                <c:ptCount val="1"/>
                <c:pt idx="0">
                  <c:v>Region</c:v>
                </c:pt>
              </c:strCache>
            </c:strRef>
          </c:tx>
          <c:invertIfNegative val="0"/>
          <c:cat>
            <c:numRef>
              <c:f>Sheet1!$A$2</c:f>
              <c:numCache>
                <c:formatCode>General</c:formatCode>
                <c:ptCount val="1"/>
                <c:pt idx="0">
                  <c:v>2024</c:v>
                </c:pt>
              </c:numCache>
            </c:numRef>
          </c:cat>
          <c:val>
            <c:numRef>
              <c:f>Sheet1!$C$2</c:f>
              <c:numCache>
                <c:formatCode>General</c:formatCode>
                <c:ptCount val="1"/>
                <c:pt idx="0">
                  <c:v>52</c:v>
                </c:pt>
              </c:numCache>
            </c:numRef>
          </c:val>
          <c:extLst>
            <c:ext xmlns:c16="http://schemas.microsoft.com/office/drawing/2014/chart" uri="{C3380CC4-5D6E-409C-BE32-E72D297353CC}">
              <c16:uniqueId val="{00000001-424D-45FB-8E66-F10DF1CD6786}"/>
            </c:ext>
          </c:extLst>
        </c:ser>
        <c:ser>
          <c:idx val="2"/>
          <c:order val="2"/>
          <c:tx>
            <c:strRef>
              <c:f>Sheet1!$D$1</c:f>
              <c:strCache>
                <c:ptCount val="1"/>
                <c:pt idx="0">
                  <c:v>District</c:v>
                </c:pt>
              </c:strCache>
            </c:strRef>
          </c:tx>
          <c:invertIfNegative val="0"/>
          <c:cat>
            <c:numRef>
              <c:f>Sheet1!$A$2</c:f>
              <c:numCache>
                <c:formatCode>General</c:formatCode>
                <c:ptCount val="1"/>
                <c:pt idx="0">
                  <c:v>2024</c:v>
                </c:pt>
              </c:numCache>
            </c:numRef>
          </c:cat>
          <c:val>
            <c:numRef>
              <c:f>Sheet1!$D$2</c:f>
              <c:numCache>
                <c:formatCode>General</c:formatCode>
                <c:ptCount val="1"/>
                <c:pt idx="0">
                  <c:v>80</c:v>
                </c:pt>
              </c:numCache>
            </c:numRef>
          </c:val>
          <c:extLst>
            <c:ext xmlns:c16="http://schemas.microsoft.com/office/drawing/2014/chart" uri="{C3380CC4-5D6E-409C-BE32-E72D297353CC}">
              <c16:uniqueId val="{00000002-424D-45FB-8E66-F10DF1CD6786}"/>
            </c:ext>
          </c:extLst>
        </c:ser>
        <c:dLbls>
          <c:showLegendKey val="0"/>
          <c:showVal val="0"/>
          <c:showCatName val="0"/>
          <c:showSerName val="0"/>
          <c:showPercent val="0"/>
          <c:showBubbleSize val="0"/>
        </c:dLbls>
        <c:gapWidth val="150"/>
        <c:axId val="449755632"/>
        <c:axId val="449756024"/>
      </c:barChart>
      <c:catAx>
        <c:axId val="449755632"/>
        <c:scaling>
          <c:orientation val="minMax"/>
        </c:scaling>
        <c:delete val="0"/>
        <c:axPos val="b"/>
        <c:numFmt formatCode="General" sourceLinked="1"/>
        <c:majorTickMark val="out"/>
        <c:minorTickMark val="none"/>
        <c:tickLblPos val="nextTo"/>
        <c:crossAx val="449756024"/>
        <c:crosses val="autoZero"/>
        <c:auto val="1"/>
        <c:lblAlgn val="ctr"/>
        <c:lblOffset val="100"/>
        <c:noMultiLvlLbl val="0"/>
      </c:catAx>
      <c:valAx>
        <c:axId val="449756024"/>
        <c:scaling>
          <c:orientation val="minMax"/>
          <c:max val="100"/>
          <c:min val="0"/>
        </c:scaling>
        <c:delete val="0"/>
        <c:axPos val="l"/>
        <c:majorGridlines/>
        <c:numFmt formatCode="General" sourceLinked="1"/>
        <c:majorTickMark val="out"/>
        <c:minorTickMark val="in"/>
        <c:tickLblPos val="nextTo"/>
        <c:crossAx val="449755632"/>
        <c:crosses val="autoZero"/>
        <c:crossBetween val="between"/>
        <c:majorUnit val="10"/>
        <c:minorUnit val="2"/>
      </c:valAx>
    </c:plotArea>
    <c:legend>
      <c:legendPos val="r"/>
      <c:overlay val="0"/>
    </c:legend>
    <c:plotVisOnly val="1"/>
    <c:dispBlanksAs val="gap"/>
    <c:showDLblsOverMax val="0"/>
  </c:chart>
  <c:txPr>
    <a:bodyPr/>
    <a:lstStyle/>
    <a:p>
      <a:pPr>
        <a:defRPr sz="1800"/>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State</c:v>
                </c:pt>
              </c:strCache>
            </c:strRef>
          </c:tx>
          <c:invertIfNegative val="0"/>
          <c:cat>
            <c:numRef>
              <c:f>Sheet1!$A$2</c:f>
              <c:numCache>
                <c:formatCode>General</c:formatCode>
                <c:ptCount val="1"/>
                <c:pt idx="0">
                  <c:v>2024</c:v>
                </c:pt>
              </c:numCache>
            </c:numRef>
          </c:cat>
          <c:val>
            <c:numRef>
              <c:f>Sheet1!$B$2</c:f>
              <c:numCache>
                <c:formatCode>General</c:formatCode>
                <c:ptCount val="1"/>
                <c:pt idx="0">
                  <c:v>76</c:v>
                </c:pt>
              </c:numCache>
            </c:numRef>
          </c:val>
          <c:extLst>
            <c:ext xmlns:c16="http://schemas.microsoft.com/office/drawing/2014/chart" uri="{C3380CC4-5D6E-409C-BE32-E72D297353CC}">
              <c16:uniqueId val="{00000000-DBC6-4715-9CE1-46E9C2CAE44E}"/>
            </c:ext>
          </c:extLst>
        </c:ser>
        <c:ser>
          <c:idx val="1"/>
          <c:order val="1"/>
          <c:tx>
            <c:strRef>
              <c:f>Sheet1!$C$1</c:f>
              <c:strCache>
                <c:ptCount val="1"/>
                <c:pt idx="0">
                  <c:v>Region</c:v>
                </c:pt>
              </c:strCache>
            </c:strRef>
          </c:tx>
          <c:invertIfNegative val="0"/>
          <c:cat>
            <c:numRef>
              <c:f>Sheet1!$A$2</c:f>
              <c:numCache>
                <c:formatCode>General</c:formatCode>
                <c:ptCount val="1"/>
                <c:pt idx="0">
                  <c:v>2024</c:v>
                </c:pt>
              </c:numCache>
            </c:numRef>
          </c:cat>
          <c:val>
            <c:numRef>
              <c:f>Sheet1!$C$2</c:f>
              <c:numCache>
                <c:formatCode>General</c:formatCode>
                <c:ptCount val="1"/>
                <c:pt idx="0">
                  <c:v>77</c:v>
                </c:pt>
              </c:numCache>
            </c:numRef>
          </c:val>
          <c:extLst>
            <c:ext xmlns:c16="http://schemas.microsoft.com/office/drawing/2014/chart" uri="{C3380CC4-5D6E-409C-BE32-E72D297353CC}">
              <c16:uniqueId val="{00000001-DBC6-4715-9CE1-46E9C2CAE44E}"/>
            </c:ext>
          </c:extLst>
        </c:ser>
        <c:ser>
          <c:idx val="2"/>
          <c:order val="2"/>
          <c:tx>
            <c:strRef>
              <c:f>Sheet1!$D$1</c:f>
              <c:strCache>
                <c:ptCount val="1"/>
                <c:pt idx="0">
                  <c:v>District</c:v>
                </c:pt>
              </c:strCache>
            </c:strRef>
          </c:tx>
          <c:invertIfNegative val="0"/>
          <c:cat>
            <c:numRef>
              <c:f>Sheet1!$A$2</c:f>
              <c:numCache>
                <c:formatCode>General</c:formatCode>
                <c:ptCount val="1"/>
                <c:pt idx="0">
                  <c:v>2024</c:v>
                </c:pt>
              </c:numCache>
            </c:numRef>
          </c:cat>
          <c:val>
            <c:numRef>
              <c:f>Sheet1!$D$2</c:f>
              <c:numCache>
                <c:formatCode>General</c:formatCode>
                <c:ptCount val="1"/>
                <c:pt idx="0">
                  <c:v>80</c:v>
                </c:pt>
              </c:numCache>
            </c:numRef>
          </c:val>
          <c:extLst>
            <c:ext xmlns:c16="http://schemas.microsoft.com/office/drawing/2014/chart" uri="{C3380CC4-5D6E-409C-BE32-E72D297353CC}">
              <c16:uniqueId val="{00000002-DBC6-4715-9CE1-46E9C2CAE44E}"/>
            </c:ext>
          </c:extLst>
        </c:ser>
        <c:dLbls>
          <c:showLegendKey val="0"/>
          <c:showVal val="0"/>
          <c:showCatName val="0"/>
          <c:showSerName val="0"/>
          <c:showPercent val="0"/>
          <c:showBubbleSize val="0"/>
        </c:dLbls>
        <c:gapWidth val="150"/>
        <c:axId val="456364632"/>
        <c:axId val="456365024"/>
      </c:barChart>
      <c:catAx>
        <c:axId val="456364632"/>
        <c:scaling>
          <c:orientation val="minMax"/>
        </c:scaling>
        <c:delete val="0"/>
        <c:axPos val="b"/>
        <c:numFmt formatCode="General" sourceLinked="1"/>
        <c:majorTickMark val="out"/>
        <c:minorTickMark val="none"/>
        <c:tickLblPos val="nextTo"/>
        <c:crossAx val="456365024"/>
        <c:crosses val="autoZero"/>
        <c:auto val="1"/>
        <c:lblAlgn val="ctr"/>
        <c:lblOffset val="100"/>
        <c:noMultiLvlLbl val="0"/>
      </c:catAx>
      <c:valAx>
        <c:axId val="456365024"/>
        <c:scaling>
          <c:orientation val="minMax"/>
          <c:max val="100"/>
          <c:min val="0"/>
        </c:scaling>
        <c:delete val="0"/>
        <c:axPos val="l"/>
        <c:majorGridlines/>
        <c:numFmt formatCode="General" sourceLinked="1"/>
        <c:majorTickMark val="out"/>
        <c:minorTickMark val="in"/>
        <c:tickLblPos val="nextTo"/>
        <c:crossAx val="456364632"/>
        <c:crosses val="autoZero"/>
        <c:crossBetween val="between"/>
        <c:majorUnit val="10"/>
        <c:minorUnit val="2"/>
      </c:valAx>
    </c:plotArea>
    <c:legend>
      <c:legendPos val="r"/>
      <c:overlay val="0"/>
    </c:legend>
    <c:plotVisOnly val="1"/>
    <c:dispBlanksAs val="gap"/>
    <c:showDLblsOverMax val="0"/>
  </c:chart>
  <c:txPr>
    <a:bodyPr/>
    <a:lstStyle/>
    <a:p>
      <a:pPr>
        <a:defRPr sz="1800"/>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State</c:v>
                </c:pt>
              </c:strCache>
            </c:strRef>
          </c:tx>
          <c:invertIfNegative val="0"/>
          <c:cat>
            <c:numRef>
              <c:f>Sheet1!$A$2</c:f>
              <c:numCache>
                <c:formatCode>General</c:formatCode>
                <c:ptCount val="1"/>
                <c:pt idx="0">
                  <c:v>2024</c:v>
                </c:pt>
              </c:numCache>
            </c:numRef>
          </c:cat>
          <c:val>
            <c:numRef>
              <c:f>Sheet1!$B$2</c:f>
              <c:numCache>
                <c:formatCode>General</c:formatCode>
                <c:ptCount val="1"/>
                <c:pt idx="0">
                  <c:v>54</c:v>
                </c:pt>
              </c:numCache>
            </c:numRef>
          </c:val>
          <c:extLst>
            <c:ext xmlns:c16="http://schemas.microsoft.com/office/drawing/2014/chart" uri="{C3380CC4-5D6E-409C-BE32-E72D297353CC}">
              <c16:uniqueId val="{00000000-DBC6-4715-9CE1-46E9C2CAE44E}"/>
            </c:ext>
          </c:extLst>
        </c:ser>
        <c:ser>
          <c:idx val="1"/>
          <c:order val="1"/>
          <c:tx>
            <c:strRef>
              <c:f>Sheet1!$C$1</c:f>
              <c:strCache>
                <c:ptCount val="1"/>
                <c:pt idx="0">
                  <c:v>Region</c:v>
                </c:pt>
              </c:strCache>
            </c:strRef>
          </c:tx>
          <c:invertIfNegative val="0"/>
          <c:cat>
            <c:numRef>
              <c:f>Sheet1!$A$2</c:f>
              <c:numCache>
                <c:formatCode>General</c:formatCode>
                <c:ptCount val="1"/>
                <c:pt idx="0">
                  <c:v>2024</c:v>
                </c:pt>
              </c:numCache>
            </c:numRef>
          </c:cat>
          <c:val>
            <c:numRef>
              <c:f>Sheet1!$C$2</c:f>
              <c:numCache>
                <c:formatCode>General</c:formatCode>
                <c:ptCount val="1"/>
                <c:pt idx="0">
                  <c:v>57</c:v>
                </c:pt>
              </c:numCache>
            </c:numRef>
          </c:val>
          <c:extLst>
            <c:ext xmlns:c16="http://schemas.microsoft.com/office/drawing/2014/chart" uri="{C3380CC4-5D6E-409C-BE32-E72D297353CC}">
              <c16:uniqueId val="{00000001-DBC6-4715-9CE1-46E9C2CAE44E}"/>
            </c:ext>
          </c:extLst>
        </c:ser>
        <c:ser>
          <c:idx val="2"/>
          <c:order val="2"/>
          <c:tx>
            <c:strRef>
              <c:f>Sheet1!$D$1</c:f>
              <c:strCache>
                <c:ptCount val="1"/>
                <c:pt idx="0">
                  <c:v>District</c:v>
                </c:pt>
              </c:strCache>
            </c:strRef>
          </c:tx>
          <c:invertIfNegative val="0"/>
          <c:cat>
            <c:numRef>
              <c:f>Sheet1!$A$2</c:f>
              <c:numCache>
                <c:formatCode>General</c:formatCode>
                <c:ptCount val="1"/>
                <c:pt idx="0">
                  <c:v>2024</c:v>
                </c:pt>
              </c:numCache>
            </c:numRef>
          </c:cat>
          <c:val>
            <c:numRef>
              <c:f>Sheet1!$D$2</c:f>
              <c:numCache>
                <c:formatCode>General</c:formatCode>
                <c:ptCount val="1"/>
                <c:pt idx="0">
                  <c:v>80</c:v>
                </c:pt>
              </c:numCache>
            </c:numRef>
          </c:val>
          <c:extLst>
            <c:ext xmlns:c16="http://schemas.microsoft.com/office/drawing/2014/chart" uri="{C3380CC4-5D6E-409C-BE32-E72D297353CC}">
              <c16:uniqueId val="{00000002-DBC6-4715-9CE1-46E9C2CAE44E}"/>
            </c:ext>
          </c:extLst>
        </c:ser>
        <c:dLbls>
          <c:showLegendKey val="0"/>
          <c:showVal val="0"/>
          <c:showCatName val="0"/>
          <c:showSerName val="0"/>
          <c:showPercent val="0"/>
          <c:showBubbleSize val="0"/>
        </c:dLbls>
        <c:gapWidth val="150"/>
        <c:axId val="456364632"/>
        <c:axId val="456365024"/>
      </c:barChart>
      <c:catAx>
        <c:axId val="456364632"/>
        <c:scaling>
          <c:orientation val="minMax"/>
        </c:scaling>
        <c:delete val="0"/>
        <c:axPos val="b"/>
        <c:numFmt formatCode="General" sourceLinked="1"/>
        <c:majorTickMark val="out"/>
        <c:minorTickMark val="none"/>
        <c:tickLblPos val="nextTo"/>
        <c:crossAx val="456365024"/>
        <c:crosses val="autoZero"/>
        <c:auto val="1"/>
        <c:lblAlgn val="ctr"/>
        <c:lblOffset val="100"/>
        <c:noMultiLvlLbl val="0"/>
      </c:catAx>
      <c:valAx>
        <c:axId val="456365024"/>
        <c:scaling>
          <c:orientation val="minMax"/>
          <c:max val="100"/>
          <c:min val="0"/>
        </c:scaling>
        <c:delete val="0"/>
        <c:axPos val="l"/>
        <c:majorGridlines/>
        <c:numFmt formatCode="General" sourceLinked="1"/>
        <c:majorTickMark val="out"/>
        <c:minorTickMark val="in"/>
        <c:tickLblPos val="nextTo"/>
        <c:crossAx val="456364632"/>
        <c:crosses val="autoZero"/>
        <c:crossBetween val="between"/>
        <c:majorUnit val="10"/>
        <c:minorUnit val="2"/>
      </c:valAx>
    </c:plotArea>
    <c:legend>
      <c:legendPos val="r"/>
      <c:overlay val="0"/>
    </c:legend>
    <c:plotVisOnly val="1"/>
    <c:dispBlanksAs val="gap"/>
    <c:showDLblsOverMax val="0"/>
  </c:chart>
  <c:txPr>
    <a:bodyPr/>
    <a:lstStyle/>
    <a:p>
      <a:pPr>
        <a:defRPr sz="1800"/>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State</c:v>
                </c:pt>
              </c:strCache>
            </c:strRef>
          </c:tx>
          <c:invertIfNegative val="0"/>
          <c:cat>
            <c:numRef>
              <c:f>Sheet1!$A$2</c:f>
              <c:numCache>
                <c:formatCode>General</c:formatCode>
                <c:ptCount val="1"/>
                <c:pt idx="0">
                  <c:v>2024</c:v>
                </c:pt>
              </c:numCache>
            </c:numRef>
          </c:cat>
          <c:val>
            <c:numRef>
              <c:f>Sheet1!$B$2</c:f>
              <c:numCache>
                <c:formatCode>General</c:formatCode>
                <c:ptCount val="1"/>
                <c:pt idx="0">
                  <c:v>72</c:v>
                </c:pt>
              </c:numCache>
            </c:numRef>
          </c:val>
          <c:extLst>
            <c:ext xmlns:c16="http://schemas.microsoft.com/office/drawing/2014/chart" uri="{C3380CC4-5D6E-409C-BE32-E72D297353CC}">
              <c16:uniqueId val="{00000000-1FAB-498C-AAF3-06067FFC0A4C}"/>
            </c:ext>
          </c:extLst>
        </c:ser>
        <c:ser>
          <c:idx val="1"/>
          <c:order val="1"/>
          <c:tx>
            <c:strRef>
              <c:f>Sheet1!$C$1</c:f>
              <c:strCache>
                <c:ptCount val="1"/>
                <c:pt idx="0">
                  <c:v>Region</c:v>
                </c:pt>
              </c:strCache>
            </c:strRef>
          </c:tx>
          <c:invertIfNegative val="0"/>
          <c:cat>
            <c:numRef>
              <c:f>Sheet1!$A$2</c:f>
              <c:numCache>
                <c:formatCode>General</c:formatCode>
                <c:ptCount val="1"/>
                <c:pt idx="0">
                  <c:v>2024</c:v>
                </c:pt>
              </c:numCache>
            </c:numRef>
          </c:cat>
          <c:val>
            <c:numRef>
              <c:f>Sheet1!$C$2</c:f>
              <c:numCache>
                <c:formatCode>General</c:formatCode>
                <c:ptCount val="1"/>
                <c:pt idx="0">
                  <c:v>72</c:v>
                </c:pt>
              </c:numCache>
            </c:numRef>
          </c:val>
          <c:extLst>
            <c:ext xmlns:c16="http://schemas.microsoft.com/office/drawing/2014/chart" uri="{C3380CC4-5D6E-409C-BE32-E72D297353CC}">
              <c16:uniqueId val="{00000001-1FAB-498C-AAF3-06067FFC0A4C}"/>
            </c:ext>
          </c:extLst>
        </c:ser>
        <c:ser>
          <c:idx val="2"/>
          <c:order val="2"/>
          <c:tx>
            <c:strRef>
              <c:f>Sheet1!$D$1</c:f>
              <c:strCache>
                <c:ptCount val="1"/>
                <c:pt idx="0">
                  <c:v>District</c:v>
                </c:pt>
              </c:strCache>
            </c:strRef>
          </c:tx>
          <c:invertIfNegative val="0"/>
          <c:cat>
            <c:numRef>
              <c:f>Sheet1!$A$2</c:f>
              <c:numCache>
                <c:formatCode>General</c:formatCode>
                <c:ptCount val="1"/>
                <c:pt idx="0">
                  <c:v>2024</c:v>
                </c:pt>
              </c:numCache>
            </c:numRef>
          </c:cat>
          <c:val>
            <c:numRef>
              <c:f>Sheet1!$D$2</c:f>
              <c:numCache>
                <c:formatCode>General</c:formatCode>
                <c:ptCount val="1"/>
                <c:pt idx="0">
                  <c:v>80</c:v>
                </c:pt>
              </c:numCache>
            </c:numRef>
          </c:val>
          <c:extLst>
            <c:ext xmlns:c16="http://schemas.microsoft.com/office/drawing/2014/chart" uri="{C3380CC4-5D6E-409C-BE32-E72D297353CC}">
              <c16:uniqueId val="{00000002-1FAB-498C-AAF3-06067FFC0A4C}"/>
            </c:ext>
          </c:extLst>
        </c:ser>
        <c:dLbls>
          <c:showLegendKey val="0"/>
          <c:showVal val="0"/>
          <c:showCatName val="0"/>
          <c:showSerName val="0"/>
          <c:showPercent val="0"/>
          <c:showBubbleSize val="0"/>
        </c:dLbls>
        <c:gapWidth val="150"/>
        <c:axId val="456365808"/>
        <c:axId val="456366200"/>
      </c:barChart>
      <c:catAx>
        <c:axId val="456365808"/>
        <c:scaling>
          <c:orientation val="minMax"/>
        </c:scaling>
        <c:delete val="0"/>
        <c:axPos val="b"/>
        <c:numFmt formatCode="General" sourceLinked="1"/>
        <c:majorTickMark val="out"/>
        <c:minorTickMark val="none"/>
        <c:tickLblPos val="nextTo"/>
        <c:crossAx val="456366200"/>
        <c:crosses val="autoZero"/>
        <c:auto val="1"/>
        <c:lblAlgn val="ctr"/>
        <c:lblOffset val="100"/>
        <c:noMultiLvlLbl val="0"/>
      </c:catAx>
      <c:valAx>
        <c:axId val="456366200"/>
        <c:scaling>
          <c:orientation val="minMax"/>
          <c:max val="100"/>
          <c:min val="0"/>
        </c:scaling>
        <c:delete val="0"/>
        <c:axPos val="l"/>
        <c:majorGridlines/>
        <c:numFmt formatCode="General" sourceLinked="1"/>
        <c:majorTickMark val="out"/>
        <c:minorTickMark val="in"/>
        <c:tickLblPos val="nextTo"/>
        <c:crossAx val="456365808"/>
        <c:crosses val="autoZero"/>
        <c:crossBetween val="between"/>
        <c:majorUnit val="10"/>
        <c:minorUnit val="2"/>
      </c:valAx>
    </c:plotArea>
    <c:legend>
      <c:legendPos val="r"/>
      <c:overlay val="0"/>
    </c:legend>
    <c:plotVisOnly val="1"/>
    <c:dispBlanksAs val="gap"/>
    <c:showDLblsOverMax val="0"/>
  </c:chart>
  <c:txPr>
    <a:bodyPr/>
    <a:lstStyle/>
    <a:p>
      <a:pPr>
        <a:defRPr sz="1800"/>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State</c:v>
                </c:pt>
              </c:strCache>
            </c:strRef>
          </c:tx>
          <c:invertIfNegative val="0"/>
          <c:cat>
            <c:numRef>
              <c:f>Sheet1!$A$2</c:f>
              <c:numCache>
                <c:formatCode>General</c:formatCode>
                <c:ptCount val="1"/>
                <c:pt idx="0">
                  <c:v>2024</c:v>
                </c:pt>
              </c:numCache>
            </c:numRef>
          </c:cat>
          <c:val>
            <c:numRef>
              <c:f>Sheet1!$B$2</c:f>
              <c:numCache>
                <c:formatCode>General</c:formatCode>
                <c:ptCount val="1"/>
                <c:pt idx="0">
                  <c:v>43</c:v>
                </c:pt>
              </c:numCache>
            </c:numRef>
          </c:val>
          <c:extLst>
            <c:ext xmlns:c16="http://schemas.microsoft.com/office/drawing/2014/chart" uri="{C3380CC4-5D6E-409C-BE32-E72D297353CC}">
              <c16:uniqueId val="{00000000-1FAB-498C-AAF3-06067FFC0A4C}"/>
            </c:ext>
          </c:extLst>
        </c:ser>
        <c:ser>
          <c:idx val="1"/>
          <c:order val="1"/>
          <c:tx>
            <c:strRef>
              <c:f>Sheet1!$C$1</c:f>
              <c:strCache>
                <c:ptCount val="1"/>
                <c:pt idx="0">
                  <c:v>Region</c:v>
                </c:pt>
              </c:strCache>
            </c:strRef>
          </c:tx>
          <c:invertIfNegative val="0"/>
          <c:cat>
            <c:numRef>
              <c:f>Sheet1!$A$2</c:f>
              <c:numCache>
                <c:formatCode>General</c:formatCode>
                <c:ptCount val="1"/>
                <c:pt idx="0">
                  <c:v>2024</c:v>
                </c:pt>
              </c:numCache>
            </c:numRef>
          </c:cat>
          <c:val>
            <c:numRef>
              <c:f>Sheet1!$C$2</c:f>
              <c:numCache>
                <c:formatCode>General</c:formatCode>
                <c:ptCount val="1"/>
                <c:pt idx="0">
                  <c:v>45</c:v>
                </c:pt>
              </c:numCache>
            </c:numRef>
          </c:val>
          <c:extLst>
            <c:ext xmlns:c16="http://schemas.microsoft.com/office/drawing/2014/chart" uri="{C3380CC4-5D6E-409C-BE32-E72D297353CC}">
              <c16:uniqueId val="{00000001-1FAB-498C-AAF3-06067FFC0A4C}"/>
            </c:ext>
          </c:extLst>
        </c:ser>
        <c:ser>
          <c:idx val="2"/>
          <c:order val="2"/>
          <c:tx>
            <c:strRef>
              <c:f>Sheet1!$D$1</c:f>
              <c:strCache>
                <c:ptCount val="1"/>
                <c:pt idx="0">
                  <c:v>District</c:v>
                </c:pt>
              </c:strCache>
            </c:strRef>
          </c:tx>
          <c:invertIfNegative val="0"/>
          <c:cat>
            <c:numRef>
              <c:f>Sheet1!$A$2</c:f>
              <c:numCache>
                <c:formatCode>General</c:formatCode>
                <c:ptCount val="1"/>
                <c:pt idx="0">
                  <c:v>2024</c:v>
                </c:pt>
              </c:numCache>
            </c:numRef>
          </c:cat>
          <c:val>
            <c:numRef>
              <c:f>Sheet1!$D$2</c:f>
              <c:numCache>
                <c:formatCode>General</c:formatCode>
                <c:ptCount val="1"/>
                <c:pt idx="0">
                  <c:v>80</c:v>
                </c:pt>
              </c:numCache>
            </c:numRef>
          </c:val>
          <c:extLst>
            <c:ext xmlns:c16="http://schemas.microsoft.com/office/drawing/2014/chart" uri="{C3380CC4-5D6E-409C-BE32-E72D297353CC}">
              <c16:uniqueId val="{00000002-1FAB-498C-AAF3-06067FFC0A4C}"/>
            </c:ext>
          </c:extLst>
        </c:ser>
        <c:dLbls>
          <c:showLegendKey val="0"/>
          <c:showVal val="0"/>
          <c:showCatName val="0"/>
          <c:showSerName val="0"/>
          <c:showPercent val="0"/>
          <c:showBubbleSize val="0"/>
        </c:dLbls>
        <c:gapWidth val="150"/>
        <c:axId val="456365808"/>
        <c:axId val="456366200"/>
      </c:barChart>
      <c:catAx>
        <c:axId val="456365808"/>
        <c:scaling>
          <c:orientation val="minMax"/>
        </c:scaling>
        <c:delete val="0"/>
        <c:axPos val="b"/>
        <c:numFmt formatCode="General" sourceLinked="1"/>
        <c:majorTickMark val="out"/>
        <c:minorTickMark val="none"/>
        <c:tickLblPos val="nextTo"/>
        <c:crossAx val="456366200"/>
        <c:crosses val="autoZero"/>
        <c:auto val="1"/>
        <c:lblAlgn val="ctr"/>
        <c:lblOffset val="100"/>
        <c:noMultiLvlLbl val="0"/>
      </c:catAx>
      <c:valAx>
        <c:axId val="456366200"/>
        <c:scaling>
          <c:orientation val="minMax"/>
          <c:max val="100"/>
          <c:min val="0"/>
        </c:scaling>
        <c:delete val="0"/>
        <c:axPos val="l"/>
        <c:majorGridlines/>
        <c:numFmt formatCode="General" sourceLinked="1"/>
        <c:majorTickMark val="out"/>
        <c:minorTickMark val="in"/>
        <c:tickLblPos val="nextTo"/>
        <c:crossAx val="456365808"/>
        <c:crosses val="autoZero"/>
        <c:crossBetween val="between"/>
        <c:majorUnit val="10"/>
        <c:minorUnit val="2"/>
      </c:valAx>
    </c:plotArea>
    <c:legend>
      <c:legendPos val="r"/>
      <c:overlay val="0"/>
    </c:legend>
    <c:plotVisOnly val="1"/>
    <c:dispBlanksAs val="gap"/>
    <c:showDLblsOverMax val="0"/>
  </c:chart>
  <c:txPr>
    <a:bodyPr/>
    <a:lstStyle/>
    <a:p>
      <a:pPr>
        <a:defRPr sz="1800"/>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State</c:v>
                </c:pt>
              </c:strCache>
            </c:strRef>
          </c:tx>
          <c:invertIfNegative val="0"/>
          <c:cat>
            <c:numRef>
              <c:f>Sheet1!$A$2</c:f>
              <c:numCache>
                <c:formatCode>General</c:formatCode>
                <c:ptCount val="1"/>
                <c:pt idx="0">
                  <c:v>204</c:v>
                </c:pt>
              </c:numCache>
            </c:numRef>
          </c:cat>
          <c:val>
            <c:numRef>
              <c:f>Sheet1!$B$2</c:f>
              <c:numCache>
                <c:formatCode>General</c:formatCode>
                <c:ptCount val="1"/>
                <c:pt idx="0">
                  <c:v>75</c:v>
                </c:pt>
              </c:numCache>
            </c:numRef>
          </c:val>
          <c:extLst>
            <c:ext xmlns:c16="http://schemas.microsoft.com/office/drawing/2014/chart" uri="{C3380CC4-5D6E-409C-BE32-E72D297353CC}">
              <c16:uniqueId val="{00000000-F661-4C79-ACD7-2AD764CC6340}"/>
            </c:ext>
          </c:extLst>
        </c:ser>
        <c:ser>
          <c:idx val="1"/>
          <c:order val="1"/>
          <c:tx>
            <c:strRef>
              <c:f>Sheet1!$C$1</c:f>
              <c:strCache>
                <c:ptCount val="1"/>
                <c:pt idx="0">
                  <c:v>Region</c:v>
                </c:pt>
              </c:strCache>
            </c:strRef>
          </c:tx>
          <c:invertIfNegative val="0"/>
          <c:cat>
            <c:numRef>
              <c:f>Sheet1!$A$2</c:f>
              <c:numCache>
                <c:formatCode>General</c:formatCode>
                <c:ptCount val="1"/>
                <c:pt idx="0">
                  <c:v>204</c:v>
                </c:pt>
              </c:numCache>
            </c:numRef>
          </c:cat>
          <c:val>
            <c:numRef>
              <c:f>Sheet1!$C$2</c:f>
              <c:numCache>
                <c:formatCode>General</c:formatCode>
                <c:ptCount val="1"/>
                <c:pt idx="0">
                  <c:v>76</c:v>
                </c:pt>
              </c:numCache>
            </c:numRef>
          </c:val>
          <c:extLst>
            <c:ext xmlns:c16="http://schemas.microsoft.com/office/drawing/2014/chart" uri="{C3380CC4-5D6E-409C-BE32-E72D297353CC}">
              <c16:uniqueId val="{00000001-F661-4C79-ACD7-2AD764CC6340}"/>
            </c:ext>
          </c:extLst>
        </c:ser>
        <c:ser>
          <c:idx val="2"/>
          <c:order val="2"/>
          <c:tx>
            <c:strRef>
              <c:f>Sheet1!$D$1</c:f>
              <c:strCache>
                <c:ptCount val="1"/>
                <c:pt idx="0">
                  <c:v>District</c:v>
                </c:pt>
              </c:strCache>
            </c:strRef>
          </c:tx>
          <c:invertIfNegative val="0"/>
          <c:cat>
            <c:numRef>
              <c:f>Sheet1!$A$2</c:f>
              <c:numCache>
                <c:formatCode>General</c:formatCode>
                <c:ptCount val="1"/>
                <c:pt idx="0">
                  <c:v>204</c:v>
                </c:pt>
              </c:numCache>
            </c:numRef>
          </c:cat>
          <c:val>
            <c:numRef>
              <c:f>Sheet1!$D$2</c:f>
              <c:numCache>
                <c:formatCode>General</c:formatCode>
                <c:ptCount val="1"/>
                <c:pt idx="0">
                  <c:v>80</c:v>
                </c:pt>
              </c:numCache>
            </c:numRef>
          </c:val>
          <c:extLst>
            <c:ext xmlns:c16="http://schemas.microsoft.com/office/drawing/2014/chart" uri="{C3380CC4-5D6E-409C-BE32-E72D297353CC}">
              <c16:uniqueId val="{00000002-F661-4C79-ACD7-2AD764CC6340}"/>
            </c:ext>
          </c:extLst>
        </c:ser>
        <c:dLbls>
          <c:showLegendKey val="0"/>
          <c:showVal val="0"/>
          <c:showCatName val="0"/>
          <c:showSerName val="0"/>
          <c:showPercent val="0"/>
          <c:showBubbleSize val="0"/>
        </c:dLbls>
        <c:gapWidth val="150"/>
        <c:axId val="458621872"/>
        <c:axId val="449539472"/>
      </c:barChart>
      <c:catAx>
        <c:axId val="458621872"/>
        <c:scaling>
          <c:orientation val="minMax"/>
        </c:scaling>
        <c:delete val="0"/>
        <c:axPos val="b"/>
        <c:numFmt formatCode="General" sourceLinked="1"/>
        <c:majorTickMark val="out"/>
        <c:minorTickMark val="none"/>
        <c:tickLblPos val="nextTo"/>
        <c:crossAx val="449539472"/>
        <c:crosses val="autoZero"/>
        <c:auto val="1"/>
        <c:lblAlgn val="ctr"/>
        <c:lblOffset val="100"/>
        <c:noMultiLvlLbl val="0"/>
      </c:catAx>
      <c:valAx>
        <c:axId val="449539472"/>
        <c:scaling>
          <c:orientation val="minMax"/>
          <c:max val="100"/>
          <c:min val="0"/>
        </c:scaling>
        <c:delete val="0"/>
        <c:axPos val="l"/>
        <c:majorGridlines/>
        <c:numFmt formatCode="General" sourceLinked="1"/>
        <c:majorTickMark val="out"/>
        <c:minorTickMark val="in"/>
        <c:tickLblPos val="nextTo"/>
        <c:crossAx val="458621872"/>
        <c:crosses val="autoZero"/>
        <c:crossBetween val="between"/>
        <c:majorUnit val="10"/>
        <c:minorUnit val="2"/>
      </c:valAx>
    </c:plotArea>
    <c:legend>
      <c:legendPos val="r"/>
      <c:overlay val="0"/>
    </c:legend>
    <c:plotVisOnly val="1"/>
    <c:dispBlanksAs val="gap"/>
    <c:showDLblsOverMax val="0"/>
  </c:chart>
  <c:txPr>
    <a:bodyPr/>
    <a:lstStyle/>
    <a:p>
      <a:pPr>
        <a:defRPr sz="1800"/>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State</c:v>
                </c:pt>
              </c:strCache>
            </c:strRef>
          </c:tx>
          <c:invertIfNegative val="0"/>
          <c:cat>
            <c:numRef>
              <c:f>Sheet1!$A$2</c:f>
              <c:numCache>
                <c:formatCode>General</c:formatCode>
                <c:ptCount val="1"/>
                <c:pt idx="0">
                  <c:v>2024</c:v>
                </c:pt>
              </c:numCache>
            </c:numRef>
          </c:cat>
          <c:val>
            <c:numRef>
              <c:f>Sheet1!$B$2</c:f>
              <c:numCache>
                <c:formatCode>General</c:formatCode>
                <c:ptCount val="1"/>
                <c:pt idx="0">
                  <c:v>43</c:v>
                </c:pt>
              </c:numCache>
            </c:numRef>
          </c:val>
          <c:extLst>
            <c:ext xmlns:c16="http://schemas.microsoft.com/office/drawing/2014/chart" uri="{C3380CC4-5D6E-409C-BE32-E72D297353CC}">
              <c16:uniqueId val="{00000000-F661-4C79-ACD7-2AD764CC6340}"/>
            </c:ext>
          </c:extLst>
        </c:ser>
        <c:ser>
          <c:idx val="1"/>
          <c:order val="1"/>
          <c:tx>
            <c:strRef>
              <c:f>Sheet1!$C$1</c:f>
              <c:strCache>
                <c:ptCount val="1"/>
                <c:pt idx="0">
                  <c:v>Region</c:v>
                </c:pt>
              </c:strCache>
            </c:strRef>
          </c:tx>
          <c:invertIfNegative val="0"/>
          <c:cat>
            <c:numRef>
              <c:f>Sheet1!$A$2</c:f>
              <c:numCache>
                <c:formatCode>General</c:formatCode>
                <c:ptCount val="1"/>
                <c:pt idx="0">
                  <c:v>2024</c:v>
                </c:pt>
              </c:numCache>
            </c:numRef>
          </c:cat>
          <c:val>
            <c:numRef>
              <c:f>Sheet1!$C$2</c:f>
              <c:numCache>
                <c:formatCode>General</c:formatCode>
                <c:ptCount val="1"/>
                <c:pt idx="0">
                  <c:v>48</c:v>
                </c:pt>
              </c:numCache>
            </c:numRef>
          </c:val>
          <c:extLst>
            <c:ext xmlns:c16="http://schemas.microsoft.com/office/drawing/2014/chart" uri="{C3380CC4-5D6E-409C-BE32-E72D297353CC}">
              <c16:uniqueId val="{00000001-F661-4C79-ACD7-2AD764CC6340}"/>
            </c:ext>
          </c:extLst>
        </c:ser>
        <c:ser>
          <c:idx val="2"/>
          <c:order val="2"/>
          <c:tx>
            <c:strRef>
              <c:f>Sheet1!$D$1</c:f>
              <c:strCache>
                <c:ptCount val="1"/>
                <c:pt idx="0">
                  <c:v>District</c:v>
                </c:pt>
              </c:strCache>
            </c:strRef>
          </c:tx>
          <c:invertIfNegative val="0"/>
          <c:cat>
            <c:numRef>
              <c:f>Sheet1!$A$2</c:f>
              <c:numCache>
                <c:formatCode>General</c:formatCode>
                <c:ptCount val="1"/>
                <c:pt idx="0">
                  <c:v>2024</c:v>
                </c:pt>
              </c:numCache>
            </c:numRef>
          </c:cat>
          <c:val>
            <c:numRef>
              <c:f>Sheet1!$D$2</c:f>
              <c:numCache>
                <c:formatCode>General</c:formatCode>
                <c:ptCount val="1"/>
                <c:pt idx="0">
                  <c:v>80</c:v>
                </c:pt>
              </c:numCache>
            </c:numRef>
          </c:val>
          <c:extLst>
            <c:ext xmlns:c16="http://schemas.microsoft.com/office/drawing/2014/chart" uri="{C3380CC4-5D6E-409C-BE32-E72D297353CC}">
              <c16:uniqueId val="{00000002-F661-4C79-ACD7-2AD764CC6340}"/>
            </c:ext>
          </c:extLst>
        </c:ser>
        <c:dLbls>
          <c:showLegendKey val="0"/>
          <c:showVal val="0"/>
          <c:showCatName val="0"/>
          <c:showSerName val="0"/>
          <c:showPercent val="0"/>
          <c:showBubbleSize val="0"/>
        </c:dLbls>
        <c:gapWidth val="150"/>
        <c:axId val="458621872"/>
        <c:axId val="449539472"/>
      </c:barChart>
      <c:catAx>
        <c:axId val="458621872"/>
        <c:scaling>
          <c:orientation val="minMax"/>
        </c:scaling>
        <c:delete val="0"/>
        <c:axPos val="b"/>
        <c:numFmt formatCode="General" sourceLinked="1"/>
        <c:majorTickMark val="out"/>
        <c:minorTickMark val="none"/>
        <c:tickLblPos val="nextTo"/>
        <c:crossAx val="449539472"/>
        <c:crosses val="autoZero"/>
        <c:auto val="1"/>
        <c:lblAlgn val="ctr"/>
        <c:lblOffset val="100"/>
        <c:noMultiLvlLbl val="0"/>
      </c:catAx>
      <c:valAx>
        <c:axId val="449539472"/>
        <c:scaling>
          <c:orientation val="minMax"/>
          <c:max val="100"/>
          <c:min val="0"/>
        </c:scaling>
        <c:delete val="0"/>
        <c:axPos val="l"/>
        <c:majorGridlines/>
        <c:numFmt formatCode="General" sourceLinked="1"/>
        <c:majorTickMark val="out"/>
        <c:minorTickMark val="in"/>
        <c:tickLblPos val="nextTo"/>
        <c:crossAx val="458621872"/>
        <c:crosses val="autoZero"/>
        <c:crossBetween val="between"/>
        <c:majorUnit val="10"/>
        <c:minorUnit val="2"/>
      </c:valAx>
    </c:plotArea>
    <c:legend>
      <c:legendPos val="r"/>
      <c:overlay val="0"/>
    </c:legend>
    <c:plotVisOnly val="1"/>
    <c:dispBlanksAs val="gap"/>
    <c:showDLblsOverMax val="0"/>
  </c:chart>
  <c:txPr>
    <a:bodyPr/>
    <a:lstStyle/>
    <a:p>
      <a:pPr>
        <a:defRPr sz="1800"/>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State</c:v>
                </c:pt>
              </c:strCache>
            </c:strRef>
          </c:tx>
          <c:invertIfNegative val="0"/>
          <c:cat>
            <c:numRef>
              <c:f>Sheet1!$A$2</c:f>
              <c:numCache>
                <c:formatCode>General</c:formatCode>
                <c:ptCount val="1"/>
                <c:pt idx="0">
                  <c:v>2023</c:v>
                </c:pt>
              </c:numCache>
            </c:numRef>
          </c:cat>
          <c:val>
            <c:numRef>
              <c:f>Sheet1!$B$2</c:f>
              <c:numCache>
                <c:formatCode>General</c:formatCode>
                <c:ptCount val="1"/>
                <c:pt idx="0">
                  <c:v>78</c:v>
                </c:pt>
              </c:numCache>
            </c:numRef>
          </c:val>
          <c:extLst>
            <c:ext xmlns:c16="http://schemas.microsoft.com/office/drawing/2014/chart" uri="{C3380CC4-5D6E-409C-BE32-E72D297353CC}">
              <c16:uniqueId val="{00000000-BB77-4132-9CA4-D1F12E200E27}"/>
            </c:ext>
          </c:extLst>
        </c:ser>
        <c:ser>
          <c:idx val="1"/>
          <c:order val="1"/>
          <c:tx>
            <c:strRef>
              <c:f>Sheet1!$C$1</c:f>
              <c:strCache>
                <c:ptCount val="1"/>
                <c:pt idx="0">
                  <c:v>Region</c:v>
                </c:pt>
              </c:strCache>
            </c:strRef>
          </c:tx>
          <c:invertIfNegative val="0"/>
          <c:cat>
            <c:numRef>
              <c:f>Sheet1!$A$2</c:f>
              <c:numCache>
                <c:formatCode>General</c:formatCode>
                <c:ptCount val="1"/>
                <c:pt idx="0">
                  <c:v>2023</c:v>
                </c:pt>
              </c:numCache>
            </c:numRef>
          </c:cat>
          <c:val>
            <c:numRef>
              <c:f>Sheet1!$C$2</c:f>
              <c:numCache>
                <c:formatCode>General</c:formatCode>
                <c:ptCount val="1"/>
                <c:pt idx="0">
                  <c:v>80</c:v>
                </c:pt>
              </c:numCache>
            </c:numRef>
          </c:val>
          <c:extLst>
            <c:ext xmlns:c16="http://schemas.microsoft.com/office/drawing/2014/chart" uri="{C3380CC4-5D6E-409C-BE32-E72D297353CC}">
              <c16:uniqueId val="{00000001-BB77-4132-9CA4-D1F12E200E27}"/>
            </c:ext>
          </c:extLst>
        </c:ser>
        <c:ser>
          <c:idx val="2"/>
          <c:order val="2"/>
          <c:tx>
            <c:strRef>
              <c:f>Sheet1!$D$1</c:f>
              <c:strCache>
                <c:ptCount val="1"/>
                <c:pt idx="0">
                  <c:v>District</c:v>
                </c:pt>
              </c:strCache>
            </c:strRef>
          </c:tx>
          <c:invertIfNegative val="0"/>
          <c:cat>
            <c:numRef>
              <c:f>Sheet1!$A$2</c:f>
              <c:numCache>
                <c:formatCode>General</c:formatCode>
                <c:ptCount val="1"/>
                <c:pt idx="0">
                  <c:v>2023</c:v>
                </c:pt>
              </c:numCache>
            </c:numRef>
          </c:cat>
          <c:val>
            <c:numRef>
              <c:f>Sheet1!$D$2</c:f>
              <c:numCache>
                <c:formatCode>General</c:formatCode>
                <c:ptCount val="1"/>
                <c:pt idx="0">
                  <c:v>80</c:v>
                </c:pt>
              </c:numCache>
            </c:numRef>
          </c:val>
          <c:extLst>
            <c:ext xmlns:c16="http://schemas.microsoft.com/office/drawing/2014/chart" uri="{C3380CC4-5D6E-409C-BE32-E72D297353CC}">
              <c16:uniqueId val="{00000002-BB77-4132-9CA4-D1F12E200E27}"/>
            </c:ext>
          </c:extLst>
        </c:ser>
        <c:dLbls>
          <c:showLegendKey val="0"/>
          <c:showVal val="0"/>
          <c:showCatName val="0"/>
          <c:showSerName val="0"/>
          <c:showPercent val="0"/>
          <c:showBubbleSize val="0"/>
        </c:dLbls>
        <c:gapWidth val="150"/>
        <c:axId val="449540256"/>
        <c:axId val="449540648"/>
      </c:barChart>
      <c:catAx>
        <c:axId val="449540256"/>
        <c:scaling>
          <c:orientation val="minMax"/>
        </c:scaling>
        <c:delete val="0"/>
        <c:axPos val="b"/>
        <c:numFmt formatCode="General" sourceLinked="1"/>
        <c:majorTickMark val="out"/>
        <c:minorTickMark val="none"/>
        <c:tickLblPos val="nextTo"/>
        <c:crossAx val="449540648"/>
        <c:crosses val="autoZero"/>
        <c:auto val="1"/>
        <c:lblAlgn val="ctr"/>
        <c:lblOffset val="100"/>
        <c:noMultiLvlLbl val="0"/>
      </c:catAx>
      <c:valAx>
        <c:axId val="449540648"/>
        <c:scaling>
          <c:orientation val="minMax"/>
          <c:max val="100"/>
          <c:min val="0"/>
        </c:scaling>
        <c:delete val="0"/>
        <c:axPos val="l"/>
        <c:majorGridlines/>
        <c:numFmt formatCode="General" sourceLinked="1"/>
        <c:majorTickMark val="out"/>
        <c:minorTickMark val="in"/>
        <c:tickLblPos val="nextTo"/>
        <c:crossAx val="449540256"/>
        <c:crosses val="autoZero"/>
        <c:crossBetween val="between"/>
        <c:majorUnit val="10"/>
        <c:minorUnit val="2"/>
      </c:valAx>
    </c:plotArea>
    <c:legend>
      <c:legendPos val="r"/>
      <c:overlay val="0"/>
    </c:legend>
    <c:plotVisOnly val="1"/>
    <c:dispBlanksAs val="gap"/>
    <c:showDLblsOverMax val="0"/>
  </c:chart>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006350012700026E-2"/>
          <c:y val="3.668832020997375E-2"/>
          <c:w val="0.7878470020792856"/>
          <c:h val="0.89059990157480318"/>
        </c:manualLayout>
      </c:layout>
      <c:barChart>
        <c:barDir val="col"/>
        <c:grouping val="clustered"/>
        <c:varyColors val="0"/>
        <c:ser>
          <c:idx val="0"/>
          <c:order val="0"/>
          <c:tx>
            <c:strRef>
              <c:f>Sheet1!$B$1</c:f>
              <c:strCache>
                <c:ptCount val="1"/>
                <c:pt idx="0">
                  <c:v>All</c:v>
                </c:pt>
              </c:strCache>
            </c:strRef>
          </c:tx>
          <c:spPr>
            <a:solidFill>
              <a:schemeClr val="accent1"/>
            </a:solidFill>
            <a:ln>
              <a:noFill/>
            </a:ln>
            <a:effectLst/>
          </c:spPr>
          <c:invertIfNegative val="0"/>
          <c:cat>
            <c:strRef>
              <c:f>Sheet1!$A$2:$A$4</c:f>
              <c:strCache>
                <c:ptCount val="3"/>
                <c:pt idx="0">
                  <c:v>GR 3</c:v>
                </c:pt>
                <c:pt idx="1">
                  <c:v>GR 4</c:v>
                </c:pt>
                <c:pt idx="2">
                  <c:v>GR 5</c:v>
                </c:pt>
              </c:strCache>
            </c:strRef>
          </c:cat>
          <c:val>
            <c:numRef>
              <c:f>Sheet1!$B$2:$B$4</c:f>
              <c:numCache>
                <c:formatCode>General</c:formatCode>
                <c:ptCount val="3"/>
                <c:pt idx="0">
                  <c:v>90</c:v>
                </c:pt>
                <c:pt idx="1">
                  <c:v>90</c:v>
                </c:pt>
                <c:pt idx="2">
                  <c:v>90</c:v>
                </c:pt>
              </c:numCache>
            </c:numRef>
          </c:val>
          <c:extLst>
            <c:ext xmlns:c16="http://schemas.microsoft.com/office/drawing/2014/chart" uri="{C3380CC4-5D6E-409C-BE32-E72D297353CC}">
              <c16:uniqueId val="{00000000-D75C-4F73-919D-6C3751F7FB4C}"/>
            </c:ext>
          </c:extLst>
        </c:ser>
        <c:ser>
          <c:idx val="1"/>
          <c:order val="1"/>
          <c:tx>
            <c:strRef>
              <c:f>Sheet1!$C$1</c:f>
              <c:strCache>
                <c:ptCount val="1"/>
                <c:pt idx="0">
                  <c:v>Af Am</c:v>
                </c:pt>
              </c:strCache>
            </c:strRef>
          </c:tx>
          <c:spPr>
            <a:solidFill>
              <a:schemeClr val="accent3"/>
            </a:solidFill>
            <a:ln>
              <a:noFill/>
            </a:ln>
            <a:effectLst/>
          </c:spPr>
          <c:invertIfNegative val="0"/>
          <c:cat>
            <c:strRef>
              <c:f>Sheet1!$A$2:$A$4</c:f>
              <c:strCache>
                <c:ptCount val="3"/>
                <c:pt idx="0">
                  <c:v>GR 3</c:v>
                </c:pt>
                <c:pt idx="1">
                  <c:v>GR 4</c:v>
                </c:pt>
                <c:pt idx="2">
                  <c:v>GR 5</c:v>
                </c:pt>
              </c:strCache>
            </c:strRef>
          </c:cat>
          <c:val>
            <c:numRef>
              <c:f>Sheet1!$C$2:$C$4</c:f>
              <c:numCache>
                <c:formatCode>General</c:formatCode>
                <c:ptCount val="3"/>
                <c:pt idx="0">
                  <c:v>85</c:v>
                </c:pt>
                <c:pt idx="1">
                  <c:v>85</c:v>
                </c:pt>
                <c:pt idx="2">
                  <c:v>85</c:v>
                </c:pt>
              </c:numCache>
            </c:numRef>
          </c:val>
          <c:extLst>
            <c:ext xmlns:c16="http://schemas.microsoft.com/office/drawing/2014/chart" uri="{C3380CC4-5D6E-409C-BE32-E72D297353CC}">
              <c16:uniqueId val="{00000001-D75C-4F73-919D-6C3751F7FB4C}"/>
            </c:ext>
          </c:extLst>
        </c:ser>
        <c:ser>
          <c:idx val="2"/>
          <c:order val="2"/>
          <c:tx>
            <c:strRef>
              <c:f>Sheet1!$D$1</c:f>
              <c:strCache>
                <c:ptCount val="1"/>
                <c:pt idx="0">
                  <c:v>Hisp</c:v>
                </c:pt>
              </c:strCache>
            </c:strRef>
          </c:tx>
          <c:spPr>
            <a:solidFill>
              <a:schemeClr val="accent5"/>
            </a:solidFill>
            <a:ln>
              <a:noFill/>
            </a:ln>
            <a:effectLst/>
          </c:spPr>
          <c:invertIfNegative val="0"/>
          <c:cat>
            <c:strRef>
              <c:f>Sheet1!$A$2:$A$4</c:f>
              <c:strCache>
                <c:ptCount val="3"/>
                <c:pt idx="0">
                  <c:v>GR 3</c:v>
                </c:pt>
                <c:pt idx="1">
                  <c:v>GR 4</c:v>
                </c:pt>
                <c:pt idx="2">
                  <c:v>GR 5</c:v>
                </c:pt>
              </c:strCache>
            </c:strRef>
          </c:cat>
          <c:val>
            <c:numRef>
              <c:f>Sheet1!$D$2:$D$4</c:f>
              <c:numCache>
                <c:formatCode>General</c:formatCode>
                <c:ptCount val="3"/>
                <c:pt idx="0">
                  <c:v>80</c:v>
                </c:pt>
                <c:pt idx="1">
                  <c:v>80</c:v>
                </c:pt>
                <c:pt idx="2">
                  <c:v>80</c:v>
                </c:pt>
              </c:numCache>
            </c:numRef>
          </c:val>
          <c:extLst>
            <c:ext xmlns:c16="http://schemas.microsoft.com/office/drawing/2014/chart" uri="{C3380CC4-5D6E-409C-BE32-E72D297353CC}">
              <c16:uniqueId val="{00000002-D75C-4F73-919D-6C3751F7FB4C}"/>
            </c:ext>
          </c:extLst>
        </c:ser>
        <c:ser>
          <c:idx val="3"/>
          <c:order val="3"/>
          <c:tx>
            <c:strRef>
              <c:f>Sheet1!$E$1</c:f>
              <c:strCache>
                <c:ptCount val="1"/>
                <c:pt idx="0">
                  <c:v>White</c:v>
                </c:pt>
              </c:strCache>
            </c:strRef>
          </c:tx>
          <c:spPr>
            <a:solidFill>
              <a:schemeClr val="accent1">
                <a:lumMod val="60000"/>
              </a:schemeClr>
            </a:solidFill>
            <a:ln>
              <a:noFill/>
            </a:ln>
            <a:effectLst/>
          </c:spPr>
          <c:invertIfNegative val="0"/>
          <c:cat>
            <c:strRef>
              <c:f>Sheet1!$A$2:$A$4</c:f>
              <c:strCache>
                <c:ptCount val="3"/>
                <c:pt idx="0">
                  <c:v>GR 3</c:v>
                </c:pt>
                <c:pt idx="1">
                  <c:v>GR 4</c:v>
                </c:pt>
                <c:pt idx="2">
                  <c:v>GR 5</c:v>
                </c:pt>
              </c:strCache>
            </c:strRef>
          </c:cat>
          <c:val>
            <c:numRef>
              <c:f>Sheet1!$E$2:$E$4</c:f>
              <c:numCache>
                <c:formatCode>General</c:formatCode>
                <c:ptCount val="3"/>
                <c:pt idx="0">
                  <c:v>75</c:v>
                </c:pt>
                <c:pt idx="1">
                  <c:v>75</c:v>
                </c:pt>
                <c:pt idx="2">
                  <c:v>75</c:v>
                </c:pt>
              </c:numCache>
            </c:numRef>
          </c:val>
          <c:extLst>
            <c:ext xmlns:c16="http://schemas.microsoft.com/office/drawing/2014/chart" uri="{C3380CC4-5D6E-409C-BE32-E72D297353CC}">
              <c16:uniqueId val="{00000003-D75C-4F73-919D-6C3751F7FB4C}"/>
            </c:ext>
          </c:extLst>
        </c:ser>
        <c:ser>
          <c:idx val="4"/>
          <c:order val="4"/>
          <c:tx>
            <c:strRef>
              <c:f>Sheet1!$F$1</c:f>
              <c:strCache>
                <c:ptCount val="1"/>
                <c:pt idx="0">
                  <c:v>Am. Indian</c:v>
                </c:pt>
              </c:strCache>
            </c:strRef>
          </c:tx>
          <c:spPr>
            <a:solidFill>
              <a:schemeClr val="accent3">
                <a:lumMod val="60000"/>
              </a:schemeClr>
            </a:solidFill>
            <a:ln>
              <a:noFill/>
            </a:ln>
            <a:effectLst/>
          </c:spPr>
          <c:invertIfNegative val="0"/>
          <c:cat>
            <c:strRef>
              <c:f>Sheet1!$A$2:$A$4</c:f>
              <c:strCache>
                <c:ptCount val="3"/>
                <c:pt idx="0">
                  <c:v>GR 3</c:v>
                </c:pt>
                <c:pt idx="1">
                  <c:v>GR 4</c:v>
                </c:pt>
                <c:pt idx="2">
                  <c:v>GR 5</c:v>
                </c:pt>
              </c:strCache>
            </c:strRef>
          </c:cat>
          <c:val>
            <c:numRef>
              <c:f>Sheet1!$F$2:$F$4</c:f>
              <c:numCache>
                <c:formatCode>General</c:formatCode>
                <c:ptCount val="3"/>
                <c:pt idx="0">
                  <c:v>70</c:v>
                </c:pt>
                <c:pt idx="1">
                  <c:v>70</c:v>
                </c:pt>
                <c:pt idx="2">
                  <c:v>70</c:v>
                </c:pt>
              </c:numCache>
            </c:numRef>
          </c:val>
          <c:extLst>
            <c:ext xmlns:c16="http://schemas.microsoft.com/office/drawing/2014/chart" uri="{C3380CC4-5D6E-409C-BE32-E72D297353CC}">
              <c16:uniqueId val="{00000004-D75C-4F73-919D-6C3751F7FB4C}"/>
            </c:ext>
          </c:extLst>
        </c:ser>
        <c:ser>
          <c:idx val="5"/>
          <c:order val="5"/>
          <c:tx>
            <c:strRef>
              <c:f>Sheet1!$G$1</c:f>
              <c:strCache>
                <c:ptCount val="1"/>
                <c:pt idx="0">
                  <c:v>Asian</c:v>
                </c:pt>
              </c:strCache>
            </c:strRef>
          </c:tx>
          <c:spPr>
            <a:solidFill>
              <a:schemeClr val="accent5">
                <a:lumMod val="60000"/>
              </a:schemeClr>
            </a:solidFill>
            <a:ln>
              <a:noFill/>
            </a:ln>
            <a:effectLst/>
          </c:spPr>
          <c:invertIfNegative val="0"/>
          <c:cat>
            <c:strRef>
              <c:f>Sheet1!$A$2:$A$4</c:f>
              <c:strCache>
                <c:ptCount val="3"/>
                <c:pt idx="0">
                  <c:v>GR 3</c:v>
                </c:pt>
                <c:pt idx="1">
                  <c:v>GR 4</c:v>
                </c:pt>
                <c:pt idx="2">
                  <c:v>GR 5</c:v>
                </c:pt>
              </c:strCache>
            </c:strRef>
          </c:cat>
          <c:val>
            <c:numRef>
              <c:f>Sheet1!$G$2:$G$4</c:f>
              <c:numCache>
                <c:formatCode>General</c:formatCode>
                <c:ptCount val="3"/>
                <c:pt idx="0">
                  <c:v>65</c:v>
                </c:pt>
                <c:pt idx="1">
                  <c:v>65</c:v>
                </c:pt>
                <c:pt idx="2">
                  <c:v>65</c:v>
                </c:pt>
              </c:numCache>
            </c:numRef>
          </c:val>
          <c:extLst>
            <c:ext xmlns:c16="http://schemas.microsoft.com/office/drawing/2014/chart" uri="{C3380CC4-5D6E-409C-BE32-E72D297353CC}">
              <c16:uniqueId val="{00000005-D75C-4F73-919D-6C3751F7FB4C}"/>
            </c:ext>
          </c:extLst>
        </c:ser>
        <c:ser>
          <c:idx val="6"/>
          <c:order val="6"/>
          <c:tx>
            <c:strRef>
              <c:f>Sheet1!$H$1</c:f>
              <c:strCache>
                <c:ptCount val="1"/>
                <c:pt idx="0">
                  <c:v>Pac. Islander</c:v>
                </c:pt>
              </c:strCache>
            </c:strRef>
          </c:tx>
          <c:spPr>
            <a:solidFill>
              <a:schemeClr val="accent1">
                <a:lumMod val="80000"/>
                <a:lumOff val="20000"/>
              </a:schemeClr>
            </a:solidFill>
            <a:ln>
              <a:noFill/>
            </a:ln>
            <a:effectLst/>
          </c:spPr>
          <c:invertIfNegative val="0"/>
          <c:cat>
            <c:strRef>
              <c:f>Sheet1!$A$2:$A$4</c:f>
              <c:strCache>
                <c:ptCount val="3"/>
                <c:pt idx="0">
                  <c:v>GR 3</c:v>
                </c:pt>
                <c:pt idx="1">
                  <c:v>GR 4</c:v>
                </c:pt>
                <c:pt idx="2">
                  <c:v>GR 5</c:v>
                </c:pt>
              </c:strCache>
            </c:strRef>
          </c:cat>
          <c:val>
            <c:numRef>
              <c:f>Sheet1!$H$2:$H$4</c:f>
              <c:numCache>
                <c:formatCode>General</c:formatCode>
                <c:ptCount val="3"/>
                <c:pt idx="0">
                  <c:v>60</c:v>
                </c:pt>
                <c:pt idx="1">
                  <c:v>60</c:v>
                </c:pt>
                <c:pt idx="2">
                  <c:v>60</c:v>
                </c:pt>
              </c:numCache>
            </c:numRef>
          </c:val>
          <c:extLst>
            <c:ext xmlns:c16="http://schemas.microsoft.com/office/drawing/2014/chart" uri="{C3380CC4-5D6E-409C-BE32-E72D297353CC}">
              <c16:uniqueId val="{00000006-D75C-4F73-919D-6C3751F7FB4C}"/>
            </c:ext>
          </c:extLst>
        </c:ser>
        <c:ser>
          <c:idx val="7"/>
          <c:order val="7"/>
          <c:tx>
            <c:strRef>
              <c:f>Sheet1!$I$1</c:f>
              <c:strCache>
                <c:ptCount val="1"/>
                <c:pt idx="0">
                  <c:v>Two or More</c:v>
                </c:pt>
              </c:strCache>
            </c:strRef>
          </c:tx>
          <c:spPr>
            <a:solidFill>
              <a:schemeClr val="accent3">
                <a:lumMod val="80000"/>
                <a:lumOff val="20000"/>
              </a:schemeClr>
            </a:solidFill>
            <a:ln>
              <a:noFill/>
            </a:ln>
            <a:effectLst/>
          </c:spPr>
          <c:invertIfNegative val="0"/>
          <c:cat>
            <c:strRef>
              <c:f>Sheet1!$A$2:$A$4</c:f>
              <c:strCache>
                <c:ptCount val="3"/>
                <c:pt idx="0">
                  <c:v>GR 3</c:v>
                </c:pt>
                <c:pt idx="1">
                  <c:v>GR 4</c:v>
                </c:pt>
                <c:pt idx="2">
                  <c:v>GR 5</c:v>
                </c:pt>
              </c:strCache>
            </c:strRef>
          </c:cat>
          <c:val>
            <c:numRef>
              <c:f>Sheet1!$I$2:$I$4</c:f>
              <c:numCache>
                <c:formatCode>General</c:formatCode>
                <c:ptCount val="3"/>
                <c:pt idx="0">
                  <c:v>55</c:v>
                </c:pt>
                <c:pt idx="1">
                  <c:v>55</c:v>
                </c:pt>
                <c:pt idx="2">
                  <c:v>55</c:v>
                </c:pt>
              </c:numCache>
            </c:numRef>
          </c:val>
          <c:extLst>
            <c:ext xmlns:c16="http://schemas.microsoft.com/office/drawing/2014/chart" uri="{C3380CC4-5D6E-409C-BE32-E72D297353CC}">
              <c16:uniqueId val="{00000007-D75C-4F73-919D-6C3751F7FB4C}"/>
            </c:ext>
          </c:extLst>
        </c:ser>
        <c:ser>
          <c:idx val="8"/>
          <c:order val="8"/>
          <c:tx>
            <c:strRef>
              <c:f>Sheet1!$J$1</c:f>
              <c:strCache>
                <c:ptCount val="1"/>
                <c:pt idx="0">
                  <c:v>Sp Ed (current)</c:v>
                </c:pt>
              </c:strCache>
            </c:strRef>
          </c:tx>
          <c:spPr>
            <a:solidFill>
              <a:schemeClr val="accent5">
                <a:lumMod val="80000"/>
                <a:lumOff val="20000"/>
              </a:schemeClr>
            </a:solidFill>
            <a:ln>
              <a:noFill/>
            </a:ln>
            <a:effectLst/>
          </c:spPr>
          <c:invertIfNegative val="0"/>
          <c:cat>
            <c:strRef>
              <c:f>Sheet1!$A$2:$A$4</c:f>
              <c:strCache>
                <c:ptCount val="3"/>
                <c:pt idx="0">
                  <c:v>GR 3</c:v>
                </c:pt>
                <c:pt idx="1">
                  <c:v>GR 4</c:v>
                </c:pt>
                <c:pt idx="2">
                  <c:v>GR 5</c:v>
                </c:pt>
              </c:strCache>
            </c:strRef>
          </c:cat>
          <c:val>
            <c:numRef>
              <c:f>Sheet1!$J$2:$J$4</c:f>
              <c:numCache>
                <c:formatCode>General</c:formatCode>
                <c:ptCount val="3"/>
                <c:pt idx="0">
                  <c:v>50</c:v>
                </c:pt>
                <c:pt idx="1">
                  <c:v>50</c:v>
                </c:pt>
                <c:pt idx="2">
                  <c:v>50</c:v>
                </c:pt>
              </c:numCache>
            </c:numRef>
          </c:val>
          <c:extLst>
            <c:ext xmlns:c16="http://schemas.microsoft.com/office/drawing/2014/chart" uri="{C3380CC4-5D6E-409C-BE32-E72D297353CC}">
              <c16:uniqueId val="{00000000-8E8B-4B26-9474-1F840F02A101}"/>
            </c:ext>
          </c:extLst>
        </c:ser>
        <c:ser>
          <c:idx val="9"/>
          <c:order val="9"/>
          <c:tx>
            <c:strRef>
              <c:f>Sheet1!$K$1</c:f>
              <c:strCache>
                <c:ptCount val="1"/>
                <c:pt idx="0">
                  <c:v>Eco Dis</c:v>
                </c:pt>
              </c:strCache>
            </c:strRef>
          </c:tx>
          <c:spPr>
            <a:solidFill>
              <a:schemeClr val="accent1">
                <a:lumMod val="80000"/>
              </a:schemeClr>
            </a:solidFill>
            <a:ln>
              <a:noFill/>
            </a:ln>
            <a:effectLst/>
          </c:spPr>
          <c:invertIfNegative val="0"/>
          <c:cat>
            <c:strRef>
              <c:f>Sheet1!$A$2:$A$4</c:f>
              <c:strCache>
                <c:ptCount val="3"/>
                <c:pt idx="0">
                  <c:v>GR 3</c:v>
                </c:pt>
                <c:pt idx="1">
                  <c:v>GR 4</c:v>
                </c:pt>
                <c:pt idx="2">
                  <c:v>GR 5</c:v>
                </c:pt>
              </c:strCache>
            </c:strRef>
          </c:cat>
          <c:val>
            <c:numRef>
              <c:f>Sheet1!$K$2:$K$4</c:f>
              <c:numCache>
                <c:formatCode>General</c:formatCode>
                <c:ptCount val="3"/>
                <c:pt idx="0">
                  <c:v>45</c:v>
                </c:pt>
                <c:pt idx="1">
                  <c:v>45</c:v>
                </c:pt>
                <c:pt idx="2">
                  <c:v>45</c:v>
                </c:pt>
              </c:numCache>
            </c:numRef>
          </c:val>
          <c:extLst>
            <c:ext xmlns:c16="http://schemas.microsoft.com/office/drawing/2014/chart" uri="{C3380CC4-5D6E-409C-BE32-E72D297353CC}">
              <c16:uniqueId val="{00000001-8E8B-4B26-9474-1F840F02A101}"/>
            </c:ext>
          </c:extLst>
        </c:ser>
        <c:ser>
          <c:idx val="10"/>
          <c:order val="10"/>
          <c:tx>
            <c:strRef>
              <c:f>Sheet1!$L$1</c:f>
              <c:strCache>
                <c:ptCount val="1"/>
                <c:pt idx="0">
                  <c:v>EB/EL</c:v>
                </c:pt>
              </c:strCache>
            </c:strRef>
          </c:tx>
          <c:spPr>
            <a:solidFill>
              <a:schemeClr val="accent3">
                <a:lumMod val="80000"/>
              </a:schemeClr>
            </a:solidFill>
            <a:ln>
              <a:noFill/>
            </a:ln>
            <a:effectLst/>
          </c:spPr>
          <c:invertIfNegative val="0"/>
          <c:cat>
            <c:strRef>
              <c:f>Sheet1!$A$2:$A$4</c:f>
              <c:strCache>
                <c:ptCount val="3"/>
                <c:pt idx="0">
                  <c:v>GR 3</c:v>
                </c:pt>
                <c:pt idx="1">
                  <c:v>GR 4</c:v>
                </c:pt>
                <c:pt idx="2">
                  <c:v>GR 5</c:v>
                </c:pt>
              </c:strCache>
            </c:strRef>
          </c:cat>
          <c:val>
            <c:numRef>
              <c:f>Sheet1!$L$2:$L$4</c:f>
              <c:numCache>
                <c:formatCode>General</c:formatCode>
                <c:ptCount val="3"/>
                <c:pt idx="0">
                  <c:v>40</c:v>
                </c:pt>
                <c:pt idx="1">
                  <c:v>40</c:v>
                </c:pt>
                <c:pt idx="2">
                  <c:v>40</c:v>
                </c:pt>
              </c:numCache>
            </c:numRef>
          </c:val>
          <c:extLst>
            <c:ext xmlns:c16="http://schemas.microsoft.com/office/drawing/2014/chart" uri="{C3380CC4-5D6E-409C-BE32-E72D297353CC}">
              <c16:uniqueId val="{00000002-8E8B-4B26-9474-1F840F02A101}"/>
            </c:ext>
          </c:extLst>
        </c:ser>
        <c:dLbls>
          <c:showLegendKey val="0"/>
          <c:showVal val="0"/>
          <c:showCatName val="0"/>
          <c:showSerName val="0"/>
          <c:showPercent val="0"/>
          <c:showBubbleSize val="0"/>
        </c:dLbls>
        <c:gapWidth val="150"/>
        <c:axId val="461582592"/>
        <c:axId val="461582984"/>
      </c:barChart>
      <c:catAx>
        <c:axId val="461582592"/>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1582984"/>
        <c:crosses val="autoZero"/>
        <c:auto val="1"/>
        <c:lblAlgn val="ctr"/>
        <c:lblOffset val="100"/>
        <c:noMultiLvlLbl val="0"/>
      </c:catAx>
      <c:valAx>
        <c:axId val="461582984"/>
        <c:scaling>
          <c:orientation val="minMax"/>
          <c:max val="100"/>
          <c:min val="0"/>
        </c:scaling>
        <c:delete val="0"/>
        <c:axPos val="l"/>
        <c:majorGridlines>
          <c:spPr>
            <a:ln w="9525" cap="flat" cmpd="sng" algn="ctr">
              <a:solidFill>
                <a:schemeClr val="tx1">
                  <a:tint val="75000"/>
                  <a:shade val="95000"/>
                  <a:satMod val="105000"/>
                </a:schemeClr>
              </a:solidFill>
              <a:prstDash val="solid"/>
              <a:round/>
            </a:ln>
            <a:effectLst/>
          </c:spPr>
        </c:majorGridlines>
        <c:numFmt formatCode="General" sourceLinked="1"/>
        <c:majorTickMark val="out"/>
        <c:minorTickMark val="in"/>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1582592"/>
        <c:crosses val="autoZero"/>
        <c:crossBetween val="between"/>
        <c:majorUnit val="10"/>
        <c:minorUnit val="2"/>
      </c:valAx>
      <c:spPr>
        <a:noFill/>
        <a:ln>
          <a:noFill/>
        </a:ln>
        <a:effectLst/>
      </c:spPr>
    </c:plotArea>
    <c:legend>
      <c:legendPos val="r"/>
      <c:layout>
        <c:manualLayout>
          <c:xMode val="edge"/>
          <c:yMode val="edge"/>
          <c:x val="0.8507937928213517"/>
          <c:y val="3.896103896103896E-2"/>
          <c:w val="0.14920620717864813"/>
          <c:h val="0.84160019770255989"/>
        </c:manualLayout>
      </c:layout>
      <c:overlay val="1"/>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State</c:v>
                </c:pt>
              </c:strCache>
            </c:strRef>
          </c:tx>
          <c:invertIfNegative val="0"/>
          <c:cat>
            <c:numRef>
              <c:f>Sheet1!$A$2</c:f>
              <c:numCache>
                <c:formatCode>General</c:formatCode>
                <c:ptCount val="1"/>
                <c:pt idx="0">
                  <c:v>2024</c:v>
                </c:pt>
              </c:numCache>
            </c:numRef>
          </c:cat>
          <c:val>
            <c:numRef>
              <c:f>Sheet1!$B$2</c:f>
              <c:numCache>
                <c:formatCode>General</c:formatCode>
                <c:ptCount val="1"/>
                <c:pt idx="0">
                  <c:v>51</c:v>
                </c:pt>
              </c:numCache>
            </c:numRef>
          </c:val>
          <c:extLst>
            <c:ext xmlns:c16="http://schemas.microsoft.com/office/drawing/2014/chart" uri="{C3380CC4-5D6E-409C-BE32-E72D297353CC}">
              <c16:uniqueId val="{00000000-BB77-4132-9CA4-D1F12E200E27}"/>
            </c:ext>
          </c:extLst>
        </c:ser>
        <c:ser>
          <c:idx val="1"/>
          <c:order val="1"/>
          <c:tx>
            <c:strRef>
              <c:f>Sheet1!$C$1</c:f>
              <c:strCache>
                <c:ptCount val="1"/>
                <c:pt idx="0">
                  <c:v>Region</c:v>
                </c:pt>
              </c:strCache>
            </c:strRef>
          </c:tx>
          <c:invertIfNegative val="0"/>
          <c:cat>
            <c:numRef>
              <c:f>Sheet1!$A$2</c:f>
              <c:numCache>
                <c:formatCode>General</c:formatCode>
                <c:ptCount val="1"/>
                <c:pt idx="0">
                  <c:v>2024</c:v>
                </c:pt>
              </c:numCache>
            </c:numRef>
          </c:cat>
          <c:val>
            <c:numRef>
              <c:f>Sheet1!$C$2</c:f>
              <c:numCache>
                <c:formatCode>General</c:formatCode>
                <c:ptCount val="1"/>
                <c:pt idx="0">
                  <c:v>56</c:v>
                </c:pt>
              </c:numCache>
            </c:numRef>
          </c:val>
          <c:extLst>
            <c:ext xmlns:c16="http://schemas.microsoft.com/office/drawing/2014/chart" uri="{C3380CC4-5D6E-409C-BE32-E72D297353CC}">
              <c16:uniqueId val="{00000001-BB77-4132-9CA4-D1F12E200E27}"/>
            </c:ext>
          </c:extLst>
        </c:ser>
        <c:ser>
          <c:idx val="2"/>
          <c:order val="2"/>
          <c:tx>
            <c:strRef>
              <c:f>Sheet1!$D$1</c:f>
              <c:strCache>
                <c:ptCount val="1"/>
                <c:pt idx="0">
                  <c:v>District</c:v>
                </c:pt>
              </c:strCache>
            </c:strRef>
          </c:tx>
          <c:invertIfNegative val="0"/>
          <c:cat>
            <c:numRef>
              <c:f>Sheet1!$A$2</c:f>
              <c:numCache>
                <c:formatCode>General</c:formatCode>
                <c:ptCount val="1"/>
                <c:pt idx="0">
                  <c:v>2024</c:v>
                </c:pt>
              </c:numCache>
            </c:numRef>
          </c:cat>
          <c:val>
            <c:numRef>
              <c:f>Sheet1!$D$2</c:f>
              <c:numCache>
                <c:formatCode>General</c:formatCode>
                <c:ptCount val="1"/>
                <c:pt idx="0">
                  <c:v>80</c:v>
                </c:pt>
              </c:numCache>
            </c:numRef>
          </c:val>
          <c:extLst>
            <c:ext xmlns:c16="http://schemas.microsoft.com/office/drawing/2014/chart" uri="{C3380CC4-5D6E-409C-BE32-E72D297353CC}">
              <c16:uniqueId val="{00000002-BB77-4132-9CA4-D1F12E200E27}"/>
            </c:ext>
          </c:extLst>
        </c:ser>
        <c:dLbls>
          <c:showLegendKey val="0"/>
          <c:showVal val="0"/>
          <c:showCatName val="0"/>
          <c:showSerName val="0"/>
          <c:showPercent val="0"/>
          <c:showBubbleSize val="0"/>
        </c:dLbls>
        <c:gapWidth val="150"/>
        <c:axId val="449540256"/>
        <c:axId val="449540648"/>
      </c:barChart>
      <c:catAx>
        <c:axId val="449540256"/>
        <c:scaling>
          <c:orientation val="minMax"/>
        </c:scaling>
        <c:delete val="0"/>
        <c:axPos val="b"/>
        <c:numFmt formatCode="General" sourceLinked="1"/>
        <c:majorTickMark val="out"/>
        <c:minorTickMark val="none"/>
        <c:tickLblPos val="nextTo"/>
        <c:crossAx val="449540648"/>
        <c:crosses val="autoZero"/>
        <c:auto val="1"/>
        <c:lblAlgn val="ctr"/>
        <c:lblOffset val="100"/>
        <c:noMultiLvlLbl val="0"/>
      </c:catAx>
      <c:valAx>
        <c:axId val="449540648"/>
        <c:scaling>
          <c:orientation val="minMax"/>
          <c:max val="100"/>
          <c:min val="0"/>
        </c:scaling>
        <c:delete val="0"/>
        <c:axPos val="l"/>
        <c:majorGridlines/>
        <c:numFmt formatCode="General" sourceLinked="1"/>
        <c:majorTickMark val="out"/>
        <c:minorTickMark val="in"/>
        <c:tickLblPos val="nextTo"/>
        <c:crossAx val="449540256"/>
        <c:crosses val="autoZero"/>
        <c:crossBetween val="between"/>
        <c:majorUnit val="10"/>
        <c:minorUnit val="2"/>
      </c:valAx>
    </c:plotArea>
    <c:legend>
      <c:legendPos val="r"/>
      <c:overlay val="0"/>
    </c:legend>
    <c:plotVisOnly val="1"/>
    <c:dispBlanksAs val="gap"/>
    <c:showDLblsOverMax val="0"/>
  </c:chart>
  <c:txPr>
    <a:bodyPr/>
    <a:lstStyle/>
    <a:p>
      <a:pPr>
        <a:defRPr sz="1800"/>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All</c:v>
                </c:pt>
              </c:strCache>
            </c:strRef>
          </c:tx>
          <c:spPr>
            <a:solidFill>
              <a:schemeClr val="accent1"/>
            </a:solidFill>
            <a:ln>
              <a:noFill/>
            </a:ln>
            <a:effectLst/>
          </c:spPr>
          <c:invertIfNegative val="0"/>
          <c:cat>
            <c:strRef>
              <c:f>Sheet1!$A$2:$A$3</c:f>
              <c:strCache>
                <c:ptCount val="2"/>
                <c:pt idx="0">
                  <c:v>Reading</c:v>
                </c:pt>
                <c:pt idx="1">
                  <c:v>Math</c:v>
                </c:pt>
              </c:strCache>
            </c:strRef>
          </c:cat>
          <c:val>
            <c:numRef>
              <c:f>Sheet1!$B$2:$B$3</c:f>
              <c:numCache>
                <c:formatCode>General</c:formatCode>
                <c:ptCount val="2"/>
                <c:pt idx="0">
                  <c:v>90</c:v>
                </c:pt>
                <c:pt idx="1">
                  <c:v>90</c:v>
                </c:pt>
              </c:numCache>
            </c:numRef>
          </c:val>
          <c:extLst>
            <c:ext xmlns:c16="http://schemas.microsoft.com/office/drawing/2014/chart" uri="{C3380CC4-5D6E-409C-BE32-E72D297353CC}">
              <c16:uniqueId val="{00000000-26AC-4E7A-BF37-338FC6AB6983}"/>
            </c:ext>
          </c:extLst>
        </c:ser>
        <c:ser>
          <c:idx val="1"/>
          <c:order val="1"/>
          <c:tx>
            <c:strRef>
              <c:f>Sheet1!$C$1</c:f>
              <c:strCache>
                <c:ptCount val="1"/>
                <c:pt idx="0">
                  <c:v>Af Am</c:v>
                </c:pt>
              </c:strCache>
            </c:strRef>
          </c:tx>
          <c:spPr>
            <a:solidFill>
              <a:schemeClr val="accent3"/>
            </a:solidFill>
            <a:ln>
              <a:noFill/>
            </a:ln>
            <a:effectLst/>
          </c:spPr>
          <c:invertIfNegative val="0"/>
          <c:cat>
            <c:strRef>
              <c:f>Sheet1!$A$2:$A$3</c:f>
              <c:strCache>
                <c:ptCount val="2"/>
                <c:pt idx="0">
                  <c:v>Reading</c:v>
                </c:pt>
                <c:pt idx="1">
                  <c:v>Math</c:v>
                </c:pt>
              </c:strCache>
            </c:strRef>
          </c:cat>
          <c:val>
            <c:numRef>
              <c:f>Sheet1!$C$2:$C$3</c:f>
              <c:numCache>
                <c:formatCode>General</c:formatCode>
                <c:ptCount val="2"/>
                <c:pt idx="0">
                  <c:v>85</c:v>
                </c:pt>
                <c:pt idx="1">
                  <c:v>85</c:v>
                </c:pt>
              </c:numCache>
            </c:numRef>
          </c:val>
          <c:extLst>
            <c:ext xmlns:c16="http://schemas.microsoft.com/office/drawing/2014/chart" uri="{C3380CC4-5D6E-409C-BE32-E72D297353CC}">
              <c16:uniqueId val="{00000001-26AC-4E7A-BF37-338FC6AB6983}"/>
            </c:ext>
          </c:extLst>
        </c:ser>
        <c:ser>
          <c:idx val="2"/>
          <c:order val="2"/>
          <c:tx>
            <c:strRef>
              <c:f>Sheet1!$D$1</c:f>
              <c:strCache>
                <c:ptCount val="1"/>
                <c:pt idx="0">
                  <c:v>Hisp</c:v>
                </c:pt>
              </c:strCache>
            </c:strRef>
          </c:tx>
          <c:spPr>
            <a:solidFill>
              <a:schemeClr val="accent5"/>
            </a:solidFill>
            <a:ln>
              <a:noFill/>
            </a:ln>
            <a:effectLst/>
          </c:spPr>
          <c:invertIfNegative val="0"/>
          <c:cat>
            <c:strRef>
              <c:f>Sheet1!$A$2:$A$3</c:f>
              <c:strCache>
                <c:ptCount val="2"/>
                <c:pt idx="0">
                  <c:v>Reading</c:v>
                </c:pt>
                <c:pt idx="1">
                  <c:v>Math</c:v>
                </c:pt>
              </c:strCache>
            </c:strRef>
          </c:cat>
          <c:val>
            <c:numRef>
              <c:f>Sheet1!$D$2:$D$3</c:f>
              <c:numCache>
                <c:formatCode>General</c:formatCode>
                <c:ptCount val="2"/>
                <c:pt idx="0">
                  <c:v>80</c:v>
                </c:pt>
                <c:pt idx="1">
                  <c:v>80</c:v>
                </c:pt>
              </c:numCache>
            </c:numRef>
          </c:val>
          <c:extLst>
            <c:ext xmlns:c16="http://schemas.microsoft.com/office/drawing/2014/chart" uri="{C3380CC4-5D6E-409C-BE32-E72D297353CC}">
              <c16:uniqueId val="{00000002-26AC-4E7A-BF37-338FC6AB6983}"/>
            </c:ext>
          </c:extLst>
        </c:ser>
        <c:ser>
          <c:idx val="3"/>
          <c:order val="3"/>
          <c:tx>
            <c:strRef>
              <c:f>Sheet1!$E$1</c:f>
              <c:strCache>
                <c:ptCount val="1"/>
                <c:pt idx="0">
                  <c:v>White</c:v>
                </c:pt>
              </c:strCache>
            </c:strRef>
          </c:tx>
          <c:spPr>
            <a:solidFill>
              <a:schemeClr val="accent1">
                <a:lumMod val="60000"/>
              </a:schemeClr>
            </a:solidFill>
            <a:ln>
              <a:noFill/>
            </a:ln>
            <a:effectLst/>
          </c:spPr>
          <c:invertIfNegative val="0"/>
          <c:cat>
            <c:strRef>
              <c:f>Sheet1!$A$2:$A$3</c:f>
              <c:strCache>
                <c:ptCount val="2"/>
                <c:pt idx="0">
                  <c:v>Reading</c:v>
                </c:pt>
                <c:pt idx="1">
                  <c:v>Math</c:v>
                </c:pt>
              </c:strCache>
            </c:strRef>
          </c:cat>
          <c:val>
            <c:numRef>
              <c:f>Sheet1!$E$2:$E$3</c:f>
              <c:numCache>
                <c:formatCode>General</c:formatCode>
                <c:ptCount val="2"/>
                <c:pt idx="0">
                  <c:v>75</c:v>
                </c:pt>
                <c:pt idx="1">
                  <c:v>75</c:v>
                </c:pt>
              </c:numCache>
            </c:numRef>
          </c:val>
          <c:extLst>
            <c:ext xmlns:c16="http://schemas.microsoft.com/office/drawing/2014/chart" uri="{C3380CC4-5D6E-409C-BE32-E72D297353CC}">
              <c16:uniqueId val="{00000003-26AC-4E7A-BF37-338FC6AB6983}"/>
            </c:ext>
          </c:extLst>
        </c:ser>
        <c:ser>
          <c:idx val="4"/>
          <c:order val="4"/>
          <c:tx>
            <c:strRef>
              <c:f>Sheet1!$F$1</c:f>
              <c:strCache>
                <c:ptCount val="1"/>
                <c:pt idx="0">
                  <c:v>Am. Indian</c:v>
                </c:pt>
              </c:strCache>
            </c:strRef>
          </c:tx>
          <c:spPr>
            <a:solidFill>
              <a:schemeClr val="accent3">
                <a:lumMod val="60000"/>
              </a:schemeClr>
            </a:solidFill>
            <a:ln>
              <a:noFill/>
            </a:ln>
            <a:effectLst/>
          </c:spPr>
          <c:invertIfNegative val="0"/>
          <c:cat>
            <c:strRef>
              <c:f>Sheet1!$A$2:$A$3</c:f>
              <c:strCache>
                <c:ptCount val="2"/>
                <c:pt idx="0">
                  <c:v>Reading</c:v>
                </c:pt>
                <c:pt idx="1">
                  <c:v>Math</c:v>
                </c:pt>
              </c:strCache>
            </c:strRef>
          </c:cat>
          <c:val>
            <c:numRef>
              <c:f>Sheet1!$F$2:$F$3</c:f>
              <c:numCache>
                <c:formatCode>General</c:formatCode>
                <c:ptCount val="2"/>
                <c:pt idx="0">
                  <c:v>70</c:v>
                </c:pt>
                <c:pt idx="1">
                  <c:v>70</c:v>
                </c:pt>
              </c:numCache>
            </c:numRef>
          </c:val>
          <c:extLst>
            <c:ext xmlns:c16="http://schemas.microsoft.com/office/drawing/2014/chart" uri="{C3380CC4-5D6E-409C-BE32-E72D297353CC}">
              <c16:uniqueId val="{00000004-26AC-4E7A-BF37-338FC6AB6983}"/>
            </c:ext>
          </c:extLst>
        </c:ser>
        <c:ser>
          <c:idx val="5"/>
          <c:order val="5"/>
          <c:tx>
            <c:strRef>
              <c:f>Sheet1!$G$1</c:f>
              <c:strCache>
                <c:ptCount val="1"/>
                <c:pt idx="0">
                  <c:v>Asian</c:v>
                </c:pt>
              </c:strCache>
            </c:strRef>
          </c:tx>
          <c:spPr>
            <a:solidFill>
              <a:schemeClr val="accent5">
                <a:lumMod val="60000"/>
              </a:schemeClr>
            </a:solidFill>
            <a:ln>
              <a:noFill/>
            </a:ln>
            <a:effectLst/>
          </c:spPr>
          <c:invertIfNegative val="0"/>
          <c:cat>
            <c:strRef>
              <c:f>Sheet1!$A$2:$A$3</c:f>
              <c:strCache>
                <c:ptCount val="2"/>
                <c:pt idx="0">
                  <c:v>Reading</c:v>
                </c:pt>
                <c:pt idx="1">
                  <c:v>Math</c:v>
                </c:pt>
              </c:strCache>
            </c:strRef>
          </c:cat>
          <c:val>
            <c:numRef>
              <c:f>Sheet1!$G$2:$G$3</c:f>
              <c:numCache>
                <c:formatCode>General</c:formatCode>
                <c:ptCount val="2"/>
                <c:pt idx="0">
                  <c:v>65</c:v>
                </c:pt>
                <c:pt idx="1">
                  <c:v>65</c:v>
                </c:pt>
              </c:numCache>
            </c:numRef>
          </c:val>
          <c:extLst>
            <c:ext xmlns:c16="http://schemas.microsoft.com/office/drawing/2014/chart" uri="{C3380CC4-5D6E-409C-BE32-E72D297353CC}">
              <c16:uniqueId val="{00000005-26AC-4E7A-BF37-338FC6AB6983}"/>
            </c:ext>
          </c:extLst>
        </c:ser>
        <c:ser>
          <c:idx val="6"/>
          <c:order val="6"/>
          <c:tx>
            <c:strRef>
              <c:f>Sheet1!$H$1</c:f>
              <c:strCache>
                <c:ptCount val="1"/>
                <c:pt idx="0">
                  <c:v>Pac. Islander</c:v>
                </c:pt>
              </c:strCache>
            </c:strRef>
          </c:tx>
          <c:spPr>
            <a:solidFill>
              <a:schemeClr val="accent1">
                <a:lumMod val="80000"/>
                <a:lumOff val="20000"/>
              </a:schemeClr>
            </a:solidFill>
            <a:ln>
              <a:noFill/>
            </a:ln>
            <a:effectLst/>
          </c:spPr>
          <c:invertIfNegative val="0"/>
          <c:cat>
            <c:strRef>
              <c:f>Sheet1!$A$2:$A$3</c:f>
              <c:strCache>
                <c:ptCount val="2"/>
                <c:pt idx="0">
                  <c:v>Reading</c:v>
                </c:pt>
                <c:pt idx="1">
                  <c:v>Math</c:v>
                </c:pt>
              </c:strCache>
            </c:strRef>
          </c:cat>
          <c:val>
            <c:numRef>
              <c:f>Sheet1!$H$2:$H$3</c:f>
              <c:numCache>
                <c:formatCode>General</c:formatCode>
                <c:ptCount val="2"/>
                <c:pt idx="0">
                  <c:v>60</c:v>
                </c:pt>
                <c:pt idx="1">
                  <c:v>60</c:v>
                </c:pt>
              </c:numCache>
            </c:numRef>
          </c:val>
          <c:extLst>
            <c:ext xmlns:c16="http://schemas.microsoft.com/office/drawing/2014/chart" uri="{C3380CC4-5D6E-409C-BE32-E72D297353CC}">
              <c16:uniqueId val="{00000006-26AC-4E7A-BF37-338FC6AB6983}"/>
            </c:ext>
          </c:extLst>
        </c:ser>
        <c:ser>
          <c:idx val="7"/>
          <c:order val="7"/>
          <c:tx>
            <c:strRef>
              <c:f>Sheet1!$I$1</c:f>
              <c:strCache>
                <c:ptCount val="1"/>
                <c:pt idx="0">
                  <c:v>Two or More</c:v>
                </c:pt>
              </c:strCache>
            </c:strRef>
          </c:tx>
          <c:spPr>
            <a:solidFill>
              <a:schemeClr val="accent3">
                <a:lumMod val="80000"/>
                <a:lumOff val="20000"/>
              </a:schemeClr>
            </a:solidFill>
            <a:ln>
              <a:noFill/>
            </a:ln>
            <a:effectLst/>
          </c:spPr>
          <c:invertIfNegative val="0"/>
          <c:cat>
            <c:strRef>
              <c:f>Sheet1!$A$2:$A$3</c:f>
              <c:strCache>
                <c:ptCount val="2"/>
                <c:pt idx="0">
                  <c:v>Reading</c:v>
                </c:pt>
                <c:pt idx="1">
                  <c:v>Math</c:v>
                </c:pt>
              </c:strCache>
            </c:strRef>
          </c:cat>
          <c:val>
            <c:numRef>
              <c:f>Sheet1!$I$2:$I$3</c:f>
              <c:numCache>
                <c:formatCode>General</c:formatCode>
                <c:ptCount val="2"/>
                <c:pt idx="0">
                  <c:v>55</c:v>
                </c:pt>
                <c:pt idx="1">
                  <c:v>55</c:v>
                </c:pt>
              </c:numCache>
            </c:numRef>
          </c:val>
          <c:extLst>
            <c:ext xmlns:c16="http://schemas.microsoft.com/office/drawing/2014/chart" uri="{C3380CC4-5D6E-409C-BE32-E72D297353CC}">
              <c16:uniqueId val="{00000007-26AC-4E7A-BF37-338FC6AB6983}"/>
            </c:ext>
          </c:extLst>
        </c:ser>
        <c:ser>
          <c:idx val="8"/>
          <c:order val="8"/>
          <c:tx>
            <c:strRef>
              <c:f>Sheet1!$J$1</c:f>
              <c:strCache>
                <c:ptCount val="1"/>
                <c:pt idx="0">
                  <c:v>Sp Ed</c:v>
                </c:pt>
              </c:strCache>
            </c:strRef>
          </c:tx>
          <c:spPr>
            <a:solidFill>
              <a:schemeClr val="accent5">
                <a:lumMod val="80000"/>
                <a:lumOff val="20000"/>
              </a:schemeClr>
            </a:solidFill>
            <a:ln>
              <a:noFill/>
            </a:ln>
            <a:effectLst/>
          </c:spPr>
          <c:invertIfNegative val="0"/>
          <c:cat>
            <c:strRef>
              <c:f>Sheet1!$A$2:$A$3</c:f>
              <c:strCache>
                <c:ptCount val="2"/>
                <c:pt idx="0">
                  <c:v>Reading</c:v>
                </c:pt>
                <c:pt idx="1">
                  <c:v>Math</c:v>
                </c:pt>
              </c:strCache>
            </c:strRef>
          </c:cat>
          <c:val>
            <c:numRef>
              <c:f>Sheet1!$J$2:$J$3</c:f>
              <c:numCache>
                <c:formatCode>General</c:formatCode>
                <c:ptCount val="2"/>
                <c:pt idx="0">
                  <c:v>50</c:v>
                </c:pt>
                <c:pt idx="1">
                  <c:v>50</c:v>
                </c:pt>
              </c:numCache>
            </c:numRef>
          </c:val>
          <c:extLst>
            <c:ext xmlns:c16="http://schemas.microsoft.com/office/drawing/2014/chart" uri="{C3380CC4-5D6E-409C-BE32-E72D297353CC}">
              <c16:uniqueId val="{00000008-26AC-4E7A-BF37-338FC6AB6983}"/>
            </c:ext>
          </c:extLst>
        </c:ser>
        <c:ser>
          <c:idx val="9"/>
          <c:order val="9"/>
          <c:tx>
            <c:strRef>
              <c:f>Sheet1!$K$1</c:f>
              <c:strCache>
                <c:ptCount val="1"/>
                <c:pt idx="0">
                  <c:v>Eco Dis</c:v>
                </c:pt>
              </c:strCache>
            </c:strRef>
          </c:tx>
          <c:spPr>
            <a:solidFill>
              <a:schemeClr val="accent1">
                <a:lumMod val="80000"/>
              </a:schemeClr>
            </a:solidFill>
            <a:ln>
              <a:noFill/>
            </a:ln>
            <a:effectLst/>
          </c:spPr>
          <c:invertIfNegative val="0"/>
          <c:cat>
            <c:strRef>
              <c:f>Sheet1!$A$2:$A$3</c:f>
              <c:strCache>
                <c:ptCount val="2"/>
                <c:pt idx="0">
                  <c:v>Reading</c:v>
                </c:pt>
                <c:pt idx="1">
                  <c:v>Math</c:v>
                </c:pt>
              </c:strCache>
            </c:strRef>
          </c:cat>
          <c:val>
            <c:numRef>
              <c:f>Sheet1!$K$2:$K$3</c:f>
              <c:numCache>
                <c:formatCode>General</c:formatCode>
                <c:ptCount val="2"/>
                <c:pt idx="0">
                  <c:v>45</c:v>
                </c:pt>
                <c:pt idx="1">
                  <c:v>45</c:v>
                </c:pt>
              </c:numCache>
            </c:numRef>
          </c:val>
          <c:extLst>
            <c:ext xmlns:c16="http://schemas.microsoft.com/office/drawing/2014/chart" uri="{C3380CC4-5D6E-409C-BE32-E72D297353CC}">
              <c16:uniqueId val="{00000009-26AC-4E7A-BF37-338FC6AB6983}"/>
            </c:ext>
          </c:extLst>
        </c:ser>
        <c:ser>
          <c:idx val="10"/>
          <c:order val="10"/>
          <c:tx>
            <c:strRef>
              <c:f>Sheet1!$L$1</c:f>
              <c:strCache>
                <c:ptCount val="1"/>
                <c:pt idx="0">
                  <c:v>EB/EL</c:v>
                </c:pt>
              </c:strCache>
            </c:strRef>
          </c:tx>
          <c:spPr>
            <a:solidFill>
              <a:schemeClr val="accent3">
                <a:lumMod val="80000"/>
              </a:schemeClr>
            </a:solidFill>
            <a:ln>
              <a:noFill/>
            </a:ln>
            <a:effectLst/>
          </c:spPr>
          <c:invertIfNegative val="0"/>
          <c:cat>
            <c:strRef>
              <c:f>Sheet1!$A$2:$A$3</c:f>
              <c:strCache>
                <c:ptCount val="2"/>
                <c:pt idx="0">
                  <c:v>Reading</c:v>
                </c:pt>
                <c:pt idx="1">
                  <c:v>Math</c:v>
                </c:pt>
              </c:strCache>
            </c:strRef>
          </c:cat>
          <c:val>
            <c:numRef>
              <c:f>Sheet1!$L$2:$L$3</c:f>
              <c:numCache>
                <c:formatCode>General</c:formatCode>
                <c:ptCount val="2"/>
                <c:pt idx="0">
                  <c:v>40</c:v>
                </c:pt>
                <c:pt idx="1">
                  <c:v>40</c:v>
                </c:pt>
              </c:numCache>
            </c:numRef>
          </c:val>
          <c:extLst>
            <c:ext xmlns:c16="http://schemas.microsoft.com/office/drawing/2014/chart" uri="{C3380CC4-5D6E-409C-BE32-E72D297353CC}">
              <c16:uniqueId val="{0000000A-26AC-4E7A-BF37-338FC6AB6983}"/>
            </c:ext>
          </c:extLst>
        </c:ser>
        <c:dLbls>
          <c:showLegendKey val="0"/>
          <c:showVal val="0"/>
          <c:showCatName val="0"/>
          <c:showSerName val="0"/>
          <c:showPercent val="0"/>
          <c:showBubbleSize val="0"/>
        </c:dLbls>
        <c:gapWidth val="150"/>
        <c:axId val="466376544"/>
        <c:axId val="466376936"/>
      </c:barChart>
      <c:catAx>
        <c:axId val="466376544"/>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6376936"/>
        <c:crosses val="autoZero"/>
        <c:auto val="1"/>
        <c:lblAlgn val="ctr"/>
        <c:lblOffset val="100"/>
        <c:noMultiLvlLbl val="0"/>
      </c:catAx>
      <c:valAx>
        <c:axId val="466376936"/>
        <c:scaling>
          <c:orientation val="minMax"/>
          <c:max val="100"/>
          <c:min val="0"/>
        </c:scaling>
        <c:delete val="0"/>
        <c:axPos val="l"/>
        <c:majorGridlines>
          <c:spPr>
            <a:ln w="9525" cap="flat" cmpd="sng" algn="ctr">
              <a:solidFill>
                <a:schemeClr val="tx1">
                  <a:tint val="75000"/>
                  <a:shade val="95000"/>
                  <a:satMod val="105000"/>
                </a:schemeClr>
              </a:solidFill>
              <a:prstDash val="solid"/>
              <a:round/>
            </a:ln>
            <a:effectLst/>
          </c:spPr>
        </c:majorGridlines>
        <c:numFmt formatCode="General" sourceLinked="1"/>
        <c:majorTickMark val="out"/>
        <c:minorTickMark val="in"/>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6376544"/>
        <c:crosses val="autoZero"/>
        <c:crossBetween val="between"/>
        <c:majorUnit val="10"/>
        <c:minorUnit val="2"/>
      </c:valAx>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All</c:v>
                </c:pt>
              </c:strCache>
            </c:strRef>
          </c:tx>
          <c:spPr>
            <a:solidFill>
              <a:schemeClr val="accent1"/>
            </a:solidFill>
            <a:ln>
              <a:noFill/>
            </a:ln>
            <a:effectLst/>
          </c:spPr>
          <c:invertIfNegative val="0"/>
          <c:cat>
            <c:strRef>
              <c:f>Sheet1!$A$2:$A$3</c:f>
              <c:strCache>
                <c:ptCount val="2"/>
                <c:pt idx="0">
                  <c:v>Reading</c:v>
                </c:pt>
                <c:pt idx="1">
                  <c:v>Math</c:v>
                </c:pt>
              </c:strCache>
            </c:strRef>
          </c:cat>
          <c:val>
            <c:numRef>
              <c:f>Sheet1!$B$2:$B$3</c:f>
              <c:numCache>
                <c:formatCode>General</c:formatCode>
                <c:ptCount val="2"/>
                <c:pt idx="0">
                  <c:v>90</c:v>
                </c:pt>
                <c:pt idx="1">
                  <c:v>90</c:v>
                </c:pt>
              </c:numCache>
            </c:numRef>
          </c:val>
          <c:extLst>
            <c:ext xmlns:c16="http://schemas.microsoft.com/office/drawing/2014/chart" uri="{C3380CC4-5D6E-409C-BE32-E72D297353CC}">
              <c16:uniqueId val="{00000000-F3CE-4EC7-9146-8D4AC092E9F6}"/>
            </c:ext>
          </c:extLst>
        </c:ser>
        <c:ser>
          <c:idx val="1"/>
          <c:order val="1"/>
          <c:tx>
            <c:strRef>
              <c:f>Sheet1!$C$1</c:f>
              <c:strCache>
                <c:ptCount val="1"/>
                <c:pt idx="0">
                  <c:v>Af Am</c:v>
                </c:pt>
              </c:strCache>
            </c:strRef>
          </c:tx>
          <c:spPr>
            <a:solidFill>
              <a:schemeClr val="accent3"/>
            </a:solidFill>
            <a:ln>
              <a:noFill/>
            </a:ln>
            <a:effectLst/>
          </c:spPr>
          <c:invertIfNegative val="0"/>
          <c:cat>
            <c:strRef>
              <c:f>Sheet1!$A$2:$A$3</c:f>
              <c:strCache>
                <c:ptCount val="2"/>
                <c:pt idx="0">
                  <c:v>Reading</c:v>
                </c:pt>
                <c:pt idx="1">
                  <c:v>Math</c:v>
                </c:pt>
              </c:strCache>
            </c:strRef>
          </c:cat>
          <c:val>
            <c:numRef>
              <c:f>Sheet1!$C$2:$C$3</c:f>
              <c:numCache>
                <c:formatCode>General</c:formatCode>
                <c:ptCount val="2"/>
                <c:pt idx="0">
                  <c:v>85</c:v>
                </c:pt>
                <c:pt idx="1">
                  <c:v>85</c:v>
                </c:pt>
              </c:numCache>
            </c:numRef>
          </c:val>
          <c:extLst>
            <c:ext xmlns:c16="http://schemas.microsoft.com/office/drawing/2014/chart" uri="{C3380CC4-5D6E-409C-BE32-E72D297353CC}">
              <c16:uniqueId val="{00000001-F3CE-4EC7-9146-8D4AC092E9F6}"/>
            </c:ext>
          </c:extLst>
        </c:ser>
        <c:ser>
          <c:idx val="2"/>
          <c:order val="2"/>
          <c:tx>
            <c:strRef>
              <c:f>Sheet1!$D$1</c:f>
              <c:strCache>
                <c:ptCount val="1"/>
                <c:pt idx="0">
                  <c:v>Hisp</c:v>
                </c:pt>
              </c:strCache>
            </c:strRef>
          </c:tx>
          <c:spPr>
            <a:solidFill>
              <a:schemeClr val="accent5"/>
            </a:solidFill>
            <a:ln>
              <a:noFill/>
            </a:ln>
            <a:effectLst/>
          </c:spPr>
          <c:invertIfNegative val="0"/>
          <c:cat>
            <c:strRef>
              <c:f>Sheet1!$A$2:$A$3</c:f>
              <c:strCache>
                <c:ptCount val="2"/>
                <c:pt idx="0">
                  <c:v>Reading</c:v>
                </c:pt>
                <c:pt idx="1">
                  <c:v>Math</c:v>
                </c:pt>
              </c:strCache>
            </c:strRef>
          </c:cat>
          <c:val>
            <c:numRef>
              <c:f>Sheet1!$D$2:$D$3</c:f>
              <c:numCache>
                <c:formatCode>General</c:formatCode>
                <c:ptCount val="2"/>
                <c:pt idx="0">
                  <c:v>80</c:v>
                </c:pt>
                <c:pt idx="1">
                  <c:v>80</c:v>
                </c:pt>
              </c:numCache>
            </c:numRef>
          </c:val>
          <c:extLst>
            <c:ext xmlns:c16="http://schemas.microsoft.com/office/drawing/2014/chart" uri="{C3380CC4-5D6E-409C-BE32-E72D297353CC}">
              <c16:uniqueId val="{00000002-F3CE-4EC7-9146-8D4AC092E9F6}"/>
            </c:ext>
          </c:extLst>
        </c:ser>
        <c:ser>
          <c:idx val="3"/>
          <c:order val="3"/>
          <c:tx>
            <c:strRef>
              <c:f>Sheet1!$E$1</c:f>
              <c:strCache>
                <c:ptCount val="1"/>
                <c:pt idx="0">
                  <c:v>White</c:v>
                </c:pt>
              </c:strCache>
            </c:strRef>
          </c:tx>
          <c:spPr>
            <a:solidFill>
              <a:schemeClr val="accent1">
                <a:lumMod val="60000"/>
              </a:schemeClr>
            </a:solidFill>
            <a:ln>
              <a:noFill/>
            </a:ln>
            <a:effectLst/>
          </c:spPr>
          <c:invertIfNegative val="0"/>
          <c:cat>
            <c:strRef>
              <c:f>Sheet1!$A$2:$A$3</c:f>
              <c:strCache>
                <c:ptCount val="2"/>
                <c:pt idx="0">
                  <c:v>Reading</c:v>
                </c:pt>
                <c:pt idx="1">
                  <c:v>Math</c:v>
                </c:pt>
              </c:strCache>
            </c:strRef>
          </c:cat>
          <c:val>
            <c:numRef>
              <c:f>Sheet1!$E$2:$E$3</c:f>
              <c:numCache>
                <c:formatCode>General</c:formatCode>
                <c:ptCount val="2"/>
                <c:pt idx="0">
                  <c:v>75</c:v>
                </c:pt>
                <c:pt idx="1">
                  <c:v>75</c:v>
                </c:pt>
              </c:numCache>
            </c:numRef>
          </c:val>
          <c:extLst>
            <c:ext xmlns:c16="http://schemas.microsoft.com/office/drawing/2014/chart" uri="{C3380CC4-5D6E-409C-BE32-E72D297353CC}">
              <c16:uniqueId val="{00000003-F3CE-4EC7-9146-8D4AC092E9F6}"/>
            </c:ext>
          </c:extLst>
        </c:ser>
        <c:ser>
          <c:idx val="4"/>
          <c:order val="4"/>
          <c:tx>
            <c:strRef>
              <c:f>Sheet1!$F$1</c:f>
              <c:strCache>
                <c:ptCount val="1"/>
                <c:pt idx="0">
                  <c:v>Am. Indian</c:v>
                </c:pt>
              </c:strCache>
            </c:strRef>
          </c:tx>
          <c:spPr>
            <a:solidFill>
              <a:schemeClr val="accent3">
                <a:lumMod val="60000"/>
              </a:schemeClr>
            </a:solidFill>
            <a:ln>
              <a:noFill/>
            </a:ln>
            <a:effectLst/>
          </c:spPr>
          <c:invertIfNegative val="0"/>
          <c:cat>
            <c:strRef>
              <c:f>Sheet1!$A$2:$A$3</c:f>
              <c:strCache>
                <c:ptCount val="2"/>
                <c:pt idx="0">
                  <c:v>Reading</c:v>
                </c:pt>
                <c:pt idx="1">
                  <c:v>Math</c:v>
                </c:pt>
              </c:strCache>
            </c:strRef>
          </c:cat>
          <c:val>
            <c:numRef>
              <c:f>Sheet1!$F$2:$F$3</c:f>
              <c:numCache>
                <c:formatCode>General</c:formatCode>
                <c:ptCount val="2"/>
                <c:pt idx="0">
                  <c:v>70</c:v>
                </c:pt>
                <c:pt idx="1">
                  <c:v>70</c:v>
                </c:pt>
              </c:numCache>
            </c:numRef>
          </c:val>
          <c:extLst>
            <c:ext xmlns:c16="http://schemas.microsoft.com/office/drawing/2014/chart" uri="{C3380CC4-5D6E-409C-BE32-E72D297353CC}">
              <c16:uniqueId val="{00000004-F3CE-4EC7-9146-8D4AC092E9F6}"/>
            </c:ext>
          </c:extLst>
        </c:ser>
        <c:ser>
          <c:idx val="5"/>
          <c:order val="5"/>
          <c:tx>
            <c:strRef>
              <c:f>Sheet1!$G$1</c:f>
              <c:strCache>
                <c:ptCount val="1"/>
                <c:pt idx="0">
                  <c:v>Asian</c:v>
                </c:pt>
              </c:strCache>
            </c:strRef>
          </c:tx>
          <c:spPr>
            <a:solidFill>
              <a:schemeClr val="accent5">
                <a:lumMod val="60000"/>
              </a:schemeClr>
            </a:solidFill>
            <a:ln>
              <a:noFill/>
            </a:ln>
            <a:effectLst/>
          </c:spPr>
          <c:invertIfNegative val="0"/>
          <c:cat>
            <c:strRef>
              <c:f>Sheet1!$A$2:$A$3</c:f>
              <c:strCache>
                <c:ptCount val="2"/>
                <c:pt idx="0">
                  <c:v>Reading</c:v>
                </c:pt>
                <c:pt idx="1">
                  <c:v>Math</c:v>
                </c:pt>
              </c:strCache>
            </c:strRef>
          </c:cat>
          <c:val>
            <c:numRef>
              <c:f>Sheet1!$G$2:$G$3</c:f>
              <c:numCache>
                <c:formatCode>General</c:formatCode>
                <c:ptCount val="2"/>
                <c:pt idx="0">
                  <c:v>65</c:v>
                </c:pt>
                <c:pt idx="1">
                  <c:v>65</c:v>
                </c:pt>
              </c:numCache>
            </c:numRef>
          </c:val>
          <c:extLst>
            <c:ext xmlns:c16="http://schemas.microsoft.com/office/drawing/2014/chart" uri="{C3380CC4-5D6E-409C-BE32-E72D297353CC}">
              <c16:uniqueId val="{00000005-F3CE-4EC7-9146-8D4AC092E9F6}"/>
            </c:ext>
          </c:extLst>
        </c:ser>
        <c:ser>
          <c:idx val="6"/>
          <c:order val="6"/>
          <c:tx>
            <c:strRef>
              <c:f>Sheet1!$H$1</c:f>
              <c:strCache>
                <c:ptCount val="1"/>
                <c:pt idx="0">
                  <c:v>Pac. Islander</c:v>
                </c:pt>
              </c:strCache>
            </c:strRef>
          </c:tx>
          <c:spPr>
            <a:solidFill>
              <a:schemeClr val="accent1">
                <a:lumMod val="80000"/>
                <a:lumOff val="20000"/>
              </a:schemeClr>
            </a:solidFill>
            <a:ln>
              <a:noFill/>
            </a:ln>
            <a:effectLst/>
          </c:spPr>
          <c:invertIfNegative val="0"/>
          <c:cat>
            <c:strRef>
              <c:f>Sheet1!$A$2:$A$3</c:f>
              <c:strCache>
                <c:ptCount val="2"/>
                <c:pt idx="0">
                  <c:v>Reading</c:v>
                </c:pt>
                <c:pt idx="1">
                  <c:v>Math</c:v>
                </c:pt>
              </c:strCache>
            </c:strRef>
          </c:cat>
          <c:val>
            <c:numRef>
              <c:f>Sheet1!$H$2:$H$3</c:f>
              <c:numCache>
                <c:formatCode>General</c:formatCode>
                <c:ptCount val="2"/>
                <c:pt idx="0">
                  <c:v>60</c:v>
                </c:pt>
                <c:pt idx="1">
                  <c:v>60</c:v>
                </c:pt>
              </c:numCache>
            </c:numRef>
          </c:val>
          <c:extLst>
            <c:ext xmlns:c16="http://schemas.microsoft.com/office/drawing/2014/chart" uri="{C3380CC4-5D6E-409C-BE32-E72D297353CC}">
              <c16:uniqueId val="{00000006-F3CE-4EC7-9146-8D4AC092E9F6}"/>
            </c:ext>
          </c:extLst>
        </c:ser>
        <c:ser>
          <c:idx val="7"/>
          <c:order val="7"/>
          <c:tx>
            <c:strRef>
              <c:f>Sheet1!$I$1</c:f>
              <c:strCache>
                <c:ptCount val="1"/>
                <c:pt idx="0">
                  <c:v>Two or More</c:v>
                </c:pt>
              </c:strCache>
            </c:strRef>
          </c:tx>
          <c:spPr>
            <a:solidFill>
              <a:schemeClr val="accent3">
                <a:lumMod val="80000"/>
                <a:lumOff val="20000"/>
              </a:schemeClr>
            </a:solidFill>
            <a:ln>
              <a:noFill/>
            </a:ln>
            <a:effectLst/>
          </c:spPr>
          <c:invertIfNegative val="0"/>
          <c:cat>
            <c:strRef>
              <c:f>Sheet1!$A$2:$A$3</c:f>
              <c:strCache>
                <c:ptCount val="2"/>
                <c:pt idx="0">
                  <c:v>Reading</c:v>
                </c:pt>
                <c:pt idx="1">
                  <c:v>Math</c:v>
                </c:pt>
              </c:strCache>
            </c:strRef>
          </c:cat>
          <c:val>
            <c:numRef>
              <c:f>Sheet1!$I$2:$I$3</c:f>
              <c:numCache>
                <c:formatCode>General</c:formatCode>
                <c:ptCount val="2"/>
                <c:pt idx="0">
                  <c:v>55</c:v>
                </c:pt>
                <c:pt idx="1">
                  <c:v>55</c:v>
                </c:pt>
              </c:numCache>
            </c:numRef>
          </c:val>
          <c:extLst>
            <c:ext xmlns:c16="http://schemas.microsoft.com/office/drawing/2014/chart" uri="{C3380CC4-5D6E-409C-BE32-E72D297353CC}">
              <c16:uniqueId val="{00000007-F3CE-4EC7-9146-8D4AC092E9F6}"/>
            </c:ext>
          </c:extLst>
        </c:ser>
        <c:ser>
          <c:idx val="8"/>
          <c:order val="8"/>
          <c:tx>
            <c:strRef>
              <c:f>Sheet1!$J$1</c:f>
              <c:strCache>
                <c:ptCount val="1"/>
                <c:pt idx="0">
                  <c:v>Sp Ed</c:v>
                </c:pt>
              </c:strCache>
            </c:strRef>
          </c:tx>
          <c:spPr>
            <a:solidFill>
              <a:schemeClr val="accent5">
                <a:lumMod val="80000"/>
                <a:lumOff val="20000"/>
              </a:schemeClr>
            </a:solidFill>
            <a:ln>
              <a:noFill/>
            </a:ln>
            <a:effectLst/>
          </c:spPr>
          <c:invertIfNegative val="0"/>
          <c:cat>
            <c:strRef>
              <c:f>Sheet1!$A$2:$A$3</c:f>
              <c:strCache>
                <c:ptCount val="2"/>
                <c:pt idx="0">
                  <c:v>Reading</c:v>
                </c:pt>
                <c:pt idx="1">
                  <c:v>Math</c:v>
                </c:pt>
              </c:strCache>
            </c:strRef>
          </c:cat>
          <c:val>
            <c:numRef>
              <c:f>Sheet1!$J$2:$J$3</c:f>
              <c:numCache>
                <c:formatCode>General</c:formatCode>
                <c:ptCount val="2"/>
                <c:pt idx="0">
                  <c:v>50</c:v>
                </c:pt>
                <c:pt idx="1">
                  <c:v>50</c:v>
                </c:pt>
              </c:numCache>
            </c:numRef>
          </c:val>
          <c:extLst>
            <c:ext xmlns:c16="http://schemas.microsoft.com/office/drawing/2014/chart" uri="{C3380CC4-5D6E-409C-BE32-E72D297353CC}">
              <c16:uniqueId val="{00000008-F3CE-4EC7-9146-8D4AC092E9F6}"/>
            </c:ext>
          </c:extLst>
        </c:ser>
        <c:ser>
          <c:idx val="9"/>
          <c:order val="9"/>
          <c:tx>
            <c:strRef>
              <c:f>Sheet1!$K$1</c:f>
              <c:strCache>
                <c:ptCount val="1"/>
                <c:pt idx="0">
                  <c:v>Eco Dis</c:v>
                </c:pt>
              </c:strCache>
            </c:strRef>
          </c:tx>
          <c:spPr>
            <a:solidFill>
              <a:schemeClr val="accent1">
                <a:lumMod val="80000"/>
              </a:schemeClr>
            </a:solidFill>
            <a:ln>
              <a:noFill/>
            </a:ln>
            <a:effectLst/>
          </c:spPr>
          <c:invertIfNegative val="0"/>
          <c:cat>
            <c:strRef>
              <c:f>Sheet1!$A$2:$A$3</c:f>
              <c:strCache>
                <c:ptCount val="2"/>
                <c:pt idx="0">
                  <c:v>Reading</c:v>
                </c:pt>
                <c:pt idx="1">
                  <c:v>Math</c:v>
                </c:pt>
              </c:strCache>
            </c:strRef>
          </c:cat>
          <c:val>
            <c:numRef>
              <c:f>Sheet1!$K$2:$K$3</c:f>
              <c:numCache>
                <c:formatCode>General</c:formatCode>
                <c:ptCount val="2"/>
                <c:pt idx="0">
                  <c:v>45</c:v>
                </c:pt>
                <c:pt idx="1">
                  <c:v>45</c:v>
                </c:pt>
              </c:numCache>
            </c:numRef>
          </c:val>
          <c:extLst>
            <c:ext xmlns:c16="http://schemas.microsoft.com/office/drawing/2014/chart" uri="{C3380CC4-5D6E-409C-BE32-E72D297353CC}">
              <c16:uniqueId val="{00000009-F3CE-4EC7-9146-8D4AC092E9F6}"/>
            </c:ext>
          </c:extLst>
        </c:ser>
        <c:ser>
          <c:idx val="10"/>
          <c:order val="10"/>
          <c:tx>
            <c:strRef>
              <c:f>Sheet1!$L$1</c:f>
              <c:strCache>
                <c:ptCount val="1"/>
                <c:pt idx="0">
                  <c:v>EB/EL</c:v>
                </c:pt>
              </c:strCache>
            </c:strRef>
          </c:tx>
          <c:spPr>
            <a:solidFill>
              <a:schemeClr val="accent3">
                <a:lumMod val="80000"/>
              </a:schemeClr>
            </a:solidFill>
            <a:ln>
              <a:noFill/>
            </a:ln>
            <a:effectLst/>
          </c:spPr>
          <c:invertIfNegative val="0"/>
          <c:cat>
            <c:strRef>
              <c:f>Sheet1!$A$2:$A$3</c:f>
              <c:strCache>
                <c:ptCount val="2"/>
                <c:pt idx="0">
                  <c:v>Reading</c:v>
                </c:pt>
                <c:pt idx="1">
                  <c:v>Math</c:v>
                </c:pt>
              </c:strCache>
            </c:strRef>
          </c:cat>
          <c:val>
            <c:numRef>
              <c:f>Sheet1!$L$2:$L$3</c:f>
              <c:numCache>
                <c:formatCode>General</c:formatCode>
                <c:ptCount val="2"/>
                <c:pt idx="0">
                  <c:v>40</c:v>
                </c:pt>
                <c:pt idx="1">
                  <c:v>40</c:v>
                </c:pt>
              </c:numCache>
            </c:numRef>
          </c:val>
          <c:extLst>
            <c:ext xmlns:c16="http://schemas.microsoft.com/office/drawing/2014/chart" uri="{C3380CC4-5D6E-409C-BE32-E72D297353CC}">
              <c16:uniqueId val="{0000000A-F3CE-4EC7-9146-8D4AC092E9F6}"/>
            </c:ext>
          </c:extLst>
        </c:ser>
        <c:dLbls>
          <c:showLegendKey val="0"/>
          <c:showVal val="0"/>
          <c:showCatName val="0"/>
          <c:showSerName val="0"/>
          <c:showPercent val="0"/>
          <c:showBubbleSize val="0"/>
        </c:dLbls>
        <c:gapWidth val="150"/>
        <c:axId val="466376544"/>
        <c:axId val="466376936"/>
      </c:barChart>
      <c:catAx>
        <c:axId val="466376544"/>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6376936"/>
        <c:crosses val="autoZero"/>
        <c:auto val="1"/>
        <c:lblAlgn val="ctr"/>
        <c:lblOffset val="100"/>
        <c:noMultiLvlLbl val="0"/>
      </c:catAx>
      <c:valAx>
        <c:axId val="466376936"/>
        <c:scaling>
          <c:orientation val="minMax"/>
          <c:max val="100"/>
          <c:min val="0"/>
        </c:scaling>
        <c:delete val="0"/>
        <c:axPos val="l"/>
        <c:majorGridlines>
          <c:spPr>
            <a:ln w="9525" cap="flat" cmpd="sng" algn="ctr">
              <a:solidFill>
                <a:schemeClr val="tx1">
                  <a:tint val="75000"/>
                  <a:shade val="95000"/>
                  <a:satMod val="105000"/>
                </a:schemeClr>
              </a:solidFill>
              <a:prstDash val="solid"/>
              <a:round/>
            </a:ln>
            <a:effectLst/>
          </c:spPr>
        </c:majorGridlines>
        <c:numFmt formatCode="General" sourceLinked="1"/>
        <c:majorTickMark val="out"/>
        <c:minorTickMark val="in"/>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6376544"/>
        <c:crosses val="autoZero"/>
        <c:crossBetween val="between"/>
        <c:majorUnit val="10"/>
        <c:minorUnit val="2"/>
      </c:valAx>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All</c:v>
                </c:pt>
              </c:strCache>
            </c:strRef>
          </c:tx>
          <c:spPr>
            <a:solidFill>
              <a:schemeClr val="accent1"/>
            </a:solidFill>
            <a:ln>
              <a:noFill/>
            </a:ln>
            <a:effectLst/>
          </c:spPr>
          <c:invertIfNegative val="0"/>
          <c:cat>
            <c:strRef>
              <c:f>Sheet1!$A$2:$A$3</c:f>
              <c:strCache>
                <c:ptCount val="2"/>
                <c:pt idx="0">
                  <c:v>Reading</c:v>
                </c:pt>
                <c:pt idx="1">
                  <c:v>Math</c:v>
                </c:pt>
              </c:strCache>
            </c:strRef>
          </c:cat>
          <c:val>
            <c:numRef>
              <c:f>Sheet1!$B$2:$B$3</c:f>
              <c:numCache>
                <c:formatCode>General</c:formatCode>
                <c:ptCount val="2"/>
                <c:pt idx="0">
                  <c:v>90</c:v>
                </c:pt>
                <c:pt idx="1">
                  <c:v>90</c:v>
                </c:pt>
              </c:numCache>
            </c:numRef>
          </c:val>
          <c:extLst>
            <c:ext xmlns:c16="http://schemas.microsoft.com/office/drawing/2014/chart" uri="{C3380CC4-5D6E-409C-BE32-E72D297353CC}">
              <c16:uniqueId val="{00000000-AB76-4264-8CBE-939E00235829}"/>
            </c:ext>
          </c:extLst>
        </c:ser>
        <c:ser>
          <c:idx val="1"/>
          <c:order val="1"/>
          <c:tx>
            <c:strRef>
              <c:f>Sheet1!$C$1</c:f>
              <c:strCache>
                <c:ptCount val="1"/>
                <c:pt idx="0">
                  <c:v>Af Am</c:v>
                </c:pt>
              </c:strCache>
            </c:strRef>
          </c:tx>
          <c:spPr>
            <a:solidFill>
              <a:schemeClr val="accent3"/>
            </a:solidFill>
            <a:ln>
              <a:noFill/>
            </a:ln>
            <a:effectLst/>
          </c:spPr>
          <c:invertIfNegative val="0"/>
          <c:cat>
            <c:strRef>
              <c:f>Sheet1!$A$2:$A$3</c:f>
              <c:strCache>
                <c:ptCount val="2"/>
                <c:pt idx="0">
                  <c:v>Reading</c:v>
                </c:pt>
                <c:pt idx="1">
                  <c:v>Math</c:v>
                </c:pt>
              </c:strCache>
            </c:strRef>
          </c:cat>
          <c:val>
            <c:numRef>
              <c:f>Sheet1!$C$2:$C$3</c:f>
              <c:numCache>
                <c:formatCode>General</c:formatCode>
                <c:ptCount val="2"/>
                <c:pt idx="0">
                  <c:v>85</c:v>
                </c:pt>
                <c:pt idx="1">
                  <c:v>85</c:v>
                </c:pt>
              </c:numCache>
            </c:numRef>
          </c:val>
          <c:extLst>
            <c:ext xmlns:c16="http://schemas.microsoft.com/office/drawing/2014/chart" uri="{C3380CC4-5D6E-409C-BE32-E72D297353CC}">
              <c16:uniqueId val="{00000001-AB76-4264-8CBE-939E00235829}"/>
            </c:ext>
          </c:extLst>
        </c:ser>
        <c:ser>
          <c:idx val="2"/>
          <c:order val="2"/>
          <c:tx>
            <c:strRef>
              <c:f>Sheet1!$D$1</c:f>
              <c:strCache>
                <c:ptCount val="1"/>
                <c:pt idx="0">
                  <c:v>Hisp</c:v>
                </c:pt>
              </c:strCache>
            </c:strRef>
          </c:tx>
          <c:spPr>
            <a:solidFill>
              <a:schemeClr val="accent5"/>
            </a:solidFill>
            <a:ln>
              <a:noFill/>
            </a:ln>
            <a:effectLst/>
          </c:spPr>
          <c:invertIfNegative val="0"/>
          <c:cat>
            <c:strRef>
              <c:f>Sheet1!$A$2:$A$3</c:f>
              <c:strCache>
                <c:ptCount val="2"/>
                <c:pt idx="0">
                  <c:v>Reading</c:v>
                </c:pt>
                <c:pt idx="1">
                  <c:v>Math</c:v>
                </c:pt>
              </c:strCache>
            </c:strRef>
          </c:cat>
          <c:val>
            <c:numRef>
              <c:f>Sheet1!$D$2:$D$3</c:f>
              <c:numCache>
                <c:formatCode>General</c:formatCode>
                <c:ptCount val="2"/>
                <c:pt idx="0">
                  <c:v>80</c:v>
                </c:pt>
                <c:pt idx="1">
                  <c:v>80</c:v>
                </c:pt>
              </c:numCache>
            </c:numRef>
          </c:val>
          <c:extLst>
            <c:ext xmlns:c16="http://schemas.microsoft.com/office/drawing/2014/chart" uri="{C3380CC4-5D6E-409C-BE32-E72D297353CC}">
              <c16:uniqueId val="{00000002-AB76-4264-8CBE-939E00235829}"/>
            </c:ext>
          </c:extLst>
        </c:ser>
        <c:ser>
          <c:idx val="3"/>
          <c:order val="3"/>
          <c:tx>
            <c:strRef>
              <c:f>Sheet1!$E$1</c:f>
              <c:strCache>
                <c:ptCount val="1"/>
                <c:pt idx="0">
                  <c:v>White</c:v>
                </c:pt>
              </c:strCache>
            </c:strRef>
          </c:tx>
          <c:spPr>
            <a:solidFill>
              <a:schemeClr val="accent1">
                <a:lumMod val="60000"/>
              </a:schemeClr>
            </a:solidFill>
            <a:ln>
              <a:noFill/>
            </a:ln>
            <a:effectLst/>
          </c:spPr>
          <c:invertIfNegative val="0"/>
          <c:cat>
            <c:strRef>
              <c:f>Sheet1!$A$2:$A$3</c:f>
              <c:strCache>
                <c:ptCount val="2"/>
                <c:pt idx="0">
                  <c:v>Reading</c:v>
                </c:pt>
                <c:pt idx="1">
                  <c:v>Math</c:v>
                </c:pt>
              </c:strCache>
            </c:strRef>
          </c:cat>
          <c:val>
            <c:numRef>
              <c:f>Sheet1!$E$2:$E$3</c:f>
              <c:numCache>
                <c:formatCode>General</c:formatCode>
                <c:ptCount val="2"/>
                <c:pt idx="0">
                  <c:v>75</c:v>
                </c:pt>
                <c:pt idx="1">
                  <c:v>75</c:v>
                </c:pt>
              </c:numCache>
            </c:numRef>
          </c:val>
          <c:extLst>
            <c:ext xmlns:c16="http://schemas.microsoft.com/office/drawing/2014/chart" uri="{C3380CC4-5D6E-409C-BE32-E72D297353CC}">
              <c16:uniqueId val="{00000003-AB76-4264-8CBE-939E00235829}"/>
            </c:ext>
          </c:extLst>
        </c:ser>
        <c:ser>
          <c:idx val="4"/>
          <c:order val="4"/>
          <c:tx>
            <c:strRef>
              <c:f>Sheet1!$F$1</c:f>
              <c:strCache>
                <c:ptCount val="1"/>
                <c:pt idx="0">
                  <c:v>Am. Indian</c:v>
                </c:pt>
              </c:strCache>
            </c:strRef>
          </c:tx>
          <c:spPr>
            <a:solidFill>
              <a:schemeClr val="accent3">
                <a:lumMod val="60000"/>
              </a:schemeClr>
            </a:solidFill>
            <a:ln>
              <a:noFill/>
            </a:ln>
            <a:effectLst/>
          </c:spPr>
          <c:invertIfNegative val="0"/>
          <c:cat>
            <c:strRef>
              <c:f>Sheet1!$A$2:$A$3</c:f>
              <c:strCache>
                <c:ptCount val="2"/>
                <c:pt idx="0">
                  <c:v>Reading</c:v>
                </c:pt>
                <c:pt idx="1">
                  <c:v>Math</c:v>
                </c:pt>
              </c:strCache>
            </c:strRef>
          </c:cat>
          <c:val>
            <c:numRef>
              <c:f>Sheet1!$F$2:$F$3</c:f>
              <c:numCache>
                <c:formatCode>General</c:formatCode>
                <c:ptCount val="2"/>
                <c:pt idx="0">
                  <c:v>70</c:v>
                </c:pt>
                <c:pt idx="1">
                  <c:v>70</c:v>
                </c:pt>
              </c:numCache>
            </c:numRef>
          </c:val>
          <c:extLst>
            <c:ext xmlns:c16="http://schemas.microsoft.com/office/drawing/2014/chart" uri="{C3380CC4-5D6E-409C-BE32-E72D297353CC}">
              <c16:uniqueId val="{00000004-AB76-4264-8CBE-939E00235829}"/>
            </c:ext>
          </c:extLst>
        </c:ser>
        <c:ser>
          <c:idx val="5"/>
          <c:order val="5"/>
          <c:tx>
            <c:strRef>
              <c:f>Sheet1!$G$1</c:f>
              <c:strCache>
                <c:ptCount val="1"/>
                <c:pt idx="0">
                  <c:v>Asian</c:v>
                </c:pt>
              </c:strCache>
            </c:strRef>
          </c:tx>
          <c:spPr>
            <a:solidFill>
              <a:schemeClr val="accent5">
                <a:lumMod val="60000"/>
              </a:schemeClr>
            </a:solidFill>
            <a:ln>
              <a:noFill/>
            </a:ln>
            <a:effectLst/>
          </c:spPr>
          <c:invertIfNegative val="0"/>
          <c:cat>
            <c:strRef>
              <c:f>Sheet1!$A$2:$A$3</c:f>
              <c:strCache>
                <c:ptCount val="2"/>
                <c:pt idx="0">
                  <c:v>Reading</c:v>
                </c:pt>
                <c:pt idx="1">
                  <c:v>Math</c:v>
                </c:pt>
              </c:strCache>
            </c:strRef>
          </c:cat>
          <c:val>
            <c:numRef>
              <c:f>Sheet1!$G$2:$G$3</c:f>
              <c:numCache>
                <c:formatCode>General</c:formatCode>
                <c:ptCount val="2"/>
                <c:pt idx="0">
                  <c:v>65</c:v>
                </c:pt>
                <c:pt idx="1">
                  <c:v>65</c:v>
                </c:pt>
              </c:numCache>
            </c:numRef>
          </c:val>
          <c:extLst>
            <c:ext xmlns:c16="http://schemas.microsoft.com/office/drawing/2014/chart" uri="{C3380CC4-5D6E-409C-BE32-E72D297353CC}">
              <c16:uniqueId val="{00000005-AB76-4264-8CBE-939E00235829}"/>
            </c:ext>
          </c:extLst>
        </c:ser>
        <c:ser>
          <c:idx val="6"/>
          <c:order val="6"/>
          <c:tx>
            <c:strRef>
              <c:f>Sheet1!$H$1</c:f>
              <c:strCache>
                <c:ptCount val="1"/>
                <c:pt idx="0">
                  <c:v>Pac. Islander</c:v>
                </c:pt>
              </c:strCache>
            </c:strRef>
          </c:tx>
          <c:spPr>
            <a:solidFill>
              <a:schemeClr val="accent1">
                <a:lumMod val="80000"/>
                <a:lumOff val="20000"/>
              </a:schemeClr>
            </a:solidFill>
            <a:ln>
              <a:noFill/>
            </a:ln>
            <a:effectLst/>
          </c:spPr>
          <c:invertIfNegative val="0"/>
          <c:cat>
            <c:strRef>
              <c:f>Sheet1!$A$2:$A$3</c:f>
              <c:strCache>
                <c:ptCount val="2"/>
                <c:pt idx="0">
                  <c:v>Reading</c:v>
                </c:pt>
                <c:pt idx="1">
                  <c:v>Math</c:v>
                </c:pt>
              </c:strCache>
            </c:strRef>
          </c:cat>
          <c:val>
            <c:numRef>
              <c:f>Sheet1!$H$2:$H$3</c:f>
              <c:numCache>
                <c:formatCode>General</c:formatCode>
                <c:ptCount val="2"/>
                <c:pt idx="0">
                  <c:v>60</c:v>
                </c:pt>
                <c:pt idx="1">
                  <c:v>60</c:v>
                </c:pt>
              </c:numCache>
            </c:numRef>
          </c:val>
          <c:extLst>
            <c:ext xmlns:c16="http://schemas.microsoft.com/office/drawing/2014/chart" uri="{C3380CC4-5D6E-409C-BE32-E72D297353CC}">
              <c16:uniqueId val="{00000006-AB76-4264-8CBE-939E00235829}"/>
            </c:ext>
          </c:extLst>
        </c:ser>
        <c:ser>
          <c:idx val="7"/>
          <c:order val="7"/>
          <c:tx>
            <c:strRef>
              <c:f>Sheet1!$I$1</c:f>
              <c:strCache>
                <c:ptCount val="1"/>
                <c:pt idx="0">
                  <c:v>Two or More</c:v>
                </c:pt>
              </c:strCache>
            </c:strRef>
          </c:tx>
          <c:spPr>
            <a:solidFill>
              <a:schemeClr val="accent3">
                <a:lumMod val="80000"/>
                <a:lumOff val="20000"/>
              </a:schemeClr>
            </a:solidFill>
            <a:ln>
              <a:noFill/>
            </a:ln>
            <a:effectLst/>
          </c:spPr>
          <c:invertIfNegative val="0"/>
          <c:cat>
            <c:strRef>
              <c:f>Sheet1!$A$2:$A$3</c:f>
              <c:strCache>
                <c:ptCount val="2"/>
                <c:pt idx="0">
                  <c:v>Reading</c:v>
                </c:pt>
                <c:pt idx="1">
                  <c:v>Math</c:v>
                </c:pt>
              </c:strCache>
            </c:strRef>
          </c:cat>
          <c:val>
            <c:numRef>
              <c:f>Sheet1!$I$2:$I$3</c:f>
              <c:numCache>
                <c:formatCode>General</c:formatCode>
                <c:ptCount val="2"/>
                <c:pt idx="0">
                  <c:v>55</c:v>
                </c:pt>
                <c:pt idx="1">
                  <c:v>55</c:v>
                </c:pt>
              </c:numCache>
            </c:numRef>
          </c:val>
          <c:extLst>
            <c:ext xmlns:c16="http://schemas.microsoft.com/office/drawing/2014/chart" uri="{C3380CC4-5D6E-409C-BE32-E72D297353CC}">
              <c16:uniqueId val="{00000007-AB76-4264-8CBE-939E00235829}"/>
            </c:ext>
          </c:extLst>
        </c:ser>
        <c:ser>
          <c:idx val="8"/>
          <c:order val="8"/>
          <c:tx>
            <c:strRef>
              <c:f>Sheet1!$J$1</c:f>
              <c:strCache>
                <c:ptCount val="1"/>
                <c:pt idx="0">
                  <c:v>Sp Ed</c:v>
                </c:pt>
              </c:strCache>
            </c:strRef>
          </c:tx>
          <c:spPr>
            <a:solidFill>
              <a:schemeClr val="accent5">
                <a:lumMod val="80000"/>
                <a:lumOff val="20000"/>
              </a:schemeClr>
            </a:solidFill>
            <a:ln>
              <a:noFill/>
            </a:ln>
            <a:effectLst/>
          </c:spPr>
          <c:invertIfNegative val="0"/>
          <c:cat>
            <c:strRef>
              <c:f>Sheet1!$A$2:$A$3</c:f>
              <c:strCache>
                <c:ptCount val="2"/>
                <c:pt idx="0">
                  <c:v>Reading</c:v>
                </c:pt>
                <c:pt idx="1">
                  <c:v>Math</c:v>
                </c:pt>
              </c:strCache>
            </c:strRef>
          </c:cat>
          <c:val>
            <c:numRef>
              <c:f>Sheet1!$J$2:$J$3</c:f>
              <c:numCache>
                <c:formatCode>General</c:formatCode>
                <c:ptCount val="2"/>
                <c:pt idx="0">
                  <c:v>50</c:v>
                </c:pt>
                <c:pt idx="1">
                  <c:v>50</c:v>
                </c:pt>
              </c:numCache>
            </c:numRef>
          </c:val>
          <c:extLst>
            <c:ext xmlns:c16="http://schemas.microsoft.com/office/drawing/2014/chart" uri="{C3380CC4-5D6E-409C-BE32-E72D297353CC}">
              <c16:uniqueId val="{00000008-AB76-4264-8CBE-939E00235829}"/>
            </c:ext>
          </c:extLst>
        </c:ser>
        <c:ser>
          <c:idx val="9"/>
          <c:order val="9"/>
          <c:tx>
            <c:strRef>
              <c:f>Sheet1!$K$1</c:f>
              <c:strCache>
                <c:ptCount val="1"/>
                <c:pt idx="0">
                  <c:v>Eco Dis</c:v>
                </c:pt>
              </c:strCache>
            </c:strRef>
          </c:tx>
          <c:spPr>
            <a:solidFill>
              <a:schemeClr val="accent1">
                <a:lumMod val="80000"/>
              </a:schemeClr>
            </a:solidFill>
            <a:ln>
              <a:noFill/>
            </a:ln>
            <a:effectLst/>
          </c:spPr>
          <c:invertIfNegative val="0"/>
          <c:cat>
            <c:strRef>
              <c:f>Sheet1!$A$2:$A$3</c:f>
              <c:strCache>
                <c:ptCount val="2"/>
                <c:pt idx="0">
                  <c:v>Reading</c:v>
                </c:pt>
                <c:pt idx="1">
                  <c:v>Math</c:v>
                </c:pt>
              </c:strCache>
            </c:strRef>
          </c:cat>
          <c:val>
            <c:numRef>
              <c:f>Sheet1!$K$2:$K$3</c:f>
              <c:numCache>
                <c:formatCode>General</c:formatCode>
                <c:ptCount val="2"/>
                <c:pt idx="0">
                  <c:v>45</c:v>
                </c:pt>
                <c:pt idx="1">
                  <c:v>45</c:v>
                </c:pt>
              </c:numCache>
            </c:numRef>
          </c:val>
          <c:extLst>
            <c:ext xmlns:c16="http://schemas.microsoft.com/office/drawing/2014/chart" uri="{C3380CC4-5D6E-409C-BE32-E72D297353CC}">
              <c16:uniqueId val="{00000009-AB76-4264-8CBE-939E00235829}"/>
            </c:ext>
          </c:extLst>
        </c:ser>
        <c:ser>
          <c:idx val="10"/>
          <c:order val="10"/>
          <c:tx>
            <c:strRef>
              <c:f>Sheet1!$L$1</c:f>
              <c:strCache>
                <c:ptCount val="1"/>
                <c:pt idx="0">
                  <c:v>EB/EL</c:v>
                </c:pt>
              </c:strCache>
            </c:strRef>
          </c:tx>
          <c:spPr>
            <a:solidFill>
              <a:schemeClr val="accent3">
                <a:lumMod val="80000"/>
              </a:schemeClr>
            </a:solidFill>
            <a:ln>
              <a:noFill/>
            </a:ln>
            <a:effectLst/>
          </c:spPr>
          <c:invertIfNegative val="0"/>
          <c:cat>
            <c:strRef>
              <c:f>Sheet1!$A$2:$A$3</c:f>
              <c:strCache>
                <c:ptCount val="2"/>
                <c:pt idx="0">
                  <c:v>Reading</c:v>
                </c:pt>
                <c:pt idx="1">
                  <c:v>Math</c:v>
                </c:pt>
              </c:strCache>
            </c:strRef>
          </c:cat>
          <c:val>
            <c:numRef>
              <c:f>Sheet1!$L$2:$L$3</c:f>
              <c:numCache>
                <c:formatCode>General</c:formatCode>
                <c:ptCount val="2"/>
                <c:pt idx="0">
                  <c:v>40</c:v>
                </c:pt>
                <c:pt idx="1">
                  <c:v>40</c:v>
                </c:pt>
              </c:numCache>
            </c:numRef>
          </c:val>
          <c:extLst>
            <c:ext xmlns:c16="http://schemas.microsoft.com/office/drawing/2014/chart" uri="{C3380CC4-5D6E-409C-BE32-E72D297353CC}">
              <c16:uniqueId val="{0000000A-AB76-4264-8CBE-939E00235829}"/>
            </c:ext>
          </c:extLst>
        </c:ser>
        <c:dLbls>
          <c:showLegendKey val="0"/>
          <c:showVal val="0"/>
          <c:showCatName val="0"/>
          <c:showSerName val="0"/>
          <c:showPercent val="0"/>
          <c:showBubbleSize val="0"/>
        </c:dLbls>
        <c:gapWidth val="150"/>
        <c:axId val="466376544"/>
        <c:axId val="466376936"/>
      </c:barChart>
      <c:catAx>
        <c:axId val="466376544"/>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6376936"/>
        <c:crosses val="autoZero"/>
        <c:auto val="1"/>
        <c:lblAlgn val="ctr"/>
        <c:lblOffset val="100"/>
        <c:noMultiLvlLbl val="0"/>
      </c:catAx>
      <c:valAx>
        <c:axId val="466376936"/>
        <c:scaling>
          <c:orientation val="minMax"/>
          <c:max val="100"/>
          <c:min val="0"/>
        </c:scaling>
        <c:delete val="0"/>
        <c:axPos val="l"/>
        <c:majorGridlines>
          <c:spPr>
            <a:ln w="9525" cap="flat" cmpd="sng" algn="ctr">
              <a:solidFill>
                <a:schemeClr val="tx1">
                  <a:tint val="75000"/>
                  <a:shade val="95000"/>
                  <a:satMod val="105000"/>
                </a:schemeClr>
              </a:solidFill>
              <a:prstDash val="solid"/>
              <a:round/>
            </a:ln>
            <a:effectLst/>
          </c:spPr>
        </c:majorGridlines>
        <c:numFmt formatCode="General" sourceLinked="1"/>
        <c:majorTickMark val="out"/>
        <c:minorTickMark val="in"/>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6376544"/>
        <c:crosses val="autoZero"/>
        <c:crossBetween val="between"/>
        <c:majorUnit val="10"/>
        <c:minorUnit val="2"/>
      </c:valAx>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All</c:v>
                </c:pt>
              </c:strCache>
            </c:strRef>
          </c:tx>
          <c:spPr>
            <a:solidFill>
              <a:schemeClr val="accent1"/>
            </a:solidFill>
            <a:ln>
              <a:noFill/>
            </a:ln>
            <a:effectLst/>
          </c:spPr>
          <c:invertIfNegative val="0"/>
          <c:cat>
            <c:strRef>
              <c:f>Sheet1!$A$2:$A$3</c:f>
              <c:strCache>
                <c:ptCount val="2"/>
                <c:pt idx="0">
                  <c:v>Reading</c:v>
                </c:pt>
                <c:pt idx="1">
                  <c:v>Math</c:v>
                </c:pt>
              </c:strCache>
            </c:strRef>
          </c:cat>
          <c:val>
            <c:numRef>
              <c:f>Sheet1!$B$2:$B$3</c:f>
              <c:numCache>
                <c:formatCode>General</c:formatCode>
                <c:ptCount val="2"/>
                <c:pt idx="0">
                  <c:v>90</c:v>
                </c:pt>
                <c:pt idx="1">
                  <c:v>90</c:v>
                </c:pt>
              </c:numCache>
            </c:numRef>
          </c:val>
          <c:extLst>
            <c:ext xmlns:c16="http://schemas.microsoft.com/office/drawing/2014/chart" uri="{C3380CC4-5D6E-409C-BE32-E72D297353CC}">
              <c16:uniqueId val="{00000000-BC94-4339-BAE8-352B886CDAF1}"/>
            </c:ext>
          </c:extLst>
        </c:ser>
        <c:ser>
          <c:idx val="1"/>
          <c:order val="1"/>
          <c:tx>
            <c:strRef>
              <c:f>Sheet1!$C$1</c:f>
              <c:strCache>
                <c:ptCount val="1"/>
                <c:pt idx="0">
                  <c:v>Af Am</c:v>
                </c:pt>
              </c:strCache>
            </c:strRef>
          </c:tx>
          <c:spPr>
            <a:solidFill>
              <a:schemeClr val="accent3"/>
            </a:solidFill>
            <a:ln>
              <a:noFill/>
            </a:ln>
            <a:effectLst/>
          </c:spPr>
          <c:invertIfNegative val="0"/>
          <c:cat>
            <c:strRef>
              <c:f>Sheet1!$A$2:$A$3</c:f>
              <c:strCache>
                <c:ptCount val="2"/>
                <c:pt idx="0">
                  <c:v>Reading</c:v>
                </c:pt>
                <c:pt idx="1">
                  <c:v>Math</c:v>
                </c:pt>
              </c:strCache>
            </c:strRef>
          </c:cat>
          <c:val>
            <c:numRef>
              <c:f>Sheet1!$C$2:$C$3</c:f>
              <c:numCache>
                <c:formatCode>General</c:formatCode>
                <c:ptCount val="2"/>
                <c:pt idx="0">
                  <c:v>85</c:v>
                </c:pt>
                <c:pt idx="1">
                  <c:v>85</c:v>
                </c:pt>
              </c:numCache>
            </c:numRef>
          </c:val>
          <c:extLst>
            <c:ext xmlns:c16="http://schemas.microsoft.com/office/drawing/2014/chart" uri="{C3380CC4-5D6E-409C-BE32-E72D297353CC}">
              <c16:uniqueId val="{00000001-BC94-4339-BAE8-352B886CDAF1}"/>
            </c:ext>
          </c:extLst>
        </c:ser>
        <c:ser>
          <c:idx val="2"/>
          <c:order val="2"/>
          <c:tx>
            <c:strRef>
              <c:f>Sheet1!$D$1</c:f>
              <c:strCache>
                <c:ptCount val="1"/>
                <c:pt idx="0">
                  <c:v>Hisp</c:v>
                </c:pt>
              </c:strCache>
            </c:strRef>
          </c:tx>
          <c:spPr>
            <a:solidFill>
              <a:schemeClr val="accent5"/>
            </a:solidFill>
            <a:ln>
              <a:noFill/>
            </a:ln>
            <a:effectLst/>
          </c:spPr>
          <c:invertIfNegative val="0"/>
          <c:cat>
            <c:strRef>
              <c:f>Sheet1!$A$2:$A$3</c:f>
              <c:strCache>
                <c:ptCount val="2"/>
                <c:pt idx="0">
                  <c:v>Reading</c:v>
                </c:pt>
                <c:pt idx="1">
                  <c:v>Math</c:v>
                </c:pt>
              </c:strCache>
            </c:strRef>
          </c:cat>
          <c:val>
            <c:numRef>
              <c:f>Sheet1!$D$2:$D$3</c:f>
              <c:numCache>
                <c:formatCode>General</c:formatCode>
                <c:ptCount val="2"/>
                <c:pt idx="0">
                  <c:v>80</c:v>
                </c:pt>
                <c:pt idx="1">
                  <c:v>80</c:v>
                </c:pt>
              </c:numCache>
            </c:numRef>
          </c:val>
          <c:extLst>
            <c:ext xmlns:c16="http://schemas.microsoft.com/office/drawing/2014/chart" uri="{C3380CC4-5D6E-409C-BE32-E72D297353CC}">
              <c16:uniqueId val="{00000002-BC94-4339-BAE8-352B886CDAF1}"/>
            </c:ext>
          </c:extLst>
        </c:ser>
        <c:ser>
          <c:idx val="3"/>
          <c:order val="3"/>
          <c:tx>
            <c:strRef>
              <c:f>Sheet1!$E$1</c:f>
              <c:strCache>
                <c:ptCount val="1"/>
                <c:pt idx="0">
                  <c:v>White</c:v>
                </c:pt>
              </c:strCache>
            </c:strRef>
          </c:tx>
          <c:spPr>
            <a:solidFill>
              <a:schemeClr val="accent1">
                <a:lumMod val="60000"/>
              </a:schemeClr>
            </a:solidFill>
            <a:ln>
              <a:noFill/>
            </a:ln>
            <a:effectLst/>
          </c:spPr>
          <c:invertIfNegative val="0"/>
          <c:cat>
            <c:strRef>
              <c:f>Sheet1!$A$2:$A$3</c:f>
              <c:strCache>
                <c:ptCount val="2"/>
                <c:pt idx="0">
                  <c:v>Reading</c:v>
                </c:pt>
                <c:pt idx="1">
                  <c:v>Math</c:v>
                </c:pt>
              </c:strCache>
            </c:strRef>
          </c:cat>
          <c:val>
            <c:numRef>
              <c:f>Sheet1!$E$2:$E$3</c:f>
              <c:numCache>
                <c:formatCode>General</c:formatCode>
                <c:ptCount val="2"/>
                <c:pt idx="0">
                  <c:v>75</c:v>
                </c:pt>
                <c:pt idx="1">
                  <c:v>75</c:v>
                </c:pt>
              </c:numCache>
            </c:numRef>
          </c:val>
          <c:extLst>
            <c:ext xmlns:c16="http://schemas.microsoft.com/office/drawing/2014/chart" uri="{C3380CC4-5D6E-409C-BE32-E72D297353CC}">
              <c16:uniqueId val="{00000003-BC94-4339-BAE8-352B886CDAF1}"/>
            </c:ext>
          </c:extLst>
        </c:ser>
        <c:ser>
          <c:idx val="4"/>
          <c:order val="4"/>
          <c:tx>
            <c:strRef>
              <c:f>Sheet1!$F$1</c:f>
              <c:strCache>
                <c:ptCount val="1"/>
                <c:pt idx="0">
                  <c:v>Am. Indian</c:v>
                </c:pt>
              </c:strCache>
            </c:strRef>
          </c:tx>
          <c:spPr>
            <a:solidFill>
              <a:schemeClr val="accent3">
                <a:lumMod val="60000"/>
              </a:schemeClr>
            </a:solidFill>
            <a:ln>
              <a:noFill/>
            </a:ln>
            <a:effectLst/>
          </c:spPr>
          <c:invertIfNegative val="0"/>
          <c:cat>
            <c:strRef>
              <c:f>Sheet1!$A$2:$A$3</c:f>
              <c:strCache>
                <c:ptCount val="2"/>
                <c:pt idx="0">
                  <c:v>Reading</c:v>
                </c:pt>
                <c:pt idx="1">
                  <c:v>Math</c:v>
                </c:pt>
              </c:strCache>
            </c:strRef>
          </c:cat>
          <c:val>
            <c:numRef>
              <c:f>Sheet1!$F$2:$F$3</c:f>
              <c:numCache>
                <c:formatCode>General</c:formatCode>
                <c:ptCount val="2"/>
                <c:pt idx="0">
                  <c:v>70</c:v>
                </c:pt>
                <c:pt idx="1">
                  <c:v>70</c:v>
                </c:pt>
              </c:numCache>
            </c:numRef>
          </c:val>
          <c:extLst>
            <c:ext xmlns:c16="http://schemas.microsoft.com/office/drawing/2014/chart" uri="{C3380CC4-5D6E-409C-BE32-E72D297353CC}">
              <c16:uniqueId val="{00000004-BC94-4339-BAE8-352B886CDAF1}"/>
            </c:ext>
          </c:extLst>
        </c:ser>
        <c:ser>
          <c:idx val="5"/>
          <c:order val="5"/>
          <c:tx>
            <c:strRef>
              <c:f>Sheet1!$G$1</c:f>
              <c:strCache>
                <c:ptCount val="1"/>
                <c:pt idx="0">
                  <c:v>Asian</c:v>
                </c:pt>
              </c:strCache>
            </c:strRef>
          </c:tx>
          <c:spPr>
            <a:solidFill>
              <a:schemeClr val="accent5">
                <a:lumMod val="60000"/>
              </a:schemeClr>
            </a:solidFill>
            <a:ln>
              <a:noFill/>
            </a:ln>
            <a:effectLst/>
          </c:spPr>
          <c:invertIfNegative val="0"/>
          <c:cat>
            <c:strRef>
              <c:f>Sheet1!$A$2:$A$3</c:f>
              <c:strCache>
                <c:ptCount val="2"/>
                <c:pt idx="0">
                  <c:v>Reading</c:v>
                </c:pt>
                <c:pt idx="1">
                  <c:v>Math</c:v>
                </c:pt>
              </c:strCache>
            </c:strRef>
          </c:cat>
          <c:val>
            <c:numRef>
              <c:f>Sheet1!$G$2:$G$3</c:f>
              <c:numCache>
                <c:formatCode>General</c:formatCode>
                <c:ptCount val="2"/>
                <c:pt idx="0">
                  <c:v>65</c:v>
                </c:pt>
                <c:pt idx="1">
                  <c:v>65</c:v>
                </c:pt>
              </c:numCache>
            </c:numRef>
          </c:val>
          <c:extLst>
            <c:ext xmlns:c16="http://schemas.microsoft.com/office/drawing/2014/chart" uri="{C3380CC4-5D6E-409C-BE32-E72D297353CC}">
              <c16:uniqueId val="{00000005-BC94-4339-BAE8-352B886CDAF1}"/>
            </c:ext>
          </c:extLst>
        </c:ser>
        <c:ser>
          <c:idx val="6"/>
          <c:order val="6"/>
          <c:tx>
            <c:strRef>
              <c:f>Sheet1!$H$1</c:f>
              <c:strCache>
                <c:ptCount val="1"/>
                <c:pt idx="0">
                  <c:v>Pac. Islander</c:v>
                </c:pt>
              </c:strCache>
            </c:strRef>
          </c:tx>
          <c:spPr>
            <a:solidFill>
              <a:schemeClr val="accent1">
                <a:lumMod val="80000"/>
                <a:lumOff val="20000"/>
              </a:schemeClr>
            </a:solidFill>
            <a:ln>
              <a:noFill/>
            </a:ln>
            <a:effectLst/>
          </c:spPr>
          <c:invertIfNegative val="0"/>
          <c:cat>
            <c:strRef>
              <c:f>Sheet1!$A$2:$A$3</c:f>
              <c:strCache>
                <c:ptCount val="2"/>
                <c:pt idx="0">
                  <c:v>Reading</c:v>
                </c:pt>
                <c:pt idx="1">
                  <c:v>Math</c:v>
                </c:pt>
              </c:strCache>
            </c:strRef>
          </c:cat>
          <c:val>
            <c:numRef>
              <c:f>Sheet1!$H$2:$H$3</c:f>
              <c:numCache>
                <c:formatCode>General</c:formatCode>
                <c:ptCount val="2"/>
                <c:pt idx="0">
                  <c:v>60</c:v>
                </c:pt>
                <c:pt idx="1">
                  <c:v>60</c:v>
                </c:pt>
              </c:numCache>
            </c:numRef>
          </c:val>
          <c:extLst>
            <c:ext xmlns:c16="http://schemas.microsoft.com/office/drawing/2014/chart" uri="{C3380CC4-5D6E-409C-BE32-E72D297353CC}">
              <c16:uniqueId val="{00000006-BC94-4339-BAE8-352B886CDAF1}"/>
            </c:ext>
          </c:extLst>
        </c:ser>
        <c:ser>
          <c:idx val="7"/>
          <c:order val="7"/>
          <c:tx>
            <c:strRef>
              <c:f>Sheet1!$I$1</c:f>
              <c:strCache>
                <c:ptCount val="1"/>
                <c:pt idx="0">
                  <c:v>Two or More</c:v>
                </c:pt>
              </c:strCache>
            </c:strRef>
          </c:tx>
          <c:spPr>
            <a:solidFill>
              <a:schemeClr val="accent3">
                <a:lumMod val="80000"/>
                <a:lumOff val="20000"/>
              </a:schemeClr>
            </a:solidFill>
            <a:ln>
              <a:noFill/>
            </a:ln>
            <a:effectLst/>
          </c:spPr>
          <c:invertIfNegative val="0"/>
          <c:cat>
            <c:strRef>
              <c:f>Sheet1!$A$2:$A$3</c:f>
              <c:strCache>
                <c:ptCount val="2"/>
                <c:pt idx="0">
                  <c:v>Reading</c:v>
                </c:pt>
                <c:pt idx="1">
                  <c:v>Math</c:v>
                </c:pt>
              </c:strCache>
            </c:strRef>
          </c:cat>
          <c:val>
            <c:numRef>
              <c:f>Sheet1!$I$2:$I$3</c:f>
              <c:numCache>
                <c:formatCode>General</c:formatCode>
                <c:ptCount val="2"/>
                <c:pt idx="0">
                  <c:v>55</c:v>
                </c:pt>
                <c:pt idx="1">
                  <c:v>55</c:v>
                </c:pt>
              </c:numCache>
            </c:numRef>
          </c:val>
          <c:extLst>
            <c:ext xmlns:c16="http://schemas.microsoft.com/office/drawing/2014/chart" uri="{C3380CC4-5D6E-409C-BE32-E72D297353CC}">
              <c16:uniqueId val="{00000007-BC94-4339-BAE8-352B886CDAF1}"/>
            </c:ext>
          </c:extLst>
        </c:ser>
        <c:ser>
          <c:idx val="8"/>
          <c:order val="8"/>
          <c:tx>
            <c:strRef>
              <c:f>Sheet1!$J$1</c:f>
              <c:strCache>
                <c:ptCount val="1"/>
                <c:pt idx="0">
                  <c:v>Sp Ed</c:v>
                </c:pt>
              </c:strCache>
            </c:strRef>
          </c:tx>
          <c:spPr>
            <a:solidFill>
              <a:schemeClr val="accent5">
                <a:lumMod val="80000"/>
                <a:lumOff val="20000"/>
              </a:schemeClr>
            </a:solidFill>
            <a:ln>
              <a:noFill/>
            </a:ln>
            <a:effectLst/>
          </c:spPr>
          <c:invertIfNegative val="0"/>
          <c:cat>
            <c:strRef>
              <c:f>Sheet1!$A$2:$A$3</c:f>
              <c:strCache>
                <c:ptCount val="2"/>
                <c:pt idx="0">
                  <c:v>Reading</c:v>
                </c:pt>
                <c:pt idx="1">
                  <c:v>Math</c:v>
                </c:pt>
              </c:strCache>
            </c:strRef>
          </c:cat>
          <c:val>
            <c:numRef>
              <c:f>Sheet1!$J$2:$J$3</c:f>
              <c:numCache>
                <c:formatCode>General</c:formatCode>
                <c:ptCount val="2"/>
                <c:pt idx="0">
                  <c:v>50</c:v>
                </c:pt>
                <c:pt idx="1">
                  <c:v>50</c:v>
                </c:pt>
              </c:numCache>
            </c:numRef>
          </c:val>
          <c:extLst>
            <c:ext xmlns:c16="http://schemas.microsoft.com/office/drawing/2014/chart" uri="{C3380CC4-5D6E-409C-BE32-E72D297353CC}">
              <c16:uniqueId val="{00000008-BC94-4339-BAE8-352B886CDAF1}"/>
            </c:ext>
          </c:extLst>
        </c:ser>
        <c:ser>
          <c:idx val="9"/>
          <c:order val="9"/>
          <c:tx>
            <c:strRef>
              <c:f>Sheet1!$K$1</c:f>
              <c:strCache>
                <c:ptCount val="1"/>
                <c:pt idx="0">
                  <c:v>Eco Dis</c:v>
                </c:pt>
              </c:strCache>
            </c:strRef>
          </c:tx>
          <c:spPr>
            <a:solidFill>
              <a:schemeClr val="accent1">
                <a:lumMod val="80000"/>
              </a:schemeClr>
            </a:solidFill>
            <a:ln>
              <a:noFill/>
            </a:ln>
            <a:effectLst/>
          </c:spPr>
          <c:invertIfNegative val="0"/>
          <c:cat>
            <c:strRef>
              <c:f>Sheet1!$A$2:$A$3</c:f>
              <c:strCache>
                <c:ptCount val="2"/>
                <c:pt idx="0">
                  <c:v>Reading</c:v>
                </c:pt>
                <c:pt idx="1">
                  <c:v>Math</c:v>
                </c:pt>
              </c:strCache>
            </c:strRef>
          </c:cat>
          <c:val>
            <c:numRef>
              <c:f>Sheet1!$K$2:$K$3</c:f>
              <c:numCache>
                <c:formatCode>General</c:formatCode>
                <c:ptCount val="2"/>
                <c:pt idx="0">
                  <c:v>45</c:v>
                </c:pt>
                <c:pt idx="1">
                  <c:v>45</c:v>
                </c:pt>
              </c:numCache>
            </c:numRef>
          </c:val>
          <c:extLst>
            <c:ext xmlns:c16="http://schemas.microsoft.com/office/drawing/2014/chart" uri="{C3380CC4-5D6E-409C-BE32-E72D297353CC}">
              <c16:uniqueId val="{00000009-BC94-4339-BAE8-352B886CDAF1}"/>
            </c:ext>
          </c:extLst>
        </c:ser>
        <c:ser>
          <c:idx val="10"/>
          <c:order val="10"/>
          <c:tx>
            <c:strRef>
              <c:f>Sheet1!$L$1</c:f>
              <c:strCache>
                <c:ptCount val="1"/>
                <c:pt idx="0">
                  <c:v>EB/EL</c:v>
                </c:pt>
              </c:strCache>
            </c:strRef>
          </c:tx>
          <c:spPr>
            <a:solidFill>
              <a:schemeClr val="accent3">
                <a:lumMod val="80000"/>
              </a:schemeClr>
            </a:solidFill>
            <a:ln>
              <a:noFill/>
            </a:ln>
            <a:effectLst/>
          </c:spPr>
          <c:invertIfNegative val="0"/>
          <c:cat>
            <c:strRef>
              <c:f>Sheet1!$A$2:$A$3</c:f>
              <c:strCache>
                <c:ptCount val="2"/>
                <c:pt idx="0">
                  <c:v>Reading</c:v>
                </c:pt>
                <c:pt idx="1">
                  <c:v>Math</c:v>
                </c:pt>
              </c:strCache>
            </c:strRef>
          </c:cat>
          <c:val>
            <c:numRef>
              <c:f>Sheet1!$L$2:$L$3</c:f>
              <c:numCache>
                <c:formatCode>General</c:formatCode>
                <c:ptCount val="2"/>
                <c:pt idx="0">
                  <c:v>40</c:v>
                </c:pt>
                <c:pt idx="1">
                  <c:v>40</c:v>
                </c:pt>
              </c:numCache>
            </c:numRef>
          </c:val>
          <c:extLst>
            <c:ext xmlns:c16="http://schemas.microsoft.com/office/drawing/2014/chart" uri="{C3380CC4-5D6E-409C-BE32-E72D297353CC}">
              <c16:uniqueId val="{0000000A-BC94-4339-BAE8-352B886CDAF1}"/>
            </c:ext>
          </c:extLst>
        </c:ser>
        <c:dLbls>
          <c:showLegendKey val="0"/>
          <c:showVal val="0"/>
          <c:showCatName val="0"/>
          <c:showSerName val="0"/>
          <c:showPercent val="0"/>
          <c:showBubbleSize val="0"/>
        </c:dLbls>
        <c:gapWidth val="150"/>
        <c:axId val="466376544"/>
        <c:axId val="466376936"/>
      </c:barChart>
      <c:catAx>
        <c:axId val="466376544"/>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6376936"/>
        <c:crosses val="autoZero"/>
        <c:auto val="1"/>
        <c:lblAlgn val="ctr"/>
        <c:lblOffset val="100"/>
        <c:noMultiLvlLbl val="0"/>
      </c:catAx>
      <c:valAx>
        <c:axId val="466376936"/>
        <c:scaling>
          <c:orientation val="minMax"/>
          <c:max val="100"/>
          <c:min val="0"/>
        </c:scaling>
        <c:delete val="0"/>
        <c:axPos val="l"/>
        <c:majorGridlines>
          <c:spPr>
            <a:ln w="9525" cap="flat" cmpd="sng" algn="ctr">
              <a:solidFill>
                <a:schemeClr val="tx1">
                  <a:tint val="75000"/>
                  <a:shade val="95000"/>
                  <a:satMod val="105000"/>
                </a:schemeClr>
              </a:solidFill>
              <a:prstDash val="solid"/>
              <a:round/>
            </a:ln>
            <a:effectLst/>
          </c:spPr>
        </c:majorGridlines>
        <c:numFmt formatCode="General" sourceLinked="1"/>
        <c:majorTickMark val="out"/>
        <c:minorTickMark val="in"/>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6376544"/>
        <c:crosses val="autoZero"/>
        <c:crossBetween val="between"/>
        <c:majorUnit val="10"/>
        <c:minorUnit val="2"/>
      </c:valAx>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All</c:v>
                </c:pt>
              </c:strCache>
            </c:strRef>
          </c:tx>
          <c:spPr>
            <a:solidFill>
              <a:schemeClr val="accent1"/>
            </a:solidFill>
            <a:ln>
              <a:noFill/>
            </a:ln>
            <a:effectLst/>
          </c:spPr>
          <c:invertIfNegative val="0"/>
          <c:cat>
            <c:strRef>
              <c:f>Sheet1!$A$2:$A$3</c:f>
              <c:strCache>
                <c:ptCount val="2"/>
                <c:pt idx="0">
                  <c:v>Reading</c:v>
                </c:pt>
                <c:pt idx="1">
                  <c:v>Math</c:v>
                </c:pt>
              </c:strCache>
            </c:strRef>
          </c:cat>
          <c:val>
            <c:numRef>
              <c:f>Sheet1!$B$2:$B$3</c:f>
              <c:numCache>
                <c:formatCode>General</c:formatCode>
                <c:ptCount val="2"/>
                <c:pt idx="0">
                  <c:v>90</c:v>
                </c:pt>
                <c:pt idx="1">
                  <c:v>90</c:v>
                </c:pt>
              </c:numCache>
            </c:numRef>
          </c:val>
          <c:extLst>
            <c:ext xmlns:c16="http://schemas.microsoft.com/office/drawing/2014/chart" uri="{C3380CC4-5D6E-409C-BE32-E72D297353CC}">
              <c16:uniqueId val="{00000000-FF50-40C3-8DFD-064A1FE365F8}"/>
            </c:ext>
          </c:extLst>
        </c:ser>
        <c:ser>
          <c:idx val="1"/>
          <c:order val="1"/>
          <c:tx>
            <c:strRef>
              <c:f>Sheet1!$C$1</c:f>
              <c:strCache>
                <c:ptCount val="1"/>
                <c:pt idx="0">
                  <c:v>Af Am</c:v>
                </c:pt>
              </c:strCache>
            </c:strRef>
          </c:tx>
          <c:spPr>
            <a:solidFill>
              <a:schemeClr val="accent3"/>
            </a:solidFill>
            <a:ln>
              <a:noFill/>
            </a:ln>
            <a:effectLst/>
          </c:spPr>
          <c:invertIfNegative val="0"/>
          <c:cat>
            <c:strRef>
              <c:f>Sheet1!$A$2:$A$3</c:f>
              <c:strCache>
                <c:ptCount val="2"/>
                <c:pt idx="0">
                  <c:v>Reading</c:v>
                </c:pt>
                <c:pt idx="1">
                  <c:v>Math</c:v>
                </c:pt>
              </c:strCache>
            </c:strRef>
          </c:cat>
          <c:val>
            <c:numRef>
              <c:f>Sheet1!$C$2:$C$3</c:f>
              <c:numCache>
                <c:formatCode>General</c:formatCode>
                <c:ptCount val="2"/>
                <c:pt idx="0">
                  <c:v>85</c:v>
                </c:pt>
                <c:pt idx="1">
                  <c:v>85</c:v>
                </c:pt>
              </c:numCache>
            </c:numRef>
          </c:val>
          <c:extLst>
            <c:ext xmlns:c16="http://schemas.microsoft.com/office/drawing/2014/chart" uri="{C3380CC4-5D6E-409C-BE32-E72D297353CC}">
              <c16:uniqueId val="{00000001-FF50-40C3-8DFD-064A1FE365F8}"/>
            </c:ext>
          </c:extLst>
        </c:ser>
        <c:ser>
          <c:idx val="2"/>
          <c:order val="2"/>
          <c:tx>
            <c:strRef>
              <c:f>Sheet1!$D$1</c:f>
              <c:strCache>
                <c:ptCount val="1"/>
                <c:pt idx="0">
                  <c:v>Hisp</c:v>
                </c:pt>
              </c:strCache>
            </c:strRef>
          </c:tx>
          <c:spPr>
            <a:solidFill>
              <a:schemeClr val="accent5"/>
            </a:solidFill>
            <a:ln>
              <a:noFill/>
            </a:ln>
            <a:effectLst/>
          </c:spPr>
          <c:invertIfNegative val="0"/>
          <c:cat>
            <c:strRef>
              <c:f>Sheet1!$A$2:$A$3</c:f>
              <c:strCache>
                <c:ptCount val="2"/>
                <c:pt idx="0">
                  <c:v>Reading</c:v>
                </c:pt>
                <c:pt idx="1">
                  <c:v>Math</c:v>
                </c:pt>
              </c:strCache>
            </c:strRef>
          </c:cat>
          <c:val>
            <c:numRef>
              <c:f>Sheet1!$D$2:$D$3</c:f>
              <c:numCache>
                <c:formatCode>General</c:formatCode>
                <c:ptCount val="2"/>
                <c:pt idx="0">
                  <c:v>80</c:v>
                </c:pt>
                <c:pt idx="1">
                  <c:v>80</c:v>
                </c:pt>
              </c:numCache>
            </c:numRef>
          </c:val>
          <c:extLst>
            <c:ext xmlns:c16="http://schemas.microsoft.com/office/drawing/2014/chart" uri="{C3380CC4-5D6E-409C-BE32-E72D297353CC}">
              <c16:uniqueId val="{00000002-FF50-40C3-8DFD-064A1FE365F8}"/>
            </c:ext>
          </c:extLst>
        </c:ser>
        <c:ser>
          <c:idx val="3"/>
          <c:order val="3"/>
          <c:tx>
            <c:strRef>
              <c:f>Sheet1!$E$1</c:f>
              <c:strCache>
                <c:ptCount val="1"/>
                <c:pt idx="0">
                  <c:v>White</c:v>
                </c:pt>
              </c:strCache>
            </c:strRef>
          </c:tx>
          <c:spPr>
            <a:solidFill>
              <a:schemeClr val="accent1">
                <a:lumMod val="60000"/>
              </a:schemeClr>
            </a:solidFill>
            <a:ln>
              <a:noFill/>
            </a:ln>
            <a:effectLst/>
          </c:spPr>
          <c:invertIfNegative val="0"/>
          <c:cat>
            <c:strRef>
              <c:f>Sheet1!$A$2:$A$3</c:f>
              <c:strCache>
                <c:ptCount val="2"/>
                <c:pt idx="0">
                  <c:v>Reading</c:v>
                </c:pt>
                <c:pt idx="1">
                  <c:v>Math</c:v>
                </c:pt>
              </c:strCache>
            </c:strRef>
          </c:cat>
          <c:val>
            <c:numRef>
              <c:f>Sheet1!$E$2:$E$3</c:f>
              <c:numCache>
                <c:formatCode>General</c:formatCode>
                <c:ptCount val="2"/>
                <c:pt idx="0">
                  <c:v>75</c:v>
                </c:pt>
                <c:pt idx="1">
                  <c:v>75</c:v>
                </c:pt>
              </c:numCache>
            </c:numRef>
          </c:val>
          <c:extLst>
            <c:ext xmlns:c16="http://schemas.microsoft.com/office/drawing/2014/chart" uri="{C3380CC4-5D6E-409C-BE32-E72D297353CC}">
              <c16:uniqueId val="{00000003-FF50-40C3-8DFD-064A1FE365F8}"/>
            </c:ext>
          </c:extLst>
        </c:ser>
        <c:ser>
          <c:idx val="4"/>
          <c:order val="4"/>
          <c:tx>
            <c:strRef>
              <c:f>Sheet1!$F$1</c:f>
              <c:strCache>
                <c:ptCount val="1"/>
                <c:pt idx="0">
                  <c:v>Am. Indian</c:v>
                </c:pt>
              </c:strCache>
            </c:strRef>
          </c:tx>
          <c:spPr>
            <a:solidFill>
              <a:schemeClr val="accent3">
                <a:lumMod val="60000"/>
              </a:schemeClr>
            </a:solidFill>
            <a:ln>
              <a:noFill/>
            </a:ln>
            <a:effectLst/>
          </c:spPr>
          <c:invertIfNegative val="0"/>
          <c:cat>
            <c:strRef>
              <c:f>Sheet1!$A$2:$A$3</c:f>
              <c:strCache>
                <c:ptCount val="2"/>
                <c:pt idx="0">
                  <c:v>Reading</c:v>
                </c:pt>
                <c:pt idx="1">
                  <c:v>Math</c:v>
                </c:pt>
              </c:strCache>
            </c:strRef>
          </c:cat>
          <c:val>
            <c:numRef>
              <c:f>Sheet1!$F$2:$F$3</c:f>
              <c:numCache>
                <c:formatCode>General</c:formatCode>
                <c:ptCount val="2"/>
                <c:pt idx="0">
                  <c:v>70</c:v>
                </c:pt>
                <c:pt idx="1">
                  <c:v>70</c:v>
                </c:pt>
              </c:numCache>
            </c:numRef>
          </c:val>
          <c:extLst>
            <c:ext xmlns:c16="http://schemas.microsoft.com/office/drawing/2014/chart" uri="{C3380CC4-5D6E-409C-BE32-E72D297353CC}">
              <c16:uniqueId val="{00000004-FF50-40C3-8DFD-064A1FE365F8}"/>
            </c:ext>
          </c:extLst>
        </c:ser>
        <c:ser>
          <c:idx val="5"/>
          <c:order val="5"/>
          <c:tx>
            <c:strRef>
              <c:f>Sheet1!$G$1</c:f>
              <c:strCache>
                <c:ptCount val="1"/>
                <c:pt idx="0">
                  <c:v>Asian</c:v>
                </c:pt>
              </c:strCache>
            </c:strRef>
          </c:tx>
          <c:spPr>
            <a:solidFill>
              <a:schemeClr val="accent5">
                <a:lumMod val="60000"/>
              </a:schemeClr>
            </a:solidFill>
            <a:ln>
              <a:noFill/>
            </a:ln>
            <a:effectLst/>
          </c:spPr>
          <c:invertIfNegative val="0"/>
          <c:cat>
            <c:strRef>
              <c:f>Sheet1!$A$2:$A$3</c:f>
              <c:strCache>
                <c:ptCount val="2"/>
                <c:pt idx="0">
                  <c:v>Reading</c:v>
                </c:pt>
                <c:pt idx="1">
                  <c:v>Math</c:v>
                </c:pt>
              </c:strCache>
            </c:strRef>
          </c:cat>
          <c:val>
            <c:numRef>
              <c:f>Sheet1!$G$2:$G$3</c:f>
              <c:numCache>
                <c:formatCode>General</c:formatCode>
                <c:ptCount val="2"/>
                <c:pt idx="0">
                  <c:v>65</c:v>
                </c:pt>
                <c:pt idx="1">
                  <c:v>65</c:v>
                </c:pt>
              </c:numCache>
            </c:numRef>
          </c:val>
          <c:extLst>
            <c:ext xmlns:c16="http://schemas.microsoft.com/office/drawing/2014/chart" uri="{C3380CC4-5D6E-409C-BE32-E72D297353CC}">
              <c16:uniqueId val="{00000005-FF50-40C3-8DFD-064A1FE365F8}"/>
            </c:ext>
          </c:extLst>
        </c:ser>
        <c:ser>
          <c:idx val="6"/>
          <c:order val="6"/>
          <c:tx>
            <c:strRef>
              <c:f>Sheet1!$H$1</c:f>
              <c:strCache>
                <c:ptCount val="1"/>
                <c:pt idx="0">
                  <c:v>Pac. Islander</c:v>
                </c:pt>
              </c:strCache>
            </c:strRef>
          </c:tx>
          <c:spPr>
            <a:solidFill>
              <a:schemeClr val="accent1">
                <a:lumMod val="80000"/>
                <a:lumOff val="20000"/>
              </a:schemeClr>
            </a:solidFill>
            <a:ln>
              <a:noFill/>
            </a:ln>
            <a:effectLst/>
          </c:spPr>
          <c:invertIfNegative val="0"/>
          <c:cat>
            <c:strRef>
              <c:f>Sheet1!$A$2:$A$3</c:f>
              <c:strCache>
                <c:ptCount val="2"/>
                <c:pt idx="0">
                  <c:v>Reading</c:v>
                </c:pt>
                <c:pt idx="1">
                  <c:v>Math</c:v>
                </c:pt>
              </c:strCache>
            </c:strRef>
          </c:cat>
          <c:val>
            <c:numRef>
              <c:f>Sheet1!$H$2:$H$3</c:f>
              <c:numCache>
                <c:formatCode>General</c:formatCode>
                <c:ptCount val="2"/>
                <c:pt idx="0">
                  <c:v>60</c:v>
                </c:pt>
                <c:pt idx="1">
                  <c:v>60</c:v>
                </c:pt>
              </c:numCache>
            </c:numRef>
          </c:val>
          <c:extLst>
            <c:ext xmlns:c16="http://schemas.microsoft.com/office/drawing/2014/chart" uri="{C3380CC4-5D6E-409C-BE32-E72D297353CC}">
              <c16:uniqueId val="{00000006-FF50-40C3-8DFD-064A1FE365F8}"/>
            </c:ext>
          </c:extLst>
        </c:ser>
        <c:ser>
          <c:idx val="7"/>
          <c:order val="7"/>
          <c:tx>
            <c:strRef>
              <c:f>Sheet1!$I$1</c:f>
              <c:strCache>
                <c:ptCount val="1"/>
                <c:pt idx="0">
                  <c:v>Two or More</c:v>
                </c:pt>
              </c:strCache>
            </c:strRef>
          </c:tx>
          <c:spPr>
            <a:solidFill>
              <a:schemeClr val="accent3">
                <a:lumMod val="80000"/>
                <a:lumOff val="20000"/>
              </a:schemeClr>
            </a:solidFill>
            <a:ln>
              <a:noFill/>
            </a:ln>
            <a:effectLst/>
          </c:spPr>
          <c:invertIfNegative val="0"/>
          <c:cat>
            <c:strRef>
              <c:f>Sheet1!$A$2:$A$3</c:f>
              <c:strCache>
                <c:ptCount val="2"/>
                <c:pt idx="0">
                  <c:v>Reading</c:v>
                </c:pt>
                <c:pt idx="1">
                  <c:v>Math</c:v>
                </c:pt>
              </c:strCache>
            </c:strRef>
          </c:cat>
          <c:val>
            <c:numRef>
              <c:f>Sheet1!$I$2:$I$3</c:f>
              <c:numCache>
                <c:formatCode>General</c:formatCode>
                <c:ptCount val="2"/>
                <c:pt idx="0">
                  <c:v>55</c:v>
                </c:pt>
                <c:pt idx="1">
                  <c:v>55</c:v>
                </c:pt>
              </c:numCache>
            </c:numRef>
          </c:val>
          <c:extLst>
            <c:ext xmlns:c16="http://schemas.microsoft.com/office/drawing/2014/chart" uri="{C3380CC4-5D6E-409C-BE32-E72D297353CC}">
              <c16:uniqueId val="{00000007-FF50-40C3-8DFD-064A1FE365F8}"/>
            </c:ext>
          </c:extLst>
        </c:ser>
        <c:ser>
          <c:idx val="8"/>
          <c:order val="8"/>
          <c:tx>
            <c:strRef>
              <c:f>Sheet1!$J$1</c:f>
              <c:strCache>
                <c:ptCount val="1"/>
                <c:pt idx="0">
                  <c:v>Sp Ed</c:v>
                </c:pt>
              </c:strCache>
            </c:strRef>
          </c:tx>
          <c:spPr>
            <a:solidFill>
              <a:schemeClr val="accent5">
                <a:lumMod val="80000"/>
                <a:lumOff val="20000"/>
              </a:schemeClr>
            </a:solidFill>
            <a:ln>
              <a:noFill/>
            </a:ln>
            <a:effectLst/>
          </c:spPr>
          <c:invertIfNegative val="0"/>
          <c:cat>
            <c:strRef>
              <c:f>Sheet1!$A$2:$A$3</c:f>
              <c:strCache>
                <c:ptCount val="2"/>
                <c:pt idx="0">
                  <c:v>Reading</c:v>
                </c:pt>
                <c:pt idx="1">
                  <c:v>Math</c:v>
                </c:pt>
              </c:strCache>
            </c:strRef>
          </c:cat>
          <c:val>
            <c:numRef>
              <c:f>Sheet1!$J$2:$J$3</c:f>
              <c:numCache>
                <c:formatCode>General</c:formatCode>
                <c:ptCount val="2"/>
                <c:pt idx="0">
                  <c:v>50</c:v>
                </c:pt>
                <c:pt idx="1">
                  <c:v>50</c:v>
                </c:pt>
              </c:numCache>
            </c:numRef>
          </c:val>
          <c:extLst>
            <c:ext xmlns:c16="http://schemas.microsoft.com/office/drawing/2014/chart" uri="{C3380CC4-5D6E-409C-BE32-E72D297353CC}">
              <c16:uniqueId val="{00000008-FF50-40C3-8DFD-064A1FE365F8}"/>
            </c:ext>
          </c:extLst>
        </c:ser>
        <c:ser>
          <c:idx val="9"/>
          <c:order val="9"/>
          <c:tx>
            <c:strRef>
              <c:f>Sheet1!$K$1</c:f>
              <c:strCache>
                <c:ptCount val="1"/>
                <c:pt idx="0">
                  <c:v>Eco Dis</c:v>
                </c:pt>
              </c:strCache>
            </c:strRef>
          </c:tx>
          <c:spPr>
            <a:solidFill>
              <a:schemeClr val="accent1">
                <a:lumMod val="80000"/>
              </a:schemeClr>
            </a:solidFill>
            <a:ln>
              <a:noFill/>
            </a:ln>
            <a:effectLst/>
          </c:spPr>
          <c:invertIfNegative val="0"/>
          <c:cat>
            <c:strRef>
              <c:f>Sheet1!$A$2:$A$3</c:f>
              <c:strCache>
                <c:ptCount val="2"/>
                <c:pt idx="0">
                  <c:v>Reading</c:v>
                </c:pt>
                <c:pt idx="1">
                  <c:v>Math</c:v>
                </c:pt>
              </c:strCache>
            </c:strRef>
          </c:cat>
          <c:val>
            <c:numRef>
              <c:f>Sheet1!$K$2:$K$3</c:f>
              <c:numCache>
                <c:formatCode>General</c:formatCode>
                <c:ptCount val="2"/>
                <c:pt idx="0">
                  <c:v>45</c:v>
                </c:pt>
                <c:pt idx="1">
                  <c:v>45</c:v>
                </c:pt>
              </c:numCache>
            </c:numRef>
          </c:val>
          <c:extLst>
            <c:ext xmlns:c16="http://schemas.microsoft.com/office/drawing/2014/chart" uri="{C3380CC4-5D6E-409C-BE32-E72D297353CC}">
              <c16:uniqueId val="{00000009-FF50-40C3-8DFD-064A1FE365F8}"/>
            </c:ext>
          </c:extLst>
        </c:ser>
        <c:ser>
          <c:idx val="10"/>
          <c:order val="10"/>
          <c:tx>
            <c:strRef>
              <c:f>Sheet1!$L$1</c:f>
              <c:strCache>
                <c:ptCount val="1"/>
                <c:pt idx="0">
                  <c:v>EB/EL</c:v>
                </c:pt>
              </c:strCache>
            </c:strRef>
          </c:tx>
          <c:spPr>
            <a:solidFill>
              <a:schemeClr val="accent3">
                <a:lumMod val="80000"/>
              </a:schemeClr>
            </a:solidFill>
            <a:ln>
              <a:noFill/>
            </a:ln>
            <a:effectLst/>
          </c:spPr>
          <c:invertIfNegative val="0"/>
          <c:cat>
            <c:strRef>
              <c:f>Sheet1!$A$2:$A$3</c:f>
              <c:strCache>
                <c:ptCount val="2"/>
                <c:pt idx="0">
                  <c:v>Reading</c:v>
                </c:pt>
                <c:pt idx="1">
                  <c:v>Math</c:v>
                </c:pt>
              </c:strCache>
            </c:strRef>
          </c:cat>
          <c:val>
            <c:numRef>
              <c:f>Sheet1!$L$2:$L$3</c:f>
              <c:numCache>
                <c:formatCode>General</c:formatCode>
                <c:ptCount val="2"/>
                <c:pt idx="0">
                  <c:v>40</c:v>
                </c:pt>
                <c:pt idx="1">
                  <c:v>40</c:v>
                </c:pt>
              </c:numCache>
            </c:numRef>
          </c:val>
          <c:extLst>
            <c:ext xmlns:c16="http://schemas.microsoft.com/office/drawing/2014/chart" uri="{C3380CC4-5D6E-409C-BE32-E72D297353CC}">
              <c16:uniqueId val="{0000000A-FF50-40C3-8DFD-064A1FE365F8}"/>
            </c:ext>
          </c:extLst>
        </c:ser>
        <c:dLbls>
          <c:showLegendKey val="0"/>
          <c:showVal val="0"/>
          <c:showCatName val="0"/>
          <c:showSerName val="0"/>
          <c:showPercent val="0"/>
          <c:showBubbleSize val="0"/>
        </c:dLbls>
        <c:gapWidth val="150"/>
        <c:axId val="466376544"/>
        <c:axId val="466376936"/>
      </c:barChart>
      <c:catAx>
        <c:axId val="466376544"/>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6376936"/>
        <c:crosses val="autoZero"/>
        <c:auto val="1"/>
        <c:lblAlgn val="ctr"/>
        <c:lblOffset val="100"/>
        <c:noMultiLvlLbl val="0"/>
      </c:catAx>
      <c:valAx>
        <c:axId val="466376936"/>
        <c:scaling>
          <c:orientation val="minMax"/>
          <c:max val="100"/>
          <c:min val="0"/>
        </c:scaling>
        <c:delete val="0"/>
        <c:axPos val="l"/>
        <c:majorGridlines>
          <c:spPr>
            <a:ln w="9525" cap="flat" cmpd="sng" algn="ctr">
              <a:solidFill>
                <a:schemeClr val="tx1">
                  <a:tint val="75000"/>
                  <a:shade val="95000"/>
                  <a:satMod val="105000"/>
                </a:schemeClr>
              </a:solidFill>
              <a:prstDash val="solid"/>
              <a:round/>
            </a:ln>
            <a:effectLst/>
          </c:spPr>
        </c:majorGridlines>
        <c:numFmt formatCode="General" sourceLinked="1"/>
        <c:majorTickMark val="out"/>
        <c:minorTickMark val="in"/>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6376544"/>
        <c:crosses val="autoZero"/>
        <c:crossBetween val="between"/>
        <c:majorUnit val="10"/>
        <c:minorUnit val="2"/>
      </c:valAx>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All</c:v>
                </c:pt>
              </c:strCache>
            </c:strRef>
          </c:tx>
          <c:spPr>
            <a:solidFill>
              <a:schemeClr val="accent1"/>
            </a:solidFill>
            <a:ln>
              <a:noFill/>
            </a:ln>
            <a:effectLst/>
          </c:spPr>
          <c:invertIfNegative val="0"/>
          <c:cat>
            <c:strRef>
              <c:f>Sheet1!$A$2:$A$3</c:f>
              <c:strCache>
                <c:ptCount val="2"/>
                <c:pt idx="0">
                  <c:v>English II</c:v>
                </c:pt>
                <c:pt idx="1">
                  <c:v>Algebra I</c:v>
                </c:pt>
              </c:strCache>
            </c:strRef>
          </c:cat>
          <c:val>
            <c:numRef>
              <c:f>Sheet1!$B$2:$B$3</c:f>
              <c:numCache>
                <c:formatCode>General</c:formatCode>
                <c:ptCount val="2"/>
                <c:pt idx="0">
                  <c:v>90</c:v>
                </c:pt>
                <c:pt idx="1">
                  <c:v>90</c:v>
                </c:pt>
              </c:numCache>
            </c:numRef>
          </c:val>
          <c:extLst>
            <c:ext xmlns:c16="http://schemas.microsoft.com/office/drawing/2014/chart" uri="{C3380CC4-5D6E-409C-BE32-E72D297353CC}">
              <c16:uniqueId val="{00000000-C20E-4193-AB45-FBC6835182EE}"/>
            </c:ext>
          </c:extLst>
        </c:ser>
        <c:ser>
          <c:idx val="1"/>
          <c:order val="1"/>
          <c:tx>
            <c:strRef>
              <c:f>Sheet1!$C$1</c:f>
              <c:strCache>
                <c:ptCount val="1"/>
                <c:pt idx="0">
                  <c:v>Af Am</c:v>
                </c:pt>
              </c:strCache>
            </c:strRef>
          </c:tx>
          <c:spPr>
            <a:solidFill>
              <a:schemeClr val="accent3"/>
            </a:solidFill>
            <a:ln>
              <a:noFill/>
            </a:ln>
            <a:effectLst/>
          </c:spPr>
          <c:invertIfNegative val="0"/>
          <c:cat>
            <c:strRef>
              <c:f>Sheet1!$A$2:$A$3</c:f>
              <c:strCache>
                <c:ptCount val="2"/>
                <c:pt idx="0">
                  <c:v>English II</c:v>
                </c:pt>
                <c:pt idx="1">
                  <c:v>Algebra I</c:v>
                </c:pt>
              </c:strCache>
            </c:strRef>
          </c:cat>
          <c:val>
            <c:numRef>
              <c:f>Sheet1!$C$2:$C$3</c:f>
              <c:numCache>
                <c:formatCode>General</c:formatCode>
                <c:ptCount val="2"/>
                <c:pt idx="0">
                  <c:v>85</c:v>
                </c:pt>
                <c:pt idx="1">
                  <c:v>85</c:v>
                </c:pt>
              </c:numCache>
            </c:numRef>
          </c:val>
          <c:extLst>
            <c:ext xmlns:c16="http://schemas.microsoft.com/office/drawing/2014/chart" uri="{C3380CC4-5D6E-409C-BE32-E72D297353CC}">
              <c16:uniqueId val="{00000001-C20E-4193-AB45-FBC6835182EE}"/>
            </c:ext>
          </c:extLst>
        </c:ser>
        <c:ser>
          <c:idx val="2"/>
          <c:order val="2"/>
          <c:tx>
            <c:strRef>
              <c:f>Sheet1!$D$1</c:f>
              <c:strCache>
                <c:ptCount val="1"/>
                <c:pt idx="0">
                  <c:v>Hisp</c:v>
                </c:pt>
              </c:strCache>
            </c:strRef>
          </c:tx>
          <c:spPr>
            <a:solidFill>
              <a:schemeClr val="accent5"/>
            </a:solidFill>
            <a:ln>
              <a:noFill/>
            </a:ln>
            <a:effectLst/>
          </c:spPr>
          <c:invertIfNegative val="0"/>
          <c:cat>
            <c:strRef>
              <c:f>Sheet1!$A$2:$A$3</c:f>
              <c:strCache>
                <c:ptCount val="2"/>
                <c:pt idx="0">
                  <c:v>English II</c:v>
                </c:pt>
                <c:pt idx="1">
                  <c:v>Algebra I</c:v>
                </c:pt>
              </c:strCache>
            </c:strRef>
          </c:cat>
          <c:val>
            <c:numRef>
              <c:f>Sheet1!$D$2:$D$3</c:f>
              <c:numCache>
                <c:formatCode>General</c:formatCode>
                <c:ptCount val="2"/>
                <c:pt idx="0">
                  <c:v>80</c:v>
                </c:pt>
                <c:pt idx="1">
                  <c:v>80</c:v>
                </c:pt>
              </c:numCache>
            </c:numRef>
          </c:val>
          <c:extLst>
            <c:ext xmlns:c16="http://schemas.microsoft.com/office/drawing/2014/chart" uri="{C3380CC4-5D6E-409C-BE32-E72D297353CC}">
              <c16:uniqueId val="{00000002-C20E-4193-AB45-FBC6835182EE}"/>
            </c:ext>
          </c:extLst>
        </c:ser>
        <c:ser>
          <c:idx val="3"/>
          <c:order val="3"/>
          <c:tx>
            <c:strRef>
              <c:f>Sheet1!$E$1</c:f>
              <c:strCache>
                <c:ptCount val="1"/>
                <c:pt idx="0">
                  <c:v>White</c:v>
                </c:pt>
              </c:strCache>
            </c:strRef>
          </c:tx>
          <c:spPr>
            <a:solidFill>
              <a:schemeClr val="accent1">
                <a:lumMod val="60000"/>
              </a:schemeClr>
            </a:solidFill>
            <a:ln>
              <a:noFill/>
            </a:ln>
            <a:effectLst/>
          </c:spPr>
          <c:invertIfNegative val="0"/>
          <c:cat>
            <c:strRef>
              <c:f>Sheet1!$A$2:$A$3</c:f>
              <c:strCache>
                <c:ptCount val="2"/>
                <c:pt idx="0">
                  <c:v>English II</c:v>
                </c:pt>
                <c:pt idx="1">
                  <c:v>Algebra I</c:v>
                </c:pt>
              </c:strCache>
            </c:strRef>
          </c:cat>
          <c:val>
            <c:numRef>
              <c:f>Sheet1!$E$2:$E$3</c:f>
              <c:numCache>
                <c:formatCode>General</c:formatCode>
                <c:ptCount val="2"/>
                <c:pt idx="0">
                  <c:v>75</c:v>
                </c:pt>
                <c:pt idx="1">
                  <c:v>75</c:v>
                </c:pt>
              </c:numCache>
            </c:numRef>
          </c:val>
          <c:extLst>
            <c:ext xmlns:c16="http://schemas.microsoft.com/office/drawing/2014/chart" uri="{C3380CC4-5D6E-409C-BE32-E72D297353CC}">
              <c16:uniqueId val="{00000003-C20E-4193-AB45-FBC6835182EE}"/>
            </c:ext>
          </c:extLst>
        </c:ser>
        <c:ser>
          <c:idx val="4"/>
          <c:order val="4"/>
          <c:tx>
            <c:strRef>
              <c:f>Sheet1!$F$1</c:f>
              <c:strCache>
                <c:ptCount val="1"/>
                <c:pt idx="0">
                  <c:v>Am. Indian</c:v>
                </c:pt>
              </c:strCache>
            </c:strRef>
          </c:tx>
          <c:spPr>
            <a:solidFill>
              <a:schemeClr val="accent3">
                <a:lumMod val="60000"/>
              </a:schemeClr>
            </a:solidFill>
            <a:ln>
              <a:noFill/>
            </a:ln>
            <a:effectLst/>
          </c:spPr>
          <c:invertIfNegative val="0"/>
          <c:cat>
            <c:strRef>
              <c:f>Sheet1!$A$2:$A$3</c:f>
              <c:strCache>
                <c:ptCount val="2"/>
                <c:pt idx="0">
                  <c:v>English II</c:v>
                </c:pt>
                <c:pt idx="1">
                  <c:v>Algebra I</c:v>
                </c:pt>
              </c:strCache>
            </c:strRef>
          </c:cat>
          <c:val>
            <c:numRef>
              <c:f>Sheet1!$F$2:$F$3</c:f>
              <c:numCache>
                <c:formatCode>General</c:formatCode>
                <c:ptCount val="2"/>
                <c:pt idx="0">
                  <c:v>70</c:v>
                </c:pt>
                <c:pt idx="1">
                  <c:v>70</c:v>
                </c:pt>
              </c:numCache>
            </c:numRef>
          </c:val>
          <c:extLst>
            <c:ext xmlns:c16="http://schemas.microsoft.com/office/drawing/2014/chart" uri="{C3380CC4-5D6E-409C-BE32-E72D297353CC}">
              <c16:uniqueId val="{00000004-C20E-4193-AB45-FBC6835182EE}"/>
            </c:ext>
          </c:extLst>
        </c:ser>
        <c:ser>
          <c:idx val="5"/>
          <c:order val="5"/>
          <c:tx>
            <c:strRef>
              <c:f>Sheet1!$G$1</c:f>
              <c:strCache>
                <c:ptCount val="1"/>
                <c:pt idx="0">
                  <c:v>Asian</c:v>
                </c:pt>
              </c:strCache>
            </c:strRef>
          </c:tx>
          <c:spPr>
            <a:solidFill>
              <a:schemeClr val="accent5">
                <a:lumMod val="60000"/>
              </a:schemeClr>
            </a:solidFill>
            <a:ln>
              <a:noFill/>
            </a:ln>
            <a:effectLst/>
          </c:spPr>
          <c:invertIfNegative val="0"/>
          <c:cat>
            <c:strRef>
              <c:f>Sheet1!$A$2:$A$3</c:f>
              <c:strCache>
                <c:ptCount val="2"/>
                <c:pt idx="0">
                  <c:v>English II</c:v>
                </c:pt>
                <c:pt idx="1">
                  <c:v>Algebra I</c:v>
                </c:pt>
              </c:strCache>
            </c:strRef>
          </c:cat>
          <c:val>
            <c:numRef>
              <c:f>Sheet1!$G$2:$G$3</c:f>
              <c:numCache>
                <c:formatCode>General</c:formatCode>
                <c:ptCount val="2"/>
                <c:pt idx="0">
                  <c:v>65</c:v>
                </c:pt>
                <c:pt idx="1">
                  <c:v>65</c:v>
                </c:pt>
              </c:numCache>
            </c:numRef>
          </c:val>
          <c:extLst>
            <c:ext xmlns:c16="http://schemas.microsoft.com/office/drawing/2014/chart" uri="{C3380CC4-5D6E-409C-BE32-E72D297353CC}">
              <c16:uniqueId val="{00000005-C20E-4193-AB45-FBC6835182EE}"/>
            </c:ext>
          </c:extLst>
        </c:ser>
        <c:ser>
          <c:idx val="6"/>
          <c:order val="6"/>
          <c:tx>
            <c:strRef>
              <c:f>Sheet1!$H$1</c:f>
              <c:strCache>
                <c:ptCount val="1"/>
                <c:pt idx="0">
                  <c:v>Pac. Islander</c:v>
                </c:pt>
              </c:strCache>
            </c:strRef>
          </c:tx>
          <c:spPr>
            <a:solidFill>
              <a:schemeClr val="accent1">
                <a:lumMod val="80000"/>
                <a:lumOff val="20000"/>
              </a:schemeClr>
            </a:solidFill>
            <a:ln>
              <a:noFill/>
            </a:ln>
            <a:effectLst/>
          </c:spPr>
          <c:invertIfNegative val="0"/>
          <c:cat>
            <c:strRef>
              <c:f>Sheet1!$A$2:$A$3</c:f>
              <c:strCache>
                <c:ptCount val="2"/>
                <c:pt idx="0">
                  <c:v>English II</c:v>
                </c:pt>
                <c:pt idx="1">
                  <c:v>Algebra I</c:v>
                </c:pt>
              </c:strCache>
            </c:strRef>
          </c:cat>
          <c:val>
            <c:numRef>
              <c:f>Sheet1!$H$2:$H$3</c:f>
              <c:numCache>
                <c:formatCode>General</c:formatCode>
                <c:ptCount val="2"/>
                <c:pt idx="0">
                  <c:v>60</c:v>
                </c:pt>
                <c:pt idx="1">
                  <c:v>60</c:v>
                </c:pt>
              </c:numCache>
            </c:numRef>
          </c:val>
          <c:extLst>
            <c:ext xmlns:c16="http://schemas.microsoft.com/office/drawing/2014/chart" uri="{C3380CC4-5D6E-409C-BE32-E72D297353CC}">
              <c16:uniqueId val="{00000006-C20E-4193-AB45-FBC6835182EE}"/>
            </c:ext>
          </c:extLst>
        </c:ser>
        <c:ser>
          <c:idx val="7"/>
          <c:order val="7"/>
          <c:tx>
            <c:strRef>
              <c:f>Sheet1!$I$1</c:f>
              <c:strCache>
                <c:ptCount val="1"/>
                <c:pt idx="0">
                  <c:v>Two or More</c:v>
                </c:pt>
              </c:strCache>
            </c:strRef>
          </c:tx>
          <c:spPr>
            <a:solidFill>
              <a:schemeClr val="accent3">
                <a:lumMod val="80000"/>
                <a:lumOff val="20000"/>
              </a:schemeClr>
            </a:solidFill>
            <a:ln>
              <a:noFill/>
            </a:ln>
            <a:effectLst/>
          </c:spPr>
          <c:invertIfNegative val="0"/>
          <c:cat>
            <c:strRef>
              <c:f>Sheet1!$A$2:$A$3</c:f>
              <c:strCache>
                <c:ptCount val="2"/>
                <c:pt idx="0">
                  <c:v>English II</c:v>
                </c:pt>
                <c:pt idx="1">
                  <c:v>Algebra I</c:v>
                </c:pt>
              </c:strCache>
            </c:strRef>
          </c:cat>
          <c:val>
            <c:numRef>
              <c:f>Sheet1!$I$2:$I$3</c:f>
              <c:numCache>
                <c:formatCode>General</c:formatCode>
                <c:ptCount val="2"/>
                <c:pt idx="0">
                  <c:v>55</c:v>
                </c:pt>
                <c:pt idx="1">
                  <c:v>55</c:v>
                </c:pt>
              </c:numCache>
            </c:numRef>
          </c:val>
          <c:extLst>
            <c:ext xmlns:c16="http://schemas.microsoft.com/office/drawing/2014/chart" uri="{C3380CC4-5D6E-409C-BE32-E72D297353CC}">
              <c16:uniqueId val="{00000007-C20E-4193-AB45-FBC6835182EE}"/>
            </c:ext>
          </c:extLst>
        </c:ser>
        <c:ser>
          <c:idx val="8"/>
          <c:order val="8"/>
          <c:tx>
            <c:strRef>
              <c:f>Sheet1!$J$1</c:f>
              <c:strCache>
                <c:ptCount val="1"/>
                <c:pt idx="0">
                  <c:v>Sp Ed</c:v>
                </c:pt>
              </c:strCache>
            </c:strRef>
          </c:tx>
          <c:spPr>
            <a:solidFill>
              <a:schemeClr val="accent5">
                <a:lumMod val="80000"/>
                <a:lumOff val="20000"/>
              </a:schemeClr>
            </a:solidFill>
            <a:ln>
              <a:noFill/>
            </a:ln>
            <a:effectLst/>
          </c:spPr>
          <c:invertIfNegative val="0"/>
          <c:cat>
            <c:strRef>
              <c:f>Sheet1!$A$2:$A$3</c:f>
              <c:strCache>
                <c:ptCount val="2"/>
                <c:pt idx="0">
                  <c:v>English II</c:v>
                </c:pt>
                <c:pt idx="1">
                  <c:v>Algebra I</c:v>
                </c:pt>
              </c:strCache>
            </c:strRef>
          </c:cat>
          <c:val>
            <c:numRef>
              <c:f>Sheet1!$J$2:$J$3</c:f>
              <c:numCache>
                <c:formatCode>General</c:formatCode>
                <c:ptCount val="2"/>
                <c:pt idx="0">
                  <c:v>50</c:v>
                </c:pt>
                <c:pt idx="1">
                  <c:v>50</c:v>
                </c:pt>
              </c:numCache>
            </c:numRef>
          </c:val>
          <c:extLst>
            <c:ext xmlns:c16="http://schemas.microsoft.com/office/drawing/2014/chart" uri="{C3380CC4-5D6E-409C-BE32-E72D297353CC}">
              <c16:uniqueId val="{00000008-C20E-4193-AB45-FBC6835182EE}"/>
            </c:ext>
          </c:extLst>
        </c:ser>
        <c:ser>
          <c:idx val="9"/>
          <c:order val="9"/>
          <c:tx>
            <c:strRef>
              <c:f>Sheet1!$K$1</c:f>
              <c:strCache>
                <c:ptCount val="1"/>
                <c:pt idx="0">
                  <c:v>Eco Dis</c:v>
                </c:pt>
              </c:strCache>
            </c:strRef>
          </c:tx>
          <c:spPr>
            <a:solidFill>
              <a:schemeClr val="accent1">
                <a:lumMod val="80000"/>
              </a:schemeClr>
            </a:solidFill>
            <a:ln>
              <a:noFill/>
            </a:ln>
            <a:effectLst/>
          </c:spPr>
          <c:invertIfNegative val="0"/>
          <c:cat>
            <c:strRef>
              <c:f>Sheet1!$A$2:$A$3</c:f>
              <c:strCache>
                <c:ptCount val="2"/>
                <c:pt idx="0">
                  <c:v>English II</c:v>
                </c:pt>
                <c:pt idx="1">
                  <c:v>Algebra I</c:v>
                </c:pt>
              </c:strCache>
            </c:strRef>
          </c:cat>
          <c:val>
            <c:numRef>
              <c:f>Sheet1!$K$2:$K$3</c:f>
              <c:numCache>
                <c:formatCode>General</c:formatCode>
                <c:ptCount val="2"/>
                <c:pt idx="0">
                  <c:v>45</c:v>
                </c:pt>
                <c:pt idx="1">
                  <c:v>45</c:v>
                </c:pt>
              </c:numCache>
            </c:numRef>
          </c:val>
          <c:extLst>
            <c:ext xmlns:c16="http://schemas.microsoft.com/office/drawing/2014/chart" uri="{C3380CC4-5D6E-409C-BE32-E72D297353CC}">
              <c16:uniqueId val="{00000009-C20E-4193-AB45-FBC6835182EE}"/>
            </c:ext>
          </c:extLst>
        </c:ser>
        <c:ser>
          <c:idx val="10"/>
          <c:order val="10"/>
          <c:tx>
            <c:strRef>
              <c:f>Sheet1!$L$1</c:f>
              <c:strCache>
                <c:ptCount val="1"/>
                <c:pt idx="0">
                  <c:v>EB/EL</c:v>
                </c:pt>
              </c:strCache>
            </c:strRef>
          </c:tx>
          <c:spPr>
            <a:solidFill>
              <a:schemeClr val="accent3">
                <a:lumMod val="80000"/>
              </a:schemeClr>
            </a:solidFill>
            <a:ln>
              <a:noFill/>
            </a:ln>
            <a:effectLst/>
          </c:spPr>
          <c:invertIfNegative val="0"/>
          <c:cat>
            <c:strRef>
              <c:f>Sheet1!$A$2:$A$3</c:f>
              <c:strCache>
                <c:ptCount val="2"/>
                <c:pt idx="0">
                  <c:v>English II</c:v>
                </c:pt>
                <c:pt idx="1">
                  <c:v>Algebra I</c:v>
                </c:pt>
              </c:strCache>
            </c:strRef>
          </c:cat>
          <c:val>
            <c:numRef>
              <c:f>Sheet1!$L$2:$L$3</c:f>
              <c:numCache>
                <c:formatCode>General</c:formatCode>
                <c:ptCount val="2"/>
                <c:pt idx="0">
                  <c:v>40</c:v>
                </c:pt>
                <c:pt idx="1">
                  <c:v>40</c:v>
                </c:pt>
              </c:numCache>
            </c:numRef>
          </c:val>
          <c:extLst>
            <c:ext xmlns:c16="http://schemas.microsoft.com/office/drawing/2014/chart" uri="{C3380CC4-5D6E-409C-BE32-E72D297353CC}">
              <c16:uniqueId val="{0000000A-C20E-4193-AB45-FBC6835182EE}"/>
            </c:ext>
          </c:extLst>
        </c:ser>
        <c:dLbls>
          <c:showLegendKey val="0"/>
          <c:showVal val="0"/>
          <c:showCatName val="0"/>
          <c:showSerName val="0"/>
          <c:showPercent val="0"/>
          <c:showBubbleSize val="0"/>
        </c:dLbls>
        <c:gapWidth val="150"/>
        <c:axId val="466376544"/>
        <c:axId val="466376936"/>
      </c:barChart>
      <c:catAx>
        <c:axId val="466376544"/>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6376936"/>
        <c:crosses val="autoZero"/>
        <c:auto val="1"/>
        <c:lblAlgn val="ctr"/>
        <c:lblOffset val="100"/>
        <c:noMultiLvlLbl val="0"/>
      </c:catAx>
      <c:valAx>
        <c:axId val="466376936"/>
        <c:scaling>
          <c:orientation val="minMax"/>
          <c:max val="100"/>
          <c:min val="0"/>
        </c:scaling>
        <c:delete val="0"/>
        <c:axPos val="l"/>
        <c:majorGridlines>
          <c:spPr>
            <a:ln w="9525" cap="flat" cmpd="sng" algn="ctr">
              <a:solidFill>
                <a:schemeClr val="tx1">
                  <a:tint val="75000"/>
                  <a:shade val="95000"/>
                  <a:satMod val="105000"/>
                </a:schemeClr>
              </a:solidFill>
              <a:prstDash val="solid"/>
              <a:round/>
            </a:ln>
            <a:effectLst/>
          </c:spPr>
        </c:majorGridlines>
        <c:numFmt formatCode="General" sourceLinked="1"/>
        <c:majorTickMark val="out"/>
        <c:minorTickMark val="in"/>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6376544"/>
        <c:crosses val="autoZero"/>
        <c:crossBetween val="between"/>
        <c:majorUnit val="10"/>
        <c:minorUnit val="2"/>
      </c:valAx>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All</c:v>
                </c:pt>
              </c:strCache>
            </c:strRef>
          </c:tx>
          <c:spPr>
            <a:solidFill>
              <a:schemeClr val="accent1"/>
            </a:solidFill>
            <a:ln>
              <a:noFill/>
            </a:ln>
            <a:effectLst/>
          </c:spPr>
          <c:invertIfNegative val="0"/>
          <c:cat>
            <c:strRef>
              <c:f>Sheet1!$A$2</c:f>
              <c:strCache>
                <c:ptCount val="1"/>
                <c:pt idx="0">
                  <c:v>All Grades/Both Subjects</c:v>
                </c:pt>
              </c:strCache>
            </c:strRef>
          </c:cat>
          <c:val>
            <c:numRef>
              <c:f>Sheet1!$B$2</c:f>
              <c:numCache>
                <c:formatCode>General</c:formatCode>
                <c:ptCount val="1"/>
                <c:pt idx="0">
                  <c:v>90</c:v>
                </c:pt>
              </c:numCache>
            </c:numRef>
          </c:val>
          <c:extLst>
            <c:ext xmlns:c16="http://schemas.microsoft.com/office/drawing/2014/chart" uri="{C3380CC4-5D6E-409C-BE32-E72D297353CC}">
              <c16:uniqueId val="{00000000-CA3A-4276-9302-146B84E1151F}"/>
            </c:ext>
          </c:extLst>
        </c:ser>
        <c:ser>
          <c:idx val="1"/>
          <c:order val="1"/>
          <c:tx>
            <c:strRef>
              <c:f>Sheet1!$C$1</c:f>
              <c:strCache>
                <c:ptCount val="1"/>
                <c:pt idx="0">
                  <c:v>Af Am</c:v>
                </c:pt>
              </c:strCache>
            </c:strRef>
          </c:tx>
          <c:spPr>
            <a:solidFill>
              <a:schemeClr val="accent3"/>
            </a:solidFill>
            <a:ln>
              <a:noFill/>
            </a:ln>
            <a:effectLst/>
          </c:spPr>
          <c:invertIfNegative val="0"/>
          <c:cat>
            <c:strRef>
              <c:f>Sheet1!$A$2</c:f>
              <c:strCache>
                <c:ptCount val="1"/>
                <c:pt idx="0">
                  <c:v>All Grades/Both Subjects</c:v>
                </c:pt>
              </c:strCache>
            </c:strRef>
          </c:cat>
          <c:val>
            <c:numRef>
              <c:f>Sheet1!$C$2</c:f>
              <c:numCache>
                <c:formatCode>General</c:formatCode>
                <c:ptCount val="1"/>
                <c:pt idx="0">
                  <c:v>85</c:v>
                </c:pt>
              </c:numCache>
            </c:numRef>
          </c:val>
          <c:extLst>
            <c:ext xmlns:c16="http://schemas.microsoft.com/office/drawing/2014/chart" uri="{C3380CC4-5D6E-409C-BE32-E72D297353CC}">
              <c16:uniqueId val="{00000001-CA3A-4276-9302-146B84E1151F}"/>
            </c:ext>
          </c:extLst>
        </c:ser>
        <c:ser>
          <c:idx val="2"/>
          <c:order val="2"/>
          <c:tx>
            <c:strRef>
              <c:f>Sheet1!$D$1</c:f>
              <c:strCache>
                <c:ptCount val="1"/>
                <c:pt idx="0">
                  <c:v>Hisp</c:v>
                </c:pt>
              </c:strCache>
            </c:strRef>
          </c:tx>
          <c:spPr>
            <a:solidFill>
              <a:schemeClr val="accent5"/>
            </a:solidFill>
            <a:ln>
              <a:noFill/>
            </a:ln>
            <a:effectLst/>
          </c:spPr>
          <c:invertIfNegative val="0"/>
          <c:cat>
            <c:strRef>
              <c:f>Sheet1!$A$2</c:f>
              <c:strCache>
                <c:ptCount val="1"/>
                <c:pt idx="0">
                  <c:v>All Grades/Both Subjects</c:v>
                </c:pt>
              </c:strCache>
            </c:strRef>
          </c:cat>
          <c:val>
            <c:numRef>
              <c:f>Sheet1!$D$2</c:f>
              <c:numCache>
                <c:formatCode>General</c:formatCode>
                <c:ptCount val="1"/>
                <c:pt idx="0">
                  <c:v>80</c:v>
                </c:pt>
              </c:numCache>
            </c:numRef>
          </c:val>
          <c:extLst>
            <c:ext xmlns:c16="http://schemas.microsoft.com/office/drawing/2014/chart" uri="{C3380CC4-5D6E-409C-BE32-E72D297353CC}">
              <c16:uniqueId val="{00000002-CA3A-4276-9302-146B84E1151F}"/>
            </c:ext>
          </c:extLst>
        </c:ser>
        <c:ser>
          <c:idx val="3"/>
          <c:order val="3"/>
          <c:tx>
            <c:strRef>
              <c:f>Sheet1!$E$1</c:f>
              <c:strCache>
                <c:ptCount val="1"/>
                <c:pt idx="0">
                  <c:v>White</c:v>
                </c:pt>
              </c:strCache>
            </c:strRef>
          </c:tx>
          <c:spPr>
            <a:solidFill>
              <a:schemeClr val="accent1">
                <a:lumMod val="60000"/>
              </a:schemeClr>
            </a:solidFill>
            <a:ln>
              <a:noFill/>
            </a:ln>
            <a:effectLst/>
          </c:spPr>
          <c:invertIfNegative val="0"/>
          <c:cat>
            <c:strRef>
              <c:f>Sheet1!$A$2</c:f>
              <c:strCache>
                <c:ptCount val="1"/>
                <c:pt idx="0">
                  <c:v>All Grades/Both Subjects</c:v>
                </c:pt>
              </c:strCache>
            </c:strRef>
          </c:cat>
          <c:val>
            <c:numRef>
              <c:f>Sheet1!$E$2</c:f>
              <c:numCache>
                <c:formatCode>General</c:formatCode>
                <c:ptCount val="1"/>
                <c:pt idx="0">
                  <c:v>75</c:v>
                </c:pt>
              </c:numCache>
            </c:numRef>
          </c:val>
          <c:extLst>
            <c:ext xmlns:c16="http://schemas.microsoft.com/office/drawing/2014/chart" uri="{C3380CC4-5D6E-409C-BE32-E72D297353CC}">
              <c16:uniqueId val="{00000003-CA3A-4276-9302-146B84E1151F}"/>
            </c:ext>
          </c:extLst>
        </c:ser>
        <c:ser>
          <c:idx val="4"/>
          <c:order val="4"/>
          <c:tx>
            <c:strRef>
              <c:f>Sheet1!$F$1</c:f>
              <c:strCache>
                <c:ptCount val="1"/>
                <c:pt idx="0">
                  <c:v>Am. Indian</c:v>
                </c:pt>
              </c:strCache>
            </c:strRef>
          </c:tx>
          <c:spPr>
            <a:solidFill>
              <a:schemeClr val="accent3">
                <a:lumMod val="60000"/>
              </a:schemeClr>
            </a:solidFill>
            <a:ln>
              <a:noFill/>
            </a:ln>
            <a:effectLst/>
          </c:spPr>
          <c:invertIfNegative val="0"/>
          <c:cat>
            <c:strRef>
              <c:f>Sheet1!$A$2</c:f>
              <c:strCache>
                <c:ptCount val="1"/>
                <c:pt idx="0">
                  <c:v>All Grades/Both Subjects</c:v>
                </c:pt>
              </c:strCache>
            </c:strRef>
          </c:cat>
          <c:val>
            <c:numRef>
              <c:f>Sheet1!$F$2</c:f>
              <c:numCache>
                <c:formatCode>General</c:formatCode>
                <c:ptCount val="1"/>
                <c:pt idx="0">
                  <c:v>70</c:v>
                </c:pt>
              </c:numCache>
            </c:numRef>
          </c:val>
          <c:extLst>
            <c:ext xmlns:c16="http://schemas.microsoft.com/office/drawing/2014/chart" uri="{C3380CC4-5D6E-409C-BE32-E72D297353CC}">
              <c16:uniqueId val="{00000004-CA3A-4276-9302-146B84E1151F}"/>
            </c:ext>
          </c:extLst>
        </c:ser>
        <c:ser>
          <c:idx val="5"/>
          <c:order val="5"/>
          <c:tx>
            <c:strRef>
              <c:f>Sheet1!$G$1</c:f>
              <c:strCache>
                <c:ptCount val="1"/>
                <c:pt idx="0">
                  <c:v>Asian</c:v>
                </c:pt>
              </c:strCache>
            </c:strRef>
          </c:tx>
          <c:spPr>
            <a:solidFill>
              <a:schemeClr val="accent5">
                <a:lumMod val="60000"/>
              </a:schemeClr>
            </a:solidFill>
            <a:ln>
              <a:noFill/>
            </a:ln>
            <a:effectLst/>
          </c:spPr>
          <c:invertIfNegative val="0"/>
          <c:cat>
            <c:strRef>
              <c:f>Sheet1!$A$2</c:f>
              <c:strCache>
                <c:ptCount val="1"/>
                <c:pt idx="0">
                  <c:v>All Grades/Both Subjects</c:v>
                </c:pt>
              </c:strCache>
            </c:strRef>
          </c:cat>
          <c:val>
            <c:numRef>
              <c:f>Sheet1!$G$2</c:f>
              <c:numCache>
                <c:formatCode>General</c:formatCode>
                <c:ptCount val="1"/>
                <c:pt idx="0">
                  <c:v>65</c:v>
                </c:pt>
              </c:numCache>
            </c:numRef>
          </c:val>
          <c:extLst>
            <c:ext xmlns:c16="http://schemas.microsoft.com/office/drawing/2014/chart" uri="{C3380CC4-5D6E-409C-BE32-E72D297353CC}">
              <c16:uniqueId val="{00000005-CA3A-4276-9302-146B84E1151F}"/>
            </c:ext>
          </c:extLst>
        </c:ser>
        <c:ser>
          <c:idx val="6"/>
          <c:order val="6"/>
          <c:tx>
            <c:strRef>
              <c:f>Sheet1!$H$1</c:f>
              <c:strCache>
                <c:ptCount val="1"/>
                <c:pt idx="0">
                  <c:v>Pac. Islander</c:v>
                </c:pt>
              </c:strCache>
            </c:strRef>
          </c:tx>
          <c:spPr>
            <a:solidFill>
              <a:schemeClr val="accent1">
                <a:lumMod val="80000"/>
                <a:lumOff val="20000"/>
              </a:schemeClr>
            </a:solidFill>
            <a:ln>
              <a:noFill/>
            </a:ln>
            <a:effectLst/>
          </c:spPr>
          <c:invertIfNegative val="0"/>
          <c:cat>
            <c:strRef>
              <c:f>Sheet1!$A$2</c:f>
              <c:strCache>
                <c:ptCount val="1"/>
                <c:pt idx="0">
                  <c:v>All Grades/Both Subjects</c:v>
                </c:pt>
              </c:strCache>
            </c:strRef>
          </c:cat>
          <c:val>
            <c:numRef>
              <c:f>Sheet1!$H$2</c:f>
              <c:numCache>
                <c:formatCode>General</c:formatCode>
                <c:ptCount val="1"/>
                <c:pt idx="0">
                  <c:v>60</c:v>
                </c:pt>
              </c:numCache>
            </c:numRef>
          </c:val>
          <c:extLst>
            <c:ext xmlns:c16="http://schemas.microsoft.com/office/drawing/2014/chart" uri="{C3380CC4-5D6E-409C-BE32-E72D297353CC}">
              <c16:uniqueId val="{00000006-CA3A-4276-9302-146B84E1151F}"/>
            </c:ext>
          </c:extLst>
        </c:ser>
        <c:ser>
          <c:idx val="7"/>
          <c:order val="7"/>
          <c:tx>
            <c:strRef>
              <c:f>Sheet1!$I$1</c:f>
              <c:strCache>
                <c:ptCount val="1"/>
                <c:pt idx="0">
                  <c:v>Two or More</c:v>
                </c:pt>
              </c:strCache>
            </c:strRef>
          </c:tx>
          <c:spPr>
            <a:solidFill>
              <a:schemeClr val="accent3">
                <a:lumMod val="80000"/>
                <a:lumOff val="20000"/>
              </a:schemeClr>
            </a:solidFill>
            <a:ln>
              <a:noFill/>
            </a:ln>
            <a:effectLst/>
          </c:spPr>
          <c:invertIfNegative val="0"/>
          <c:cat>
            <c:strRef>
              <c:f>Sheet1!$A$2</c:f>
              <c:strCache>
                <c:ptCount val="1"/>
                <c:pt idx="0">
                  <c:v>All Grades/Both Subjects</c:v>
                </c:pt>
              </c:strCache>
            </c:strRef>
          </c:cat>
          <c:val>
            <c:numRef>
              <c:f>Sheet1!$I$2</c:f>
              <c:numCache>
                <c:formatCode>General</c:formatCode>
                <c:ptCount val="1"/>
                <c:pt idx="0">
                  <c:v>55</c:v>
                </c:pt>
              </c:numCache>
            </c:numRef>
          </c:val>
          <c:extLst>
            <c:ext xmlns:c16="http://schemas.microsoft.com/office/drawing/2014/chart" uri="{C3380CC4-5D6E-409C-BE32-E72D297353CC}">
              <c16:uniqueId val="{00000007-CA3A-4276-9302-146B84E1151F}"/>
            </c:ext>
          </c:extLst>
        </c:ser>
        <c:ser>
          <c:idx val="8"/>
          <c:order val="8"/>
          <c:tx>
            <c:strRef>
              <c:f>Sheet1!$J$1</c:f>
              <c:strCache>
                <c:ptCount val="1"/>
                <c:pt idx="0">
                  <c:v>Sp Ed</c:v>
                </c:pt>
              </c:strCache>
            </c:strRef>
          </c:tx>
          <c:spPr>
            <a:solidFill>
              <a:schemeClr val="accent5">
                <a:lumMod val="80000"/>
                <a:lumOff val="20000"/>
              </a:schemeClr>
            </a:solidFill>
            <a:ln>
              <a:noFill/>
            </a:ln>
            <a:effectLst/>
          </c:spPr>
          <c:invertIfNegative val="0"/>
          <c:cat>
            <c:strRef>
              <c:f>Sheet1!$A$2</c:f>
              <c:strCache>
                <c:ptCount val="1"/>
                <c:pt idx="0">
                  <c:v>All Grades/Both Subjects</c:v>
                </c:pt>
              </c:strCache>
            </c:strRef>
          </c:cat>
          <c:val>
            <c:numRef>
              <c:f>Sheet1!$J$2</c:f>
              <c:numCache>
                <c:formatCode>General</c:formatCode>
                <c:ptCount val="1"/>
                <c:pt idx="0">
                  <c:v>50</c:v>
                </c:pt>
              </c:numCache>
            </c:numRef>
          </c:val>
          <c:extLst>
            <c:ext xmlns:c16="http://schemas.microsoft.com/office/drawing/2014/chart" uri="{C3380CC4-5D6E-409C-BE32-E72D297353CC}">
              <c16:uniqueId val="{00000008-CA3A-4276-9302-146B84E1151F}"/>
            </c:ext>
          </c:extLst>
        </c:ser>
        <c:ser>
          <c:idx val="9"/>
          <c:order val="9"/>
          <c:tx>
            <c:strRef>
              <c:f>Sheet1!$K$1</c:f>
              <c:strCache>
                <c:ptCount val="1"/>
                <c:pt idx="0">
                  <c:v>Eco Dis</c:v>
                </c:pt>
              </c:strCache>
            </c:strRef>
          </c:tx>
          <c:spPr>
            <a:solidFill>
              <a:schemeClr val="accent1">
                <a:lumMod val="80000"/>
              </a:schemeClr>
            </a:solidFill>
            <a:ln>
              <a:noFill/>
            </a:ln>
            <a:effectLst/>
          </c:spPr>
          <c:invertIfNegative val="0"/>
          <c:cat>
            <c:strRef>
              <c:f>Sheet1!$A$2</c:f>
              <c:strCache>
                <c:ptCount val="1"/>
                <c:pt idx="0">
                  <c:v>All Grades/Both Subjects</c:v>
                </c:pt>
              </c:strCache>
            </c:strRef>
          </c:cat>
          <c:val>
            <c:numRef>
              <c:f>Sheet1!$K$2</c:f>
              <c:numCache>
                <c:formatCode>General</c:formatCode>
                <c:ptCount val="1"/>
                <c:pt idx="0">
                  <c:v>45</c:v>
                </c:pt>
              </c:numCache>
            </c:numRef>
          </c:val>
          <c:extLst>
            <c:ext xmlns:c16="http://schemas.microsoft.com/office/drawing/2014/chart" uri="{C3380CC4-5D6E-409C-BE32-E72D297353CC}">
              <c16:uniqueId val="{00000009-CA3A-4276-9302-146B84E1151F}"/>
            </c:ext>
          </c:extLst>
        </c:ser>
        <c:ser>
          <c:idx val="10"/>
          <c:order val="10"/>
          <c:tx>
            <c:strRef>
              <c:f>Sheet1!$L$1</c:f>
              <c:strCache>
                <c:ptCount val="1"/>
                <c:pt idx="0">
                  <c:v>EB/EL</c:v>
                </c:pt>
              </c:strCache>
            </c:strRef>
          </c:tx>
          <c:spPr>
            <a:solidFill>
              <a:schemeClr val="accent3">
                <a:lumMod val="80000"/>
              </a:schemeClr>
            </a:solidFill>
            <a:ln>
              <a:noFill/>
            </a:ln>
            <a:effectLst/>
          </c:spPr>
          <c:invertIfNegative val="0"/>
          <c:cat>
            <c:strRef>
              <c:f>Sheet1!$A$2</c:f>
              <c:strCache>
                <c:ptCount val="1"/>
                <c:pt idx="0">
                  <c:v>All Grades/Both Subjects</c:v>
                </c:pt>
              </c:strCache>
            </c:strRef>
          </c:cat>
          <c:val>
            <c:numRef>
              <c:f>Sheet1!$L$2</c:f>
              <c:numCache>
                <c:formatCode>General</c:formatCode>
                <c:ptCount val="1"/>
                <c:pt idx="0">
                  <c:v>40</c:v>
                </c:pt>
              </c:numCache>
            </c:numRef>
          </c:val>
          <c:extLst>
            <c:ext xmlns:c16="http://schemas.microsoft.com/office/drawing/2014/chart" uri="{C3380CC4-5D6E-409C-BE32-E72D297353CC}">
              <c16:uniqueId val="{0000000A-CA3A-4276-9302-146B84E1151F}"/>
            </c:ext>
          </c:extLst>
        </c:ser>
        <c:dLbls>
          <c:showLegendKey val="0"/>
          <c:showVal val="0"/>
          <c:showCatName val="0"/>
          <c:showSerName val="0"/>
          <c:showPercent val="0"/>
          <c:showBubbleSize val="0"/>
        </c:dLbls>
        <c:gapWidth val="150"/>
        <c:axId val="461584160"/>
        <c:axId val="466369224"/>
      </c:barChart>
      <c:catAx>
        <c:axId val="461584160"/>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6369224"/>
        <c:crosses val="autoZero"/>
        <c:auto val="1"/>
        <c:lblAlgn val="ctr"/>
        <c:lblOffset val="100"/>
        <c:noMultiLvlLbl val="0"/>
      </c:catAx>
      <c:valAx>
        <c:axId val="466369224"/>
        <c:scaling>
          <c:orientation val="minMax"/>
          <c:max val="100"/>
          <c:min val="0"/>
        </c:scaling>
        <c:delete val="0"/>
        <c:axPos val="l"/>
        <c:majorGridlines>
          <c:spPr>
            <a:ln w="9525" cap="flat" cmpd="sng" algn="ctr">
              <a:solidFill>
                <a:schemeClr val="tx1">
                  <a:tint val="75000"/>
                  <a:shade val="95000"/>
                  <a:satMod val="105000"/>
                </a:schemeClr>
              </a:solidFill>
              <a:prstDash val="solid"/>
              <a:round/>
            </a:ln>
            <a:effectLst/>
          </c:spPr>
        </c:majorGridlines>
        <c:numFmt formatCode="General" sourceLinked="1"/>
        <c:majorTickMark val="out"/>
        <c:minorTickMark val="in"/>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1584160"/>
        <c:crosses val="autoZero"/>
        <c:crossBetween val="between"/>
        <c:majorUnit val="10"/>
        <c:minorUnit val="2"/>
      </c:valAx>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All</c:v>
                </c:pt>
              </c:strCache>
            </c:strRef>
          </c:tx>
          <c:spPr>
            <a:solidFill>
              <a:schemeClr val="accent1"/>
            </a:solidFill>
            <a:ln>
              <a:noFill/>
            </a:ln>
            <a:effectLst/>
          </c:spPr>
          <c:invertIfNegative val="0"/>
          <c:cat>
            <c:strRef>
              <c:f>Sheet1!$A$2</c:f>
              <c:strCache>
                <c:ptCount val="1"/>
                <c:pt idx="0">
                  <c:v>All Grades/ELA/Reading</c:v>
                </c:pt>
              </c:strCache>
            </c:strRef>
          </c:cat>
          <c:val>
            <c:numRef>
              <c:f>Sheet1!$B$2</c:f>
              <c:numCache>
                <c:formatCode>General</c:formatCode>
                <c:ptCount val="1"/>
                <c:pt idx="0">
                  <c:v>90</c:v>
                </c:pt>
              </c:numCache>
            </c:numRef>
          </c:val>
          <c:extLst>
            <c:ext xmlns:c16="http://schemas.microsoft.com/office/drawing/2014/chart" uri="{C3380CC4-5D6E-409C-BE32-E72D297353CC}">
              <c16:uniqueId val="{00000000-77C8-46FF-8D74-EDF9F00FFAC7}"/>
            </c:ext>
          </c:extLst>
        </c:ser>
        <c:ser>
          <c:idx val="1"/>
          <c:order val="1"/>
          <c:tx>
            <c:strRef>
              <c:f>Sheet1!$C$1</c:f>
              <c:strCache>
                <c:ptCount val="1"/>
                <c:pt idx="0">
                  <c:v>Af Am</c:v>
                </c:pt>
              </c:strCache>
            </c:strRef>
          </c:tx>
          <c:spPr>
            <a:solidFill>
              <a:schemeClr val="accent3"/>
            </a:solidFill>
            <a:ln>
              <a:noFill/>
            </a:ln>
            <a:effectLst/>
          </c:spPr>
          <c:invertIfNegative val="0"/>
          <c:cat>
            <c:strRef>
              <c:f>Sheet1!$A$2</c:f>
              <c:strCache>
                <c:ptCount val="1"/>
                <c:pt idx="0">
                  <c:v>All Grades/ELA/Reading</c:v>
                </c:pt>
              </c:strCache>
            </c:strRef>
          </c:cat>
          <c:val>
            <c:numRef>
              <c:f>Sheet1!$C$2</c:f>
              <c:numCache>
                <c:formatCode>General</c:formatCode>
                <c:ptCount val="1"/>
                <c:pt idx="0">
                  <c:v>85</c:v>
                </c:pt>
              </c:numCache>
            </c:numRef>
          </c:val>
          <c:extLst>
            <c:ext xmlns:c16="http://schemas.microsoft.com/office/drawing/2014/chart" uri="{C3380CC4-5D6E-409C-BE32-E72D297353CC}">
              <c16:uniqueId val="{00000001-77C8-46FF-8D74-EDF9F00FFAC7}"/>
            </c:ext>
          </c:extLst>
        </c:ser>
        <c:ser>
          <c:idx val="2"/>
          <c:order val="2"/>
          <c:tx>
            <c:strRef>
              <c:f>Sheet1!$D$1</c:f>
              <c:strCache>
                <c:ptCount val="1"/>
                <c:pt idx="0">
                  <c:v>Hisp</c:v>
                </c:pt>
              </c:strCache>
            </c:strRef>
          </c:tx>
          <c:spPr>
            <a:solidFill>
              <a:schemeClr val="accent5"/>
            </a:solidFill>
            <a:ln>
              <a:noFill/>
            </a:ln>
            <a:effectLst/>
          </c:spPr>
          <c:invertIfNegative val="0"/>
          <c:cat>
            <c:strRef>
              <c:f>Sheet1!$A$2</c:f>
              <c:strCache>
                <c:ptCount val="1"/>
                <c:pt idx="0">
                  <c:v>All Grades/ELA/Reading</c:v>
                </c:pt>
              </c:strCache>
            </c:strRef>
          </c:cat>
          <c:val>
            <c:numRef>
              <c:f>Sheet1!$D$2</c:f>
              <c:numCache>
                <c:formatCode>General</c:formatCode>
                <c:ptCount val="1"/>
                <c:pt idx="0">
                  <c:v>80</c:v>
                </c:pt>
              </c:numCache>
            </c:numRef>
          </c:val>
          <c:extLst>
            <c:ext xmlns:c16="http://schemas.microsoft.com/office/drawing/2014/chart" uri="{C3380CC4-5D6E-409C-BE32-E72D297353CC}">
              <c16:uniqueId val="{00000002-77C8-46FF-8D74-EDF9F00FFAC7}"/>
            </c:ext>
          </c:extLst>
        </c:ser>
        <c:ser>
          <c:idx val="3"/>
          <c:order val="3"/>
          <c:tx>
            <c:strRef>
              <c:f>Sheet1!$E$1</c:f>
              <c:strCache>
                <c:ptCount val="1"/>
                <c:pt idx="0">
                  <c:v>White</c:v>
                </c:pt>
              </c:strCache>
            </c:strRef>
          </c:tx>
          <c:spPr>
            <a:solidFill>
              <a:schemeClr val="accent1">
                <a:lumMod val="60000"/>
              </a:schemeClr>
            </a:solidFill>
            <a:ln>
              <a:noFill/>
            </a:ln>
            <a:effectLst/>
          </c:spPr>
          <c:invertIfNegative val="0"/>
          <c:cat>
            <c:strRef>
              <c:f>Sheet1!$A$2</c:f>
              <c:strCache>
                <c:ptCount val="1"/>
                <c:pt idx="0">
                  <c:v>All Grades/ELA/Reading</c:v>
                </c:pt>
              </c:strCache>
            </c:strRef>
          </c:cat>
          <c:val>
            <c:numRef>
              <c:f>Sheet1!$E$2</c:f>
              <c:numCache>
                <c:formatCode>General</c:formatCode>
                <c:ptCount val="1"/>
                <c:pt idx="0">
                  <c:v>75</c:v>
                </c:pt>
              </c:numCache>
            </c:numRef>
          </c:val>
          <c:extLst>
            <c:ext xmlns:c16="http://schemas.microsoft.com/office/drawing/2014/chart" uri="{C3380CC4-5D6E-409C-BE32-E72D297353CC}">
              <c16:uniqueId val="{00000003-77C8-46FF-8D74-EDF9F00FFAC7}"/>
            </c:ext>
          </c:extLst>
        </c:ser>
        <c:ser>
          <c:idx val="4"/>
          <c:order val="4"/>
          <c:tx>
            <c:strRef>
              <c:f>Sheet1!$F$1</c:f>
              <c:strCache>
                <c:ptCount val="1"/>
                <c:pt idx="0">
                  <c:v>Am. Indian</c:v>
                </c:pt>
              </c:strCache>
            </c:strRef>
          </c:tx>
          <c:spPr>
            <a:solidFill>
              <a:schemeClr val="accent3">
                <a:lumMod val="60000"/>
              </a:schemeClr>
            </a:solidFill>
            <a:ln>
              <a:noFill/>
            </a:ln>
            <a:effectLst/>
          </c:spPr>
          <c:invertIfNegative val="0"/>
          <c:cat>
            <c:strRef>
              <c:f>Sheet1!$A$2</c:f>
              <c:strCache>
                <c:ptCount val="1"/>
                <c:pt idx="0">
                  <c:v>All Grades/ELA/Reading</c:v>
                </c:pt>
              </c:strCache>
            </c:strRef>
          </c:cat>
          <c:val>
            <c:numRef>
              <c:f>Sheet1!$F$2</c:f>
              <c:numCache>
                <c:formatCode>General</c:formatCode>
                <c:ptCount val="1"/>
                <c:pt idx="0">
                  <c:v>70</c:v>
                </c:pt>
              </c:numCache>
            </c:numRef>
          </c:val>
          <c:extLst>
            <c:ext xmlns:c16="http://schemas.microsoft.com/office/drawing/2014/chart" uri="{C3380CC4-5D6E-409C-BE32-E72D297353CC}">
              <c16:uniqueId val="{00000004-77C8-46FF-8D74-EDF9F00FFAC7}"/>
            </c:ext>
          </c:extLst>
        </c:ser>
        <c:ser>
          <c:idx val="5"/>
          <c:order val="5"/>
          <c:tx>
            <c:strRef>
              <c:f>Sheet1!$G$1</c:f>
              <c:strCache>
                <c:ptCount val="1"/>
                <c:pt idx="0">
                  <c:v>Asian</c:v>
                </c:pt>
              </c:strCache>
            </c:strRef>
          </c:tx>
          <c:spPr>
            <a:solidFill>
              <a:schemeClr val="accent5">
                <a:lumMod val="60000"/>
              </a:schemeClr>
            </a:solidFill>
            <a:ln>
              <a:noFill/>
            </a:ln>
            <a:effectLst/>
          </c:spPr>
          <c:invertIfNegative val="0"/>
          <c:cat>
            <c:strRef>
              <c:f>Sheet1!$A$2</c:f>
              <c:strCache>
                <c:ptCount val="1"/>
                <c:pt idx="0">
                  <c:v>All Grades/ELA/Reading</c:v>
                </c:pt>
              </c:strCache>
            </c:strRef>
          </c:cat>
          <c:val>
            <c:numRef>
              <c:f>Sheet1!$G$2</c:f>
              <c:numCache>
                <c:formatCode>General</c:formatCode>
                <c:ptCount val="1"/>
                <c:pt idx="0">
                  <c:v>65</c:v>
                </c:pt>
              </c:numCache>
            </c:numRef>
          </c:val>
          <c:extLst>
            <c:ext xmlns:c16="http://schemas.microsoft.com/office/drawing/2014/chart" uri="{C3380CC4-5D6E-409C-BE32-E72D297353CC}">
              <c16:uniqueId val="{00000005-77C8-46FF-8D74-EDF9F00FFAC7}"/>
            </c:ext>
          </c:extLst>
        </c:ser>
        <c:ser>
          <c:idx val="6"/>
          <c:order val="6"/>
          <c:tx>
            <c:strRef>
              <c:f>Sheet1!$H$1</c:f>
              <c:strCache>
                <c:ptCount val="1"/>
                <c:pt idx="0">
                  <c:v>Pac. Islander</c:v>
                </c:pt>
              </c:strCache>
            </c:strRef>
          </c:tx>
          <c:spPr>
            <a:solidFill>
              <a:schemeClr val="accent1">
                <a:lumMod val="80000"/>
                <a:lumOff val="20000"/>
              </a:schemeClr>
            </a:solidFill>
            <a:ln>
              <a:noFill/>
            </a:ln>
            <a:effectLst/>
          </c:spPr>
          <c:invertIfNegative val="0"/>
          <c:cat>
            <c:strRef>
              <c:f>Sheet1!$A$2</c:f>
              <c:strCache>
                <c:ptCount val="1"/>
                <c:pt idx="0">
                  <c:v>All Grades/ELA/Reading</c:v>
                </c:pt>
              </c:strCache>
            </c:strRef>
          </c:cat>
          <c:val>
            <c:numRef>
              <c:f>Sheet1!$H$2</c:f>
              <c:numCache>
                <c:formatCode>General</c:formatCode>
                <c:ptCount val="1"/>
                <c:pt idx="0">
                  <c:v>60</c:v>
                </c:pt>
              </c:numCache>
            </c:numRef>
          </c:val>
          <c:extLst>
            <c:ext xmlns:c16="http://schemas.microsoft.com/office/drawing/2014/chart" uri="{C3380CC4-5D6E-409C-BE32-E72D297353CC}">
              <c16:uniqueId val="{00000006-77C8-46FF-8D74-EDF9F00FFAC7}"/>
            </c:ext>
          </c:extLst>
        </c:ser>
        <c:ser>
          <c:idx val="7"/>
          <c:order val="7"/>
          <c:tx>
            <c:strRef>
              <c:f>Sheet1!$I$1</c:f>
              <c:strCache>
                <c:ptCount val="1"/>
                <c:pt idx="0">
                  <c:v>Two or More</c:v>
                </c:pt>
              </c:strCache>
            </c:strRef>
          </c:tx>
          <c:spPr>
            <a:solidFill>
              <a:schemeClr val="accent3">
                <a:lumMod val="80000"/>
                <a:lumOff val="20000"/>
              </a:schemeClr>
            </a:solidFill>
            <a:ln>
              <a:noFill/>
            </a:ln>
            <a:effectLst/>
          </c:spPr>
          <c:invertIfNegative val="0"/>
          <c:cat>
            <c:strRef>
              <c:f>Sheet1!$A$2</c:f>
              <c:strCache>
                <c:ptCount val="1"/>
                <c:pt idx="0">
                  <c:v>All Grades/ELA/Reading</c:v>
                </c:pt>
              </c:strCache>
            </c:strRef>
          </c:cat>
          <c:val>
            <c:numRef>
              <c:f>Sheet1!$I$2</c:f>
              <c:numCache>
                <c:formatCode>General</c:formatCode>
                <c:ptCount val="1"/>
                <c:pt idx="0">
                  <c:v>55</c:v>
                </c:pt>
              </c:numCache>
            </c:numRef>
          </c:val>
          <c:extLst>
            <c:ext xmlns:c16="http://schemas.microsoft.com/office/drawing/2014/chart" uri="{C3380CC4-5D6E-409C-BE32-E72D297353CC}">
              <c16:uniqueId val="{00000007-77C8-46FF-8D74-EDF9F00FFAC7}"/>
            </c:ext>
          </c:extLst>
        </c:ser>
        <c:ser>
          <c:idx val="8"/>
          <c:order val="8"/>
          <c:tx>
            <c:strRef>
              <c:f>Sheet1!$J$1</c:f>
              <c:strCache>
                <c:ptCount val="1"/>
                <c:pt idx="0">
                  <c:v>Sp Ed</c:v>
                </c:pt>
              </c:strCache>
            </c:strRef>
          </c:tx>
          <c:spPr>
            <a:solidFill>
              <a:schemeClr val="accent5">
                <a:lumMod val="80000"/>
                <a:lumOff val="20000"/>
              </a:schemeClr>
            </a:solidFill>
            <a:ln>
              <a:noFill/>
            </a:ln>
            <a:effectLst/>
          </c:spPr>
          <c:invertIfNegative val="0"/>
          <c:cat>
            <c:strRef>
              <c:f>Sheet1!$A$2</c:f>
              <c:strCache>
                <c:ptCount val="1"/>
                <c:pt idx="0">
                  <c:v>All Grades/ELA/Reading</c:v>
                </c:pt>
              </c:strCache>
            </c:strRef>
          </c:cat>
          <c:val>
            <c:numRef>
              <c:f>Sheet1!$J$2</c:f>
              <c:numCache>
                <c:formatCode>General</c:formatCode>
                <c:ptCount val="1"/>
                <c:pt idx="0">
                  <c:v>50</c:v>
                </c:pt>
              </c:numCache>
            </c:numRef>
          </c:val>
          <c:extLst>
            <c:ext xmlns:c16="http://schemas.microsoft.com/office/drawing/2014/chart" uri="{C3380CC4-5D6E-409C-BE32-E72D297353CC}">
              <c16:uniqueId val="{00000008-77C8-46FF-8D74-EDF9F00FFAC7}"/>
            </c:ext>
          </c:extLst>
        </c:ser>
        <c:ser>
          <c:idx val="9"/>
          <c:order val="9"/>
          <c:tx>
            <c:strRef>
              <c:f>Sheet1!$K$1</c:f>
              <c:strCache>
                <c:ptCount val="1"/>
                <c:pt idx="0">
                  <c:v>Eco Dis</c:v>
                </c:pt>
              </c:strCache>
            </c:strRef>
          </c:tx>
          <c:spPr>
            <a:solidFill>
              <a:schemeClr val="accent1">
                <a:lumMod val="80000"/>
              </a:schemeClr>
            </a:solidFill>
            <a:ln>
              <a:noFill/>
            </a:ln>
            <a:effectLst/>
          </c:spPr>
          <c:invertIfNegative val="0"/>
          <c:cat>
            <c:strRef>
              <c:f>Sheet1!$A$2</c:f>
              <c:strCache>
                <c:ptCount val="1"/>
                <c:pt idx="0">
                  <c:v>All Grades/ELA/Reading</c:v>
                </c:pt>
              </c:strCache>
            </c:strRef>
          </c:cat>
          <c:val>
            <c:numRef>
              <c:f>Sheet1!$K$2</c:f>
              <c:numCache>
                <c:formatCode>General</c:formatCode>
                <c:ptCount val="1"/>
                <c:pt idx="0">
                  <c:v>45</c:v>
                </c:pt>
              </c:numCache>
            </c:numRef>
          </c:val>
          <c:extLst>
            <c:ext xmlns:c16="http://schemas.microsoft.com/office/drawing/2014/chart" uri="{C3380CC4-5D6E-409C-BE32-E72D297353CC}">
              <c16:uniqueId val="{00000009-77C8-46FF-8D74-EDF9F00FFAC7}"/>
            </c:ext>
          </c:extLst>
        </c:ser>
        <c:ser>
          <c:idx val="10"/>
          <c:order val="10"/>
          <c:tx>
            <c:strRef>
              <c:f>Sheet1!$L$1</c:f>
              <c:strCache>
                <c:ptCount val="1"/>
                <c:pt idx="0">
                  <c:v>EB/EL</c:v>
                </c:pt>
              </c:strCache>
            </c:strRef>
          </c:tx>
          <c:spPr>
            <a:solidFill>
              <a:schemeClr val="accent3">
                <a:lumMod val="80000"/>
              </a:schemeClr>
            </a:solidFill>
            <a:ln>
              <a:noFill/>
            </a:ln>
            <a:effectLst/>
          </c:spPr>
          <c:invertIfNegative val="0"/>
          <c:cat>
            <c:strRef>
              <c:f>Sheet1!$A$2</c:f>
              <c:strCache>
                <c:ptCount val="1"/>
                <c:pt idx="0">
                  <c:v>All Grades/ELA/Reading</c:v>
                </c:pt>
              </c:strCache>
            </c:strRef>
          </c:cat>
          <c:val>
            <c:numRef>
              <c:f>Sheet1!$L$2</c:f>
              <c:numCache>
                <c:formatCode>General</c:formatCode>
                <c:ptCount val="1"/>
                <c:pt idx="0">
                  <c:v>40</c:v>
                </c:pt>
              </c:numCache>
            </c:numRef>
          </c:val>
          <c:extLst>
            <c:ext xmlns:c16="http://schemas.microsoft.com/office/drawing/2014/chart" uri="{C3380CC4-5D6E-409C-BE32-E72D297353CC}">
              <c16:uniqueId val="{0000000A-77C8-46FF-8D74-EDF9F00FFAC7}"/>
            </c:ext>
          </c:extLst>
        </c:ser>
        <c:dLbls>
          <c:showLegendKey val="0"/>
          <c:showVal val="0"/>
          <c:showCatName val="0"/>
          <c:showSerName val="0"/>
          <c:showPercent val="0"/>
          <c:showBubbleSize val="0"/>
        </c:dLbls>
        <c:gapWidth val="150"/>
        <c:axId val="461584160"/>
        <c:axId val="466369224"/>
      </c:barChart>
      <c:catAx>
        <c:axId val="461584160"/>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6369224"/>
        <c:crosses val="autoZero"/>
        <c:auto val="1"/>
        <c:lblAlgn val="ctr"/>
        <c:lblOffset val="100"/>
        <c:noMultiLvlLbl val="0"/>
      </c:catAx>
      <c:valAx>
        <c:axId val="466369224"/>
        <c:scaling>
          <c:orientation val="minMax"/>
          <c:max val="100"/>
          <c:min val="0"/>
        </c:scaling>
        <c:delete val="0"/>
        <c:axPos val="l"/>
        <c:majorGridlines>
          <c:spPr>
            <a:ln w="9525" cap="flat" cmpd="sng" algn="ctr">
              <a:solidFill>
                <a:schemeClr val="tx1">
                  <a:tint val="75000"/>
                  <a:shade val="95000"/>
                  <a:satMod val="105000"/>
                </a:schemeClr>
              </a:solidFill>
              <a:prstDash val="solid"/>
              <a:round/>
            </a:ln>
            <a:effectLst/>
          </c:spPr>
        </c:majorGridlines>
        <c:numFmt formatCode="General" sourceLinked="1"/>
        <c:majorTickMark val="out"/>
        <c:minorTickMark val="in"/>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1584160"/>
        <c:crosses val="autoZero"/>
        <c:crossBetween val="between"/>
        <c:majorUnit val="10"/>
        <c:minorUnit val="2"/>
      </c:valAx>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All</c:v>
                </c:pt>
              </c:strCache>
            </c:strRef>
          </c:tx>
          <c:spPr>
            <a:solidFill>
              <a:schemeClr val="accent1"/>
            </a:solidFill>
            <a:ln>
              <a:noFill/>
            </a:ln>
            <a:effectLst/>
          </c:spPr>
          <c:invertIfNegative val="0"/>
          <c:cat>
            <c:strRef>
              <c:f>Sheet1!$A$2</c:f>
              <c:strCache>
                <c:ptCount val="1"/>
                <c:pt idx="0">
                  <c:v>All Grades Math</c:v>
                </c:pt>
              </c:strCache>
            </c:strRef>
          </c:cat>
          <c:val>
            <c:numRef>
              <c:f>Sheet1!$B$2</c:f>
              <c:numCache>
                <c:formatCode>General</c:formatCode>
                <c:ptCount val="1"/>
                <c:pt idx="0">
                  <c:v>90</c:v>
                </c:pt>
              </c:numCache>
            </c:numRef>
          </c:val>
          <c:extLst>
            <c:ext xmlns:c16="http://schemas.microsoft.com/office/drawing/2014/chart" uri="{C3380CC4-5D6E-409C-BE32-E72D297353CC}">
              <c16:uniqueId val="{00000000-D919-417A-80A8-604250D12C6C}"/>
            </c:ext>
          </c:extLst>
        </c:ser>
        <c:ser>
          <c:idx val="1"/>
          <c:order val="1"/>
          <c:tx>
            <c:strRef>
              <c:f>Sheet1!$C$1</c:f>
              <c:strCache>
                <c:ptCount val="1"/>
                <c:pt idx="0">
                  <c:v>Af Am</c:v>
                </c:pt>
              </c:strCache>
            </c:strRef>
          </c:tx>
          <c:spPr>
            <a:solidFill>
              <a:schemeClr val="accent3"/>
            </a:solidFill>
            <a:ln>
              <a:noFill/>
            </a:ln>
            <a:effectLst/>
          </c:spPr>
          <c:invertIfNegative val="0"/>
          <c:cat>
            <c:strRef>
              <c:f>Sheet1!$A$2</c:f>
              <c:strCache>
                <c:ptCount val="1"/>
                <c:pt idx="0">
                  <c:v>All Grades Math</c:v>
                </c:pt>
              </c:strCache>
            </c:strRef>
          </c:cat>
          <c:val>
            <c:numRef>
              <c:f>Sheet1!$C$2</c:f>
              <c:numCache>
                <c:formatCode>General</c:formatCode>
                <c:ptCount val="1"/>
                <c:pt idx="0">
                  <c:v>85</c:v>
                </c:pt>
              </c:numCache>
            </c:numRef>
          </c:val>
          <c:extLst>
            <c:ext xmlns:c16="http://schemas.microsoft.com/office/drawing/2014/chart" uri="{C3380CC4-5D6E-409C-BE32-E72D297353CC}">
              <c16:uniqueId val="{00000001-D919-417A-80A8-604250D12C6C}"/>
            </c:ext>
          </c:extLst>
        </c:ser>
        <c:ser>
          <c:idx val="2"/>
          <c:order val="2"/>
          <c:tx>
            <c:strRef>
              <c:f>Sheet1!$D$1</c:f>
              <c:strCache>
                <c:ptCount val="1"/>
                <c:pt idx="0">
                  <c:v>Hisp</c:v>
                </c:pt>
              </c:strCache>
            </c:strRef>
          </c:tx>
          <c:spPr>
            <a:solidFill>
              <a:schemeClr val="accent5"/>
            </a:solidFill>
            <a:ln>
              <a:noFill/>
            </a:ln>
            <a:effectLst/>
          </c:spPr>
          <c:invertIfNegative val="0"/>
          <c:cat>
            <c:strRef>
              <c:f>Sheet1!$A$2</c:f>
              <c:strCache>
                <c:ptCount val="1"/>
                <c:pt idx="0">
                  <c:v>All Grades Math</c:v>
                </c:pt>
              </c:strCache>
            </c:strRef>
          </c:cat>
          <c:val>
            <c:numRef>
              <c:f>Sheet1!$D$2</c:f>
              <c:numCache>
                <c:formatCode>General</c:formatCode>
                <c:ptCount val="1"/>
                <c:pt idx="0">
                  <c:v>80</c:v>
                </c:pt>
              </c:numCache>
            </c:numRef>
          </c:val>
          <c:extLst>
            <c:ext xmlns:c16="http://schemas.microsoft.com/office/drawing/2014/chart" uri="{C3380CC4-5D6E-409C-BE32-E72D297353CC}">
              <c16:uniqueId val="{00000002-D919-417A-80A8-604250D12C6C}"/>
            </c:ext>
          </c:extLst>
        </c:ser>
        <c:ser>
          <c:idx val="3"/>
          <c:order val="3"/>
          <c:tx>
            <c:strRef>
              <c:f>Sheet1!$E$1</c:f>
              <c:strCache>
                <c:ptCount val="1"/>
                <c:pt idx="0">
                  <c:v>White</c:v>
                </c:pt>
              </c:strCache>
            </c:strRef>
          </c:tx>
          <c:spPr>
            <a:solidFill>
              <a:schemeClr val="accent1">
                <a:lumMod val="60000"/>
              </a:schemeClr>
            </a:solidFill>
            <a:ln>
              <a:noFill/>
            </a:ln>
            <a:effectLst/>
          </c:spPr>
          <c:invertIfNegative val="0"/>
          <c:cat>
            <c:strRef>
              <c:f>Sheet1!$A$2</c:f>
              <c:strCache>
                <c:ptCount val="1"/>
                <c:pt idx="0">
                  <c:v>All Grades Math</c:v>
                </c:pt>
              </c:strCache>
            </c:strRef>
          </c:cat>
          <c:val>
            <c:numRef>
              <c:f>Sheet1!$E$2</c:f>
              <c:numCache>
                <c:formatCode>General</c:formatCode>
                <c:ptCount val="1"/>
                <c:pt idx="0">
                  <c:v>75</c:v>
                </c:pt>
              </c:numCache>
            </c:numRef>
          </c:val>
          <c:extLst>
            <c:ext xmlns:c16="http://schemas.microsoft.com/office/drawing/2014/chart" uri="{C3380CC4-5D6E-409C-BE32-E72D297353CC}">
              <c16:uniqueId val="{00000003-D919-417A-80A8-604250D12C6C}"/>
            </c:ext>
          </c:extLst>
        </c:ser>
        <c:ser>
          <c:idx val="4"/>
          <c:order val="4"/>
          <c:tx>
            <c:strRef>
              <c:f>Sheet1!$F$1</c:f>
              <c:strCache>
                <c:ptCount val="1"/>
                <c:pt idx="0">
                  <c:v>Am. Indian</c:v>
                </c:pt>
              </c:strCache>
            </c:strRef>
          </c:tx>
          <c:spPr>
            <a:solidFill>
              <a:schemeClr val="accent3">
                <a:lumMod val="60000"/>
              </a:schemeClr>
            </a:solidFill>
            <a:ln>
              <a:noFill/>
            </a:ln>
            <a:effectLst/>
          </c:spPr>
          <c:invertIfNegative val="0"/>
          <c:cat>
            <c:strRef>
              <c:f>Sheet1!$A$2</c:f>
              <c:strCache>
                <c:ptCount val="1"/>
                <c:pt idx="0">
                  <c:v>All Grades Math</c:v>
                </c:pt>
              </c:strCache>
            </c:strRef>
          </c:cat>
          <c:val>
            <c:numRef>
              <c:f>Sheet1!$F$2</c:f>
              <c:numCache>
                <c:formatCode>General</c:formatCode>
                <c:ptCount val="1"/>
                <c:pt idx="0">
                  <c:v>70</c:v>
                </c:pt>
              </c:numCache>
            </c:numRef>
          </c:val>
          <c:extLst>
            <c:ext xmlns:c16="http://schemas.microsoft.com/office/drawing/2014/chart" uri="{C3380CC4-5D6E-409C-BE32-E72D297353CC}">
              <c16:uniqueId val="{00000004-D919-417A-80A8-604250D12C6C}"/>
            </c:ext>
          </c:extLst>
        </c:ser>
        <c:ser>
          <c:idx val="5"/>
          <c:order val="5"/>
          <c:tx>
            <c:strRef>
              <c:f>Sheet1!$G$1</c:f>
              <c:strCache>
                <c:ptCount val="1"/>
                <c:pt idx="0">
                  <c:v>Asian</c:v>
                </c:pt>
              </c:strCache>
            </c:strRef>
          </c:tx>
          <c:spPr>
            <a:solidFill>
              <a:schemeClr val="accent5">
                <a:lumMod val="60000"/>
              </a:schemeClr>
            </a:solidFill>
            <a:ln>
              <a:noFill/>
            </a:ln>
            <a:effectLst/>
          </c:spPr>
          <c:invertIfNegative val="0"/>
          <c:cat>
            <c:strRef>
              <c:f>Sheet1!$A$2</c:f>
              <c:strCache>
                <c:ptCount val="1"/>
                <c:pt idx="0">
                  <c:v>All Grades Math</c:v>
                </c:pt>
              </c:strCache>
            </c:strRef>
          </c:cat>
          <c:val>
            <c:numRef>
              <c:f>Sheet1!$G$2</c:f>
              <c:numCache>
                <c:formatCode>General</c:formatCode>
                <c:ptCount val="1"/>
                <c:pt idx="0">
                  <c:v>65</c:v>
                </c:pt>
              </c:numCache>
            </c:numRef>
          </c:val>
          <c:extLst>
            <c:ext xmlns:c16="http://schemas.microsoft.com/office/drawing/2014/chart" uri="{C3380CC4-5D6E-409C-BE32-E72D297353CC}">
              <c16:uniqueId val="{00000005-D919-417A-80A8-604250D12C6C}"/>
            </c:ext>
          </c:extLst>
        </c:ser>
        <c:ser>
          <c:idx val="6"/>
          <c:order val="6"/>
          <c:tx>
            <c:strRef>
              <c:f>Sheet1!$H$1</c:f>
              <c:strCache>
                <c:ptCount val="1"/>
                <c:pt idx="0">
                  <c:v>Pac. Islander</c:v>
                </c:pt>
              </c:strCache>
            </c:strRef>
          </c:tx>
          <c:spPr>
            <a:solidFill>
              <a:schemeClr val="accent1">
                <a:lumMod val="80000"/>
                <a:lumOff val="20000"/>
              </a:schemeClr>
            </a:solidFill>
            <a:ln>
              <a:noFill/>
            </a:ln>
            <a:effectLst/>
          </c:spPr>
          <c:invertIfNegative val="0"/>
          <c:cat>
            <c:strRef>
              <c:f>Sheet1!$A$2</c:f>
              <c:strCache>
                <c:ptCount val="1"/>
                <c:pt idx="0">
                  <c:v>All Grades Math</c:v>
                </c:pt>
              </c:strCache>
            </c:strRef>
          </c:cat>
          <c:val>
            <c:numRef>
              <c:f>Sheet1!$H$2</c:f>
              <c:numCache>
                <c:formatCode>General</c:formatCode>
                <c:ptCount val="1"/>
                <c:pt idx="0">
                  <c:v>60</c:v>
                </c:pt>
              </c:numCache>
            </c:numRef>
          </c:val>
          <c:extLst>
            <c:ext xmlns:c16="http://schemas.microsoft.com/office/drawing/2014/chart" uri="{C3380CC4-5D6E-409C-BE32-E72D297353CC}">
              <c16:uniqueId val="{00000006-D919-417A-80A8-604250D12C6C}"/>
            </c:ext>
          </c:extLst>
        </c:ser>
        <c:ser>
          <c:idx val="7"/>
          <c:order val="7"/>
          <c:tx>
            <c:strRef>
              <c:f>Sheet1!$I$1</c:f>
              <c:strCache>
                <c:ptCount val="1"/>
                <c:pt idx="0">
                  <c:v>Two or More</c:v>
                </c:pt>
              </c:strCache>
            </c:strRef>
          </c:tx>
          <c:spPr>
            <a:solidFill>
              <a:schemeClr val="accent3">
                <a:lumMod val="80000"/>
                <a:lumOff val="20000"/>
              </a:schemeClr>
            </a:solidFill>
            <a:ln>
              <a:noFill/>
            </a:ln>
            <a:effectLst/>
          </c:spPr>
          <c:invertIfNegative val="0"/>
          <c:cat>
            <c:strRef>
              <c:f>Sheet1!$A$2</c:f>
              <c:strCache>
                <c:ptCount val="1"/>
                <c:pt idx="0">
                  <c:v>All Grades Math</c:v>
                </c:pt>
              </c:strCache>
            </c:strRef>
          </c:cat>
          <c:val>
            <c:numRef>
              <c:f>Sheet1!$I$2</c:f>
              <c:numCache>
                <c:formatCode>General</c:formatCode>
                <c:ptCount val="1"/>
                <c:pt idx="0">
                  <c:v>55</c:v>
                </c:pt>
              </c:numCache>
            </c:numRef>
          </c:val>
          <c:extLst>
            <c:ext xmlns:c16="http://schemas.microsoft.com/office/drawing/2014/chart" uri="{C3380CC4-5D6E-409C-BE32-E72D297353CC}">
              <c16:uniqueId val="{00000007-D919-417A-80A8-604250D12C6C}"/>
            </c:ext>
          </c:extLst>
        </c:ser>
        <c:ser>
          <c:idx val="8"/>
          <c:order val="8"/>
          <c:tx>
            <c:strRef>
              <c:f>Sheet1!$J$1</c:f>
              <c:strCache>
                <c:ptCount val="1"/>
                <c:pt idx="0">
                  <c:v>Sp Ed</c:v>
                </c:pt>
              </c:strCache>
            </c:strRef>
          </c:tx>
          <c:spPr>
            <a:solidFill>
              <a:schemeClr val="accent5">
                <a:lumMod val="80000"/>
                <a:lumOff val="20000"/>
              </a:schemeClr>
            </a:solidFill>
            <a:ln>
              <a:noFill/>
            </a:ln>
            <a:effectLst/>
          </c:spPr>
          <c:invertIfNegative val="0"/>
          <c:cat>
            <c:strRef>
              <c:f>Sheet1!$A$2</c:f>
              <c:strCache>
                <c:ptCount val="1"/>
                <c:pt idx="0">
                  <c:v>All Grades Math</c:v>
                </c:pt>
              </c:strCache>
            </c:strRef>
          </c:cat>
          <c:val>
            <c:numRef>
              <c:f>Sheet1!$J$2</c:f>
              <c:numCache>
                <c:formatCode>General</c:formatCode>
                <c:ptCount val="1"/>
                <c:pt idx="0">
                  <c:v>50</c:v>
                </c:pt>
              </c:numCache>
            </c:numRef>
          </c:val>
          <c:extLst>
            <c:ext xmlns:c16="http://schemas.microsoft.com/office/drawing/2014/chart" uri="{C3380CC4-5D6E-409C-BE32-E72D297353CC}">
              <c16:uniqueId val="{00000008-D919-417A-80A8-604250D12C6C}"/>
            </c:ext>
          </c:extLst>
        </c:ser>
        <c:ser>
          <c:idx val="9"/>
          <c:order val="9"/>
          <c:tx>
            <c:strRef>
              <c:f>Sheet1!$K$1</c:f>
              <c:strCache>
                <c:ptCount val="1"/>
                <c:pt idx="0">
                  <c:v>Eco Dis</c:v>
                </c:pt>
              </c:strCache>
            </c:strRef>
          </c:tx>
          <c:spPr>
            <a:solidFill>
              <a:schemeClr val="accent1">
                <a:lumMod val="80000"/>
              </a:schemeClr>
            </a:solidFill>
            <a:ln>
              <a:noFill/>
            </a:ln>
            <a:effectLst/>
          </c:spPr>
          <c:invertIfNegative val="0"/>
          <c:cat>
            <c:strRef>
              <c:f>Sheet1!$A$2</c:f>
              <c:strCache>
                <c:ptCount val="1"/>
                <c:pt idx="0">
                  <c:v>All Grades Math</c:v>
                </c:pt>
              </c:strCache>
            </c:strRef>
          </c:cat>
          <c:val>
            <c:numRef>
              <c:f>Sheet1!$K$2</c:f>
              <c:numCache>
                <c:formatCode>General</c:formatCode>
                <c:ptCount val="1"/>
                <c:pt idx="0">
                  <c:v>45</c:v>
                </c:pt>
              </c:numCache>
            </c:numRef>
          </c:val>
          <c:extLst>
            <c:ext xmlns:c16="http://schemas.microsoft.com/office/drawing/2014/chart" uri="{C3380CC4-5D6E-409C-BE32-E72D297353CC}">
              <c16:uniqueId val="{00000009-D919-417A-80A8-604250D12C6C}"/>
            </c:ext>
          </c:extLst>
        </c:ser>
        <c:ser>
          <c:idx val="10"/>
          <c:order val="10"/>
          <c:tx>
            <c:strRef>
              <c:f>Sheet1!$L$1</c:f>
              <c:strCache>
                <c:ptCount val="1"/>
                <c:pt idx="0">
                  <c:v>EB/EL</c:v>
                </c:pt>
              </c:strCache>
            </c:strRef>
          </c:tx>
          <c:spPr>
            <a:solidFill>
              <a:schemeClr val="accent3">
                <a:lumMod val="80000"/>
              </a:schemeClr>
            </a:solidFill>
            <a:ln>
              <a:noFill/>
            </a:ln>
            <a:effectLst/>
          </c:spPr>
          <c:invertIfNegative val="0"/>
          <c:cat>
            <c:strRef>
              <c:f>Sheet1!$A$2</c:f>
              <c:strCache>
                <c:ptCount val="1"/>
                <c:pt idx="0">
                  <c:v>All Grades Math</c:v>
                </c:pt>
              </c:strCache>
            </c:strRef>
          </c:cat>
          <c:val>
            <c:numRef>
              <c:f>Sheet1!$L$2</c:f>
              <c:numCache>
                <c:formatCode>General</c:formatCode>
                <c:ptCount val="1"/>
                <c:pt idx="0">
                  <c:v>40</c:v>
                </c:pt>
              </c:numCache>
            </c:numRef>
          </c:val>
          <c:extLst>
            <c:ext xmlns:c16="http://schemas.microsoft.com/office/drawing/2014/chart" uri="{C3380CC4-5D6E-409C-BE32-E72D297353CC}">
              <c16:uniqueId val="{0000000A-D919-417A-80A8-604250D12C6C}"/>
            </c:ext>
          </c:extLst>
        </c:ser>
        <c:dLbls>
          <c:showLegendKey val="0"/>
          <c:showVal val="0"/>
          <c:showCatName val="0"/>
          <c:showSerName val="0"/>
          <c:showPercent val="0"/>
          <c:showBubbleSize val="0"/>
        </c:dLbls>
        <c:gapWidth val="150"/>
        <c:axId val="461584160"/>
        <c:axId val="466369224"/>
      </c:barChart>
      <c:catAx>
        <c:axId val="461584160"/>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6369224"/>
        <c:crosses val="autoZero"/>
        <c:auto val="1"/>
        <c:lblAlgn val="ctr"/>
        <c:lblOffset val="100"/>
        <c:noMultiLvlLbl val="0"/>
      </c:catAx>
      <c:valAx>
        <c:axId val="466369224"/>
        <c:scaling>
          <c:orientation val="minMax"/>
          <c:max val="100"/>
          <c:min val="0"/>
        </c:scaling>
        <c:delete val="0"/>
        <c:axPos val="l"/>
        <c:majorGridlines>
          <c:spPr>
            <a:ln w="9525" cap="flat" cmpd="sng" algn="ctr">
              <a:solidFill>
                <a:schemeClr val="tx1">
                  <a:tint val="75000"/>
                  <a:shade val="95000"/>
                  <a:satMod val="105000"/>
                </a:schemeClr>
              </a:solidFill>
              <a:prstDash val="solid"/>
              <a:round/>
            </a:ln>
            <a:effectLst/>
          </c:spPr>
        </c:majorGridlines>
        <c:numFmt formatCode="General" sourceLinked="1"/>
        <c:majorTickMark val="out"/>
        <c:minorTickMark val="in"/>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1584160"/>
        <c:crosses val="autoZero"/>
        <c:crossBetween val="between"/>
        <c:majorUnit val="10"/>
        <c:minorUnit val="2"/>
      </c:valAx>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All</c:v>
                </c:pt>
              </c:strCache>
            </c:strRef>
          </c:tx>
          <c:spPr>
            <a:solidFill>
              <a:schemeClr val="accent1"/>
            </a:solidFill>
            <a:ln>
              <a:noFill/>
            </a:ln>
            <a:effectLst/>
          </c:spPr>
          <c:invertIfNegative val="0"/>
          <c:cat>
            <c:strRef>
              <c:f>Sheet1!$A$2:$A$4</c:f>
              <c:strCache>
                <c:ptCount val="3"/>
                <c:pt idx="0">
                  <c:v>GR 6</c:v>
                </c:pt>
                <c:pt idx="1">
                  <c:v>GR 7</c:v>
                </c:pt>
                <c:pt idx="2">
                  <c:v>GR 8</c:v>
                </c:pt>
              </c:strCache>
            </c:strRef>
          </c:cat>
          <c:val>
            <c:numRef>
              <c:f>Sheet1!$B$2:$B$4</c:f>
              <c:numCache>
                <c:formatCode>General</c:formatCode>
                <c:ptCount val="3"/>
                <c:pt idx="0">
                  <c:v>90</c:v>
                </c:pt>
                <c:pt idx="1">
                  <c:v>90</c:v>
                </c:pt>
                <c:pt idx="2">
                  <c:v>90</c:v>
                </c:pt>
              </c:numCache>
            </c:numRef>
          </c:val>
          <c:extLst>
            <c:ext xmlns:c16="http://schemas.microsoft.com/office/drawing/2014/chart" uri="{C3380CC4-5D6E-409C-BE32-E72D297353CC}">
              <c16:uniqueId val="{00000000-D75C-4F73-919D-6C3751F7FB4C}"/>
            </c:ext>
          </c:extLst>
        </c:ser>
        <c:ser>
          <c:idx val="1"/>
          <c:order val="1"/>
          <c:tx>
            <c:strRef>
              <c:f>Sheet1!$C$1</c:f>
              <c:strCache>
                <c:ptCount val="1"/>
                <c:pt idx="0">
                  <c:v>Af Am</c:v>
                </c:pt>
              </c:strCache>
            </c:strRef>
          </c:tx>
          <c:spPr>
            <a:solidFill>
              <a:schemeClr val="accent3"/>
            </a:solidFill>
            <a:ln>
              <a:noFill/>
            </a:ln>
            <a:effectLst/>
          </c:spPr>
          <c:invertIfNegative val="0"/>
          <c:cat>
            <c:strRef>
              <c:f>Sheet1!$A$2:$A$4</c:f>
              <c:strCache>
                <c:ptCount val="3"/>
                <c:pt idx="0">
                  <c:v>GR 6</c:v>
                </c:pt>
                <c:pt idx="1">
                  <c:v>GR 7</c:v>
                </c:pt>
                <c:pt idx="2">
                  <c:v>GR 8</c:v>
                </c:pt>
              </c:strCache>
            </c:strRef>
          </c:cat>
          <c:val>
            <c:numRef>
              <c:f>Sheet1!$C$2:$C$4</c:f>
              <c:numCache>
                <c:formatCode>General</c:formatCode>
                <c:ptCount val="3"/>
                <c:pt idx="0">
                  <c:v>85</c:v>
                </c:pt>
                <c:pt idx="1">
                  <c:v>85</c:v>
                </c:pt>
                <c:pt idx="2">
                  <c:v>85</c:v>
                </c:pt>
              </c:numCache>
            </c:numRef>
          </c:val>
          <c:extLst>
            <c:ext xmlns:c16="http://schemas.microsoft.com/office/drawing/2014/chart" uri="{C3380CC4-5D6E-409C-BE32-E72D297353CC}">
              <c16:uniqueId val="{00000001-D75C-4F73-919D-6C3751F7FB4C}"/>
            </c:ext>
          </c:extLst>
        </c:ser>
        <c:ser>
          <c:idx val="2"/>
          <c:order val="2"/>
          <c:tx>
            <c:strRef>
              <c:f>Sheet1!$D$1</c:f>
              <c:strCache>
                <c:ptCount val="1"/>
                <c:pt idx="0">
                  <c:v>Hisp</c:v>
                </c:pt>
              </c:strCache>
            </c:strRef>
          </c:tx>
          <c:spPr>
            <a:solidFill>
              <a:schemeClr val="accent5"/>
            </a:solidFill>
            <a:ln>
              <a:noFill/>
            </a:ln>
            <a:effectLst/>
          </c:spPr>
          <c:invertIfNegative val="0"/>
          <c:cat>
            <c:strRef>
              <c:f>Sheet1!$A$2:$A$4</c:f>
              <c:strCache>
                <c:ptCount val="3"/>
                <c:pt idx="0">
                  <c:v>GR 6</c:v>
                </c:pt>
                <c:pt idx="1">
                  <c:v>GR 7</c:v>
                </c:pt>
                <c:pt idx="2">
                  <c:v>GR 8</c:v>
                </c:pt>
              </c:strCache>
            </c:strRef>
          </c:cat>
          <c:val>
            <c:numRef>
              <c:f>Sheet1!$D$2:$D$4</c:f>
              <c:numCache>
                <c:formatCode>General</c:formatCode>
                <c:ptCount val="3"/>
                <c:pt idx="0">
                  <c:v>80</c:v>
                </c:pt>
                <c:pt idx="1">
                  <c:v>80</c:v>
                </c:pt>
                <c:pt idx="2">
                  <c:v>80</c:v>
                </c:pt>
              </c:numCache>
            </c:numRef>
          </c:val>
          <c:extLst>
            <c:ext xmlns:c16="http://schemas.microsoft.com/office/drawing/2014/chart" uri="{C3380CC4-5D6E-409C-BE32-E72D297353CC}">
              <c16:uniqueId val="{00000002-D75C-4F73-919D-6C3751F7FB4C}"/>
            </c:ext>
          </c:extLst>
        </c:ser>
        <c:ser>
          <c:idx val="3"/>
          <c:order val="3"/>
          <c:tx>
            <c:strRef>
              <c:f>Sheet1!$E$1</c:f>
              <c:strCache>
                <c:ptCount val="1"/>
                <c:pt idx="0">
                  <c:v>White</c:v>
                </c:pt>
              </c:strCache>
            </c:strRef>
          </c:tx>
          <c:spPr>
            <a:solidFill>
              <a:schemeClr val="accent1">
                <a:lumMod val="60000"/>
              </a:schemeClr>
            </a:solidFill>
            <a:ln>
              <a:noFill/>
            </a:ln>
            <a:effectLst/>
          </c:spPr>
          <c:invertIfNegative val="0"/>
          <c:cat>
            <c:strRef>
              <c:f>Sheet1!$A$2:$A$4</c:f>
              <c:strCache>
                <c:ptCount val="3"/>
                <c:pt idx="0">
                  <c:v>GR 6</c:v>
                </c:pt>
                <c:pt idx="1">
                  <c:v>GR 7</c:v>
                </c:pt>
                <c:pt idx="2">
                  <c:v>GR 8</c:v>
                </c:pt>
              </c:strCache>
            </c:strRef>
          </c:cat>
          <c:val>
            <c:numRef>
              <c:f>Sheet1!$E$2:$E$4</c:f>
              <c:numCache>
                <c:formatCode>General</c:formatCode>
                <c:ptCount val="3"/>
                <c:pt idx="0">
                  <c:v>75</c:v>
                </c:pt>
                <c:pt idx="1">
                  <c:v>75</c:v>
                </c:pt>
                <c:pt idx="2">
                  <c:v>75</c:v>
                </c:pt>
              </c:numCache>
            </c:numRef>
          </c:val>
          <c:extLst>
            <c:ext xmlns:c16="http://schemas.microsoft.com/office/drawing/2014/chart" uri="{C3380CC4-5D6E-409C-BE32-E72D297353CC}">
              <c16:uniqueId val="{00000003-D75C-4F73-919D-6C3751F7FB4C}"/>
            </c:ext>
          </c:extLst>
        </c:ser>
        <c:ser>
          <c:idx val="4"/>
          <c:order val="4"/>
          <c:tx>
            <c:strRef>
              <c:f>Sheet1!$F$1</c:f>
              <c:strCache>
                <c:ptCount val="1"/>
                <c:pt idx="0">
                  <c:v>Am. Indian</c:v>
                </c:pt>
              </c:strCache>
            </c:strRef>
          </c:tx>
          <c:spPr>
            <a:solidFill>
              <a:schemeClr val="accent3">
                <a:lumMod val="60000"/>
              </a:schemeClr>
            </a:solidFill>
            <a:ln>
              <a:noFill/>
            </a:ln>
            <a:effectLst/>
          </c:spPr>
          <c:invertIfNegative val="0"/>
          <c:cat>
            <c:strRef>
              <c:f>Sheet1!$A$2:$A$4</c:f>
              <c:strCache>
                <c:ptCount val="3"/>
                <c:pt idx="0">
                  <c:v>GR 6</c:v>
                </c:pt>
                <c:pt idx="1">
                  <c:v>GR 7</c:v>
                </c:pt>
                <c:pt idx="2">
                  <c:v>GR 8</c:v>
                </c:pt>
              </c:strCache>
            </c:strRef>
          </c:cat>
          <c:val>
            <c:numRef>
              <c:f>Sheet1!$F$2:$F$4</c:f>
              <c:numCache>
                <c:formatCode>General</c:formatCode>
                <c:ptCount val="3"/>
                <c:pt idx="0">
                  <c:v>70</c:v>
                </c:pt>
                <c:pt idx="1">
                  <c:v>70</c:v>
                </c:pt>
                <c:pt idx="2">
                  <c:v>70</c:v>
                </c:pt>
              </c:numCache>
            </c:numRef>
          </c:val>
          <c:extLst>
            <c:ext xmlns:c16="http://schemas.microsoft.com/office/drawing/2014/chart" uri="{C3380CC4-5D6E-409C-BE32-E72D297353CC}">
              <c16:uniqueId val="{00000004-D75C-4F73-919D-6C3751F7FB4C}"/>
            </c:ext>
          </c:extLst>
        </c:ser>
        <c:ser>
          <c:idx val="5"/>
          <c:order val="5"/>
          <c:tx>
            <c:strRef>
              <c:f>Sheet1!$G$1</c:f>
              <c:strCache>
                <c:ptCount val="1"/>
                <c:pt idx="0">
                  <c:v>Asian</c:v>
                </c:pt>
              </c:strCache>
            </c:strRef>
          </c:tx>
          <c:spPr>
            <a:solidFill>
              <a:schemeClr val="accent5">
                <a:lumMod val="60000"/>
              </a:schemeClr>
            </a:solidFill>
            <a:ln>
              <a:noFill/>
            </a:ln>
            <a:effectLst/>
          </c:spPr>
          <c:invertIfNegative val="0"/>
          <c:cat>
            <c:strRef>
              <c:f>Sheet1!$A$2:$A$4</c:f>
              <c:strCache>
                <c:ptCount val="3"/>
                <c:pt idx="0">
                  <c:v>GR 6</c:v>
                </c:pt>
                <c:pt idx="1">
                  <c:v>GR 7</c:v>
                </c:pt>
                <c:pt idx="2">
                  <c:v>GR 8</c:v>
                </c:pt>
              </c:strCache>
            </c:strRef>
          </c:cat>
          <c:val>
            <c:numRef>
              <c:f>Sheet1!$G$2:$G$4</c:f>
              <c:numCache>
                <c:formatCode>General</c:formatCode>
                <c:ptCount val="3"/>
                <c:pt idx="0">
                  <c:v>65</c:v>
                </c:pt>
                <c:pt idx="1">
                  <c:v>65</c:v>
                </c:pt>
                <c:pt idx="2">
                  <c:v>65</c:v>
                </c:pt>
              </c:numCache>
            </c:numRef>
          </c:val>
          <c:extLst>
            <c:ext xmlns:c16="http://schemas.microsoft.com/office/drawing/2014/chart" uri="{C3380CC4-5D6E-409C-BE32-E72D297353CC}">
              <c16:uniqueId val="{00000005-D75C-4F73-919D-6C3751F7FB4C}"/>
            </c:ext>
          </c:extLst>
        </c:ser>
        <c:ser>
          <c:idx val="6"/>
          <c:order val="6"/>
          <c:tx>
            <c:strRef>
              <c:f>Sheet1!$H$1</c:f>
              <c:strCache>
                <c:ptCount val="1"/>
                <c:pt idx="0">
                  <c:v>Pac. Islander</c:v>
                </c:pt>
              </c:strCache>
            </c:strRef>
          </c:tx>
          <c:spPr>
            <a:solidFill>
              <a:schemeClr val="accent1">
                <a:lumMod val="80000"/>
                <a:lumOff val="20000"/>
              </a:schemeClr>
            </a:solidFill>
            <a:ln>
              <a:noFill/>
            </a:ln>
            <a:effectLst/>
          </c:spPr>
          <c:invertIfNegative val="0"/>
          <c:cat>
            <c:strRef>
              <c:f>Sheet1!$A$2:$A$4</c:f>
              <c:strCache>
                <c:ptCount val="3"/>
                <c:pt idx="0">
                  <c:v>GR 6</c:v>
                </c:pt>
                <c:pt idx="1">
                  <c:v>GR 7</c:v>
                </c:pt>
                <c:pt idx="2">
                  <c:v>GR 8</c:v>
                </c:pt>
              </c:strCache>
            </c:strRef>
          </c:cat>
          <c:val>
            <c:numRef>
              <c:f>Sheet1!$H$2:$H$4</c:f>
              <c:numCache>
                <c:formatCode>General</c:formatCode>
                <c:ptCount val="3"/>
                <c:pt idx="0">
                  <c:v>60</c:v>
                </c:pt>
                <c:pt idx="1">
                  <c:v>60</c:v>
                </c:pt>
                <c:pt idx="2">
                  <c:v>60</c:v>
                </c:pt>
              </c:numCache>
            </c:numRef>
          </c:val>
          <c:extLst>
            <c:ext xmlns:c16="http://schemas.microsoft.com/office/drawing/2014/chart" uri="{C3380CC4-5D6E-409C-BE32-E72D297353CC}">
              <c16:uniqueId val="{00000006-D75C-4F73-919D-6C3751F7FB4C}"/>
            </c:ext>
          </c:extLst>
        </c:ser>
        <c:ser>
          <c:idx val="7"/>
          <c:order val="7"/>
          <c:tx>
            <c:strRef>
              <c:f>Sheet1!$I$1</c:f>
              <c:strCache>
                <c:ptCount val="1"/>
                <c:pt idx="0">
                  <c:v>Two or More</c:v>
                </c:pt>
              </c:strCache>
            </c:strRef>
          </c:tx>
          <c:spPr>
            <a:solidFill>
              <a:schemeClr val="accent3">
                <a:lumMod val="80000"/>
                <a:lumOff val="20000"/>
              </a:schemeClr>
            </a:solidFill>
            <a:ln>
              <a:noFill/>
            </a:ln>
            <a:effectLst/>
          </c:spPr>
          <c:invertIfNegative val="0"/>
          <c:cat>
            <c:strRef>
              <c:f>Sheet1!$A$2:$A$4</c:f>
              <c:strCache>
                <c:ptCount val="3"/>
                <c:pt idx="0">
                  <c:v>GR 6</c:v>
                </c:pt>
                <c:pt idx="1">
                  <c:v>GR 7</c:v>
                </c:pt>
                <c:pt idx="2">
                  <c:v>GR 8</c:v>
                </c:pt>
              </c:strCache>
            </c:strRef>
          </c:cat>
          <c:val>
            <c:numRef>
              <c:f>Sheet1!$I$2:$I$4</c:f>
              <c:numCache>
                <c:formatCode>General</c:formatCode>
                <c:ptCount val="3"/>
                <c:pt idx="0">
                  <c:v>55</c:v>
                </c:pt>
                <c:pt idx="1">
                  <c:v>55</c:v>
                </c:pt>
                <c:pt idx="2">
                  <c:v>55</c:v>
                </c:pt>
              </c:numCache>
            </c:numRef>
          </c:val>
          <c:extLst>
            <c:ext xmlns:c16="http://schemas.microsoft.com/office/drawing/2014/chart" uri="{C3380CC4-5D6E-409C-BE32-E72D297353CC}">
              <c16:uniqueId val="{00000007-D75C-4F73-919D-6C3751F7FB4C}"/>
            </c:ext>
          </c:extLst>
        </c:ser>
        <c:ser>
          <c:idx val="8"/>
          <c:order val="8"/>
          <c:tx>
            <c:strRef>
              <c:f>Sheet1!$J$1</c:f>
              <c:strCache>
                <c:ptCount val="1"/>
                <c:pt idx="0">
                  <c:v>Sp Ed (current)</c:v>
                </c:pt>
              </c:strCache>
            </c:strRef>
          </c:tx>
          <c:spPr>
            <a:solidFill>
              <a:schemeClr val="accent5">
                <a:lumMod val="80000"/>
                <a:lumOff val="20000"/>
              </a:schemeClr>
            </a:solidFill>
            <a:ln>
              <a:noFill/>
            </a:ln>
            <a:effectLst/>
          </c:spPr>
          <c:invertIfNegative val="0"/>
          <c:cat>
            <c:strRef>
              <c:f>Sheet1!$A$2:$A$4</c:f>
              <c:strCache>
                <c:ptCount val="3"/>
                <c:pt idx="0">
                  <c:v>GR 6</c:v>
                </c:pt>
                <c:pt idx="1">
                  <c:v>GR 7</c:v>
                </c:pt>
                <c:pt idx="2">
                  <c:v>GR 8</c:v>
                </c:pt>
              </c:strCache>
            </c:strRef>
          </c:cat>
          <c:val>
            <c:numRef>
              <c:f>Sheet1!$J$2:$J$4</c:f>
              <c:numCache>
                <c:formatCode>General</c:formatCode>
                <c:ptCount val="3"/>
                <c:pt idx="0">
                  <c:v>50</c:v>
                </c:pt>
                <c:pt idx="1">
                  <c:v>50</c:v>
                </c:pt>
                <c:pt idx="2">
                  <c:v>50</c:v>
                </c:pt>
              </c:numCache>
            </c:numRef>
          </c:val>
          <c:extLst>
            <c:ext xmlns:c16="http://schemas.microsoft.com/office/drawing/2014/chart" uri="{C3380CC4-5D6E-409C-BE32-E72D297353CC}">
              <c16:uniqueId val="{00000000-8E8B-4B26-9474-1F840F02A101}"/>
            </c:ext>
          </c:extLst>
        </c:ser>
        <c:ser>
          <c:idx val="9"/>
          <c:order val="9"/>
          <c:tx>
            <c:strRef>
              <c:f>Sheet1!$K$1</c:f>
              <c:strCache>
                <c:ptCount val="1"/>
                <c:pt idx="0">
                  <c:v>Eco Dis</c:v>
                </c:pt>
              </c:strCache>
            </c:strRef>
          </c:tx>
          <c:spPr>
            <a:solidFill>
              <a:schemeClr val="accent1">
                <a:lumMod val="80000"/>
              </a:schemeClr>
            </a:solidFill>
            <a:ln>
              <a:noFill/>
            </a:ln>
            <a:effectLst/>
          </c:spPr>
          <c:invertIfNegative val="0"/>
          <c:cat>
            <c:strRef>
              <c:f>Sheet1!$A$2:$A$4</c:f>
              <c:strCache>
                <c:ptCount val="3"/>
                <c:pt idx="0">
                  <c:v>GR 6</c:v>
                </c:pt>
                <c:pt idx="1">
                  <c:v>GR 7</c:v>
                </c:pt>
                <c:pt idx="2">
                  <c:v>GR 8</c:v>
                </c:pt>
              </c:strCache>
            </c:strRef>
          </c:cat>
          <c:val>
            <c:numRef>
              <c:f>Sheet1!$K$2:$K$4</c:f>
              <c:numCache>
                <c:formatCode>General</c:formatCode>
                <c:ptCount val="3"/>
                <c:pt idx="0">
                  <c:v>45</c:v>
                </c:pt>
                <c:pt idx="1">
                  <c:v>45</c:v>
                </c:pt>
                <c:pt idx="2">
                  <c:v>45</c:v>
                </c:pt>
              </c:numCache>
            </c:numRef>
          </c:val>
          <c:extLst>
            <c:ext xmlns:c16="http://schemas.microsoft.com/office/drawing/2014/chart" uri="{C3380CC4-5D6E-409C-BE32-E72D297353CC}">
              <c16:uniqueId val="{00000001-8E8B-4B26-9474-1F840F02A101}"/>
            </c:ext>
          </c:extLst>
        </c:ser>
        <c:ser>
          <c:idx val="10"/>
          <c:order val="10"/>
          <c:tx>
            <c:strRef>
              <c:f>Sheet1!$L$1</c:f>
              <c:strCache>
                <c:ptCount val="1"/>
                <c:pt idx="0">
                  <c:v>EB/EL</c:v>
                </c:pt>
              </c:strCache>
            </c:strRef>
          </c:tx>
          <c:spPr>
            <a:solidFill>
              <a:schemeClr val="accent3">
                <a:lumMod val="80000"/>
              </a:schemeClr>
            </a:solidFill>
            <a:ln>
              <a:noFill/>
            </a:ln>
            <a:effectLst/>
          </c:spPr>
          <c:invertIfNegative val="0"/>
          <c:cat>
            <c:strRef>
              <c:f>Sheet1!$A$2:$A$4</c:f>
              <c:strCache>
                <c:ptCount val="3"/>
                <c:pt idx="0">
                  <c:v>GR 6</c:v>
                </c:pt>
                <c:pt idx="1">
                  <c:v>GR 7</c:v>
                </c:pt>
                <c:pt idx="2">
                  <c:v>GR 8</c:v>
                </c:pt>
              </c:strCache>
            </c:strRef>
          </c:cat>
          <c:val>
            <c:numRef>
              <c:f>Sheet1!$L$2:$L$4</c:f>
              <c:numCache>
                <c:formatCode>General</c:formatCode>
                <c:ptCount val="3"/>
                <c:pt idx="0">
                  <c:v>40</c:v>
                </c:pt>
                <c:pt idx="1">
                  <c:v>40</c:v>
                </c:pt>
                <c:pt idx="2">
                  <c:v>40</c:v>
                </c:pt>
              </c:numCache>
            </c:numRef>
          </c:val>
          <c:extLst>
            <c:ext xmlns:c16="http://schemas.microsoft.com/office/drawing/2014/chart" uri="{C3380CC4-5D6E-409C-BE32-E72D297353CC}">
              <c16:uniqueId val="{00000002-8E8B-4B26-9474-1F840F02A101}"/>
            </c:ext>
          </c:extLst>
        </c:ser>
        <c:dLbls>
          <c:showLegendKey val="0"/>
          <c:showVal val="0"/>
          <c:showCatName val="0"/>
          <c:showSerName val="0"/>
          <c:showPercent val="0"/>
          <c:showBubbleSize val="0"/>
        </c:dLbls>
        <c:gapWidth val="150"/>
        <c:axId val="461582592"/>
        <c:axId val="461582984"/>
      </c:barChart>
      <c:catAx>
        <c:axId val="461582592"/>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1582984"/>
        <c:crosses val="autoZero"/>
        <c:auto val="1"/>
        <c:lblAlgn val="ctr"/>
        <c:lblOffset val="100"/>
        <c:noMultiLvlLbl val="0"/>
      </c:catAx>
      <c:valAx>
        <c:axId val="461582984"/>
        <c:scaling>
          <c:orientation val="minMax"/>
          <c:max val="100"/>
          <c:min val="0"/>
        </c:scaling>
        <c:delete val="0"/>
        <c:axPos val="l"/>
        <c:majorGridlines>
          <c:spPr>
            <a:ln w="9525" cap="flat" cmpd="sng" algn="ctr">
              <a:solidFill>
                <a:schemeClr val="tx1">
                  <a:tint val="75000"/>
                  <a:shade val="95000"/>
                  <a:satMod val="105000"/>
                </a:schemeClr>
              </a:solidFill>
              <a:prstDash val="solid"/>
              <a:round/>
            </a:ln>
            <a:effectLst/>
          </c:spPr>
        </c:majorGridlines>
        <c:numFmt formatCode="General" sourceLinked="1"/>
        <c:majorTickMark val="out"/>
        <c:minorTickMark val="in"/>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1582592"/>
        <c:crosses val="autoZero"/>
        <c:crossBetween val="between"/>
        <c:majorUnit val="10"/>
        <c:minorUnit val="2"/>
      </c:valAx>
      <c:spPr>
        <a:noFill/>
        <a:ln>
          <a:noFill/>
        </a:ln>
        <a:effectLst/>
      </c:spPr>
    </c:plotArea>
    <c:legend>
      <c:legendPos val="r"/>
      <c:layout>
        <c:manualLayout>
          <c:xMode val="edge"/>
          <c:yMode val="edge"/>
          <c:x val="0.84632512065024135"/>
          <c:y val="5.9191294270034438E-2"/>
          <c:w val="0.15367487934975871"/>
          <c:h val="0.83563281862494465"/>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Column1</c:v>
                </c:pt>
              </c:strCache>
            </c:strRef>
          </c:tx>
          <c:invertIfNegative val="0"/>
          <c:cat>
            <c:strRef>
              <c:f>Sheet1!$A$2:$A$14</c:f>
              <c:strCache>
                <c:ptCount val="13"/>
                <c:pt idx="0">
                  <c:v>State</c:v>
                </c:pt>
                <c:pt idx="1">
                  <c:v>Region</c:v>
                </c:pt>
                <c:pt idx="2">
                  <c:v>District</c:v>
                </c:pt>
                <c:pt idx="3">
                  <c:v>Af Am</c:v>
                </c:pt>
                <c:pt idx="4">
                  <c:v>Hisp</c:v>
                </c:pt>
                <c:pt idx="5">
                  <c:v>White</c:v>
                </c:pt>
                <c:pt idx="6">
                  <c:v>Am. Indian</c:v>
                </c:pt>
                <c:pt idx="7">
                  <c:v>Asian</c:v>
                </c:pt>
                <c:pt idx="8">
                  <c:v>Pac. Islander</c:v>
                </c:pt>
                <c:pt idx="9">
                  <c:v>Two or More</c:v>
                </c:pt>
                <c:pt idx="10">
                  <c:v>Sp Ed</c:v>
                </c:pt>
                <c:pt idx="11">
                  <c:v>Eco Dis</c:v>
                </c:pt>
                <c:pt idx="12">
                  <c:v>EB/EL</c:v>
                </c:pt>
              </c:strCache>
            </c:strRef>
          </c:cat>
          <c:val>
            <c:numRef>
              <c:f>Sheet1!$B$2:$B$14</c:f>
              <c:numCache>
                <c:formatCode>0.0%</c:formatCode>
                <c:ptCount val="13"/>
                <c:pt idx="0">
                  <c:v>0.93300000000000005</c:v>
                </c:pt>
                <c:pt idx="1">
                  <c:v>0.92800000000000005</c:v>
                </c:pt>
                <c:pt idx="2">
                  <c:v>0.96</c:v>
                </c:pt>
                <c:pt idx="3">
                  <c:v>0.96</c:v>
                </c:pt>
                <c:pt idx="4">
                  <c:v>0.96</c:v>
                </c:pt>
                <c:pt idx="5">
                  <c:v>0.96</c:v>
                </c:pt>
                <c:pt idx="6">
                  <c:v>0.96</c:v>
                </c:pt>
                <c:pt idx="7">
                  <c:v>0.96</c:v>
                </c:pt>
                <c:pt idx="8">
                  <c:v>0.96</c:v>
                </c:pt>
                <c:pt idx="9">
                  <c:v>0.96</c:v>
                </c:pt>
                <c:pt idx="10">
                  <c:v>0.96</c:v>
                </c:pt>
                <c:pt idx="11">
                  <c:v>0.96</c:v>
                </c:pt>
                <c:pt idx="12">
                  <c:v>0.96</c:v>
                </c:pt>
              </c:numCache>
            </c:numRef>
          </c:val>
          <c:extLst>
            <c:ext xmlns:c16="http://schemas.microsoft.com/office/drawing/2014/chart" uri="{C3380CC4-5D6E-409C-BE32-E72D297353CC}">
              <c16:uniqueId val="{00000000-32EB-435A-A2D2-D802B7F56480}"/>
            </c:ext>
          </c:extLst>
        </c:ser>
        <c:dLbls>
          <c:showLegendKey val="0"/>
          <c:showVal val="0"/>
          <c:showCatName val="0"/>
          <c:showSerName val="0"/>
          <c:showPercent val="0"/>
          <c:showBubbleSize val="0"/>
        </c:dLbls>
        <c:gapWidth val="150"/>
        <c:axId val="459100072"/>
        <c:axId val="459100464"/>
      </c:barChart>
      <c:catAx>
        <c:axId val="459100072"/>
        <c:scaling>
          <c:orientation val="minMax"/>
        </c:scaling>
        <c:delete val="0"/>
        <c:axPos val="b"/>
        <c:numFmt formatCode="General" sourceLinked="0"/>
        <c:majorTickMark val="out"/>
        <c:minorTickMark val="none"/>
        <c:tickLblPos val="nextTo"/>
        <c:crossAx val="459100464"/>
        <c:crosses val="autoZero"/>
        <c:auto val="1"/>
        <c:lblAlgn val="ctr"/>
        <c:lblOffset val="100"/>
        <c:noMultiLvlLbl val="0"/>
      </c:catAx>
      <c:valAx>
        <c:axId val="459100464"/>
        <c:scaling>
          <c:orientation val="minMax"/>
          <c:max val="1"/>
          <c:min val="0.70000000000000007"/>
        </c:scaling>
        <c:delete val="0"/>
        <c:axPos val="l"/>
        <c:majorGridlines/>
        <c:numFmt formatCode="0.0%" sourceLinked="1"/>
        <c:majorTickMark val="out"/>
        <c:minorTickMark val="in"/>
        <c:tickLblPos val="nextTo"/>
        <c:crossAx val="459100072"/>
        <c:crosses val="autoZero"/>
        <c:crossBetween val="between"/>
        <c:majorUnit val="0.1"/>
      </c:valAx>
    </c:plotArea>
    <c:plotVisOnly val="1"/>
    <c:dispBlanksAs val="gap"/>
    <c:showDLblsOverMax val="0"/>
  </c:chart>
  <c:txPr>
    <a:bodyPr/>
    <a:lstStyle/>
    <a:p>
      <a:pPr>
        <a:defRPr sz="1800"/>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Column1</c:v>
                </c:pt>
              </c:strCache>
            </c:strRef>
          </c:tx>
          <c:spPr>
            <a:solidFill>
              <a:srgbClr val="002060"/>
            </a:solidFill>
          </c:spPr>
          <c:invertIfNegative val="0"/>
          <c:cat>
            <c:strRef>
              <c:f>Sheet1!$A$2:$A$14</c:f>
              <c:strCache>
                <c:ptCount val="13"/>
                <c:pt idx="0">
                  <c:v>State</c:v>
                </c:pt>
                <c:pt idx="1">
                  <c:v>Region</c:v>
                </c:pt>
                <c:pt idx="2">
                  <c:v>District</c:v>
                </c:pt>
                <c:pt idx="3">
                  <c:v>Af Am</c:v>
                </c:pt>
                <c:pt idx="4">
                  <c:v>Hisp</c:v>
                </c:pt>
                <c:pt idx="5">
                  <c:v>White</c:v>
                </c:pt>
                <c:pt idx="6">
                  <c:v>Am. Indian</c:v>
                </c:pt>
                <c:pt idx="7">
                  <c:v>Asian</c:v>
                </c:pt>
                <c:pt idx="8">
                  <c:v>Pac. Islander</c:v>
                </c:pt>
                <c:pt idx="9">
                  <c:v>Two or More</c:v>
                </c:pt>
                <c:pt idx="10">
                  <c:v>Sp Ed</c:v>
                </c:pt>
                <c:pt idx="11">
                  <c:v>Eco Dis</c:v>
                </c:pt>
                <c:pt idx="12">
                  <c:v>EB/EL</c:v>
                </c:pt>
              </c:strCache>
            </c:strRef>
          </c:cat>
          <c:val>
            <c:numRef>
              <c:f>Sheet1!$B$2:$B$14</c:f>
              <c:numCache>
                <c:formatCode>0.0%</c:formatCode>
                <c:ptCount val="13"/>
                <c:pt idx="0">
                  <c:v>8.0000000000000002E-3</c:v>
                </c:pt>
                <c:pt idx="1">
                  <c:v>6.0000000000000001E-3</c:v>
                </c:pt>
                <c:pt idx="2">
                  <c:v>5.0000000000000001E-3</c:v>
                </c:pt>
                <c:pt idx="3">
                  <c:v>5.0000000000000001E-3</c:v>
                </c:pt>
                <c:pt idx="4">
                  <c:v>5.0000000000000001E-3</c:v>
                </c:pt>
                <c:pt idx="5">
                  <c:v>5.0000000000000001E-3</c:v>
                </c:pt>
                <c:pt idx="6">
                  <c:v>5.0000000000000001E-3</c:v>
                </c:pt>
                <c:pt idx="7">
                  <c:v>5.0000000000000001E-3</c:v>
                </c:pt>
                <c:pt idx="8">
                  <c:v>5.0000000000000001E-3</c:v>
                </c:pt>
                <c:pt idx="9">
                  <c:v>5.0000000000000001E-3</c:v>
                </c:pt>
                <c:pt idx="10">
                  <c:v>5.0000000000000001E-3</c:v>
                </c:pt>
                <c:pt idx="11">
                  <c:v>5.0000000000000001E-3</c:v>
                </c:pt>
                <c:pt idx="12">
                  <c:v>5.0000000000000001E-3</c:v>
                </c:pt>
              </c:numCache>
            </c:numRef>
          </c:val>
          <c:extLst>
            <c:ext xmlns:c16="http://schemas.microsoft.com/office/drawing/2014/chart" uri="{C3380CC4-5D6E-409C-BE32-E72D297353CC}">
              <c16:uniqueId val="{00000000-32EB-435A-A2D2-D802B7F56480}"/>
            </c:ext>
          </c:extLst>
        </c:ser>
        <c:dLbls>
          <c:showLegendKey val="0"/>
          <c:showVal val="0"/>
          <c:showCatName val="0"/>
          <c:showSerName val="0"/>
          <c:showPercent val="0"/>
          <c:showBubbleSize val="0"/>
        </c:dLbls>
        <c:gapWidth val="150"/>
        <c:axId val="459100072"/>
        <c:axId val="459100464"/>
      </c:barChart>
      <c:catAx>
        <c:axId val="459100072"/>
        <c:scaling>
          <c:orientation val="minMax"/>
        </c:scaling>
        <c:delete val="0"/>
        <c:axPos val="b"/>
        <c:numFmt formatCode="General" sourceLinked="0"/>
        <c:majorTickMark val="out"/>
        <c:minorTickMark val="none"/>
        <c:tickLblPos val="nextTo"/>
        <c:crossAx val="459100464"/>
        <c:crosses val="autoZero"/>
        <c:auto val="1"/>
        <c:lblAlgn val="ctr"/>
        <c:lblOffset val="100"/>
        <c:noMultiLvlLbl val="0"/>
      </c:catAx>
      <c:valAx>
        <c:axId val="459100464"/>
        <c:scaling>
          <c:orientation val="minMax"/>
          <c:max val="3.0000000000000006E-2"/>
          <c:min val="0"/>
        </c:scaling>
        <c:delete val="0"/>
        <c:axPos val="l"/>
        <c:majorGridlines/>
        <c:numFmt formatCode="0.0%" sourceLinked="0"/>
        <c:majorTickMark val="out"/>
        <c:minorTickMark val="in"/>
        <c:tickLblPos val="nextTo"/>
        <c:crossAx val="459100072"/>
        <c:crosses val="autoZero"/>
        <c:crossBetween val="between"/>
        <c:majorUnit val="1.0000000000000002E-2"/>
      </c:valAx>
    </c:plotArea>
    <c:plotVisOnly val="1"/>
    <c:dispBlanksAs val="gap"/>
    <c:showDLblsOverMax val="0"/>
  </c:chart>
  <c:txPr>
    <a:bodyPr/>
    <a:lstStyle/>
    <a:p>
      <a:pPr>
        <a:defRPr sz="1800"/>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Column1</c:v>
                </c:pt>
              </c:strCache>
            </c:strRef>
          </c:tx>
          <c:spPr>
            <a:solidFill>
              <a:srgbClr val="002060"/>
            </a:solidFill>
          </c:spPr>
          <c:invertIfNegative val="0"/>
          <c:cat>
            <c:strRef>
              <c:f>Sheet1!$A$2:$A$14</c:f>
              <c:strCache>
                <c:ptCount val="13"/>
                <c:pt idx="0">
                  <c:v>State</c:v>
                </c:pt>
                <c:pt idx="1">
                  <c:v>Region</c:v>
                </c:pt>
                <c:pt idx="2">
                  <c:v>District</c:v>
                </c:pt>
                <c:pt idx="3">
                  <c:v>Af Am</c:v>
                </c:pt>
                <c:pt idx="4">
                  <c:v>Hisp</c:v>
                </c:pt>
                <c:pt idx="5">
                  <c:v>White</c:v>
                </c:pt>
                <c:pt idx="6">
                  <c:v>Am. Indian</c:v>
                </c:pt>
                <c:pt idx="7">
                  <c:v>Asian</c:v>
                </c:pt>
                <c:pt idx="8">
                  <c:v>Pac. Islander</c:v>
                </c:pt>
                <c:pt idx="9">
                  <c:v>Two or More</c:v>
                </c:pt>
                <c:pt idx="10">
                  <c:v>Sp Ed</c:v>
                </c:pt>
                <c:pt idx="11">
                  <c:v>Eco Dis</c:v>
                </c:pt>
                <c:pt idx="12">
                  <c:v>EB/EL</c:v>
                </c:pt>
              </c:strCache>
            </c:strRef>
          </c:cat>
          <c:val>
            <c:numRef>
              <c:f>Sheet1!$B$2:$B$14</c:f>
              <c:numCache>
                <c:formatCode>0.0%</c:formatCode>
                <c:ptCount val="13"/>
                <c:pt idx="0">
                  <c:v>0.02</c:v>
                </c:pt>
                <c:pt idx="1">
                  <c:v>2.3E-2</c:v>
                </c:pt>
                <c:pt idx="2">
                  <c:v>0.01</c:v>
                </c:pt>
                <c:pt idx="3">
                  <c:v>0.01</c:v>
                </c:pt>
                <c:pt idx="4">
                  <c:v>0.01</c:v>
                </c:pt>
                <c:pt idx="5">
                  <c:v>0.01</c:v>
                </c:pt>
                <c:pt idx="6">
                  <c:v>0.01</c:v>
                </c:pt>
                <c:pt idx="7">
                  <c:v>0.01</c:v>
                </c:pt>
                <c:pt idx="8">
                  <c:v>0.01</c:v>
                </c:pt>
                <c:pt idx="9">
                  <c:v>0.01</c:v>
                </c:pt>
                <c:pt idx="10">
                  <c:v>0.01</c:v>
                </c:pt>
                <c:pt idx="11">
                  <c:v>0.01</c:v>
                </c:pt>
                <c:pt idx="12">
                  <c:v>0.01</c:v>
                </c:pt>
              </c:numCache>
            </c:numRef>
          </c:val>
          <c:extLst>
            <c:ext xmlns:c16="http://schemas.microsoft.com/office/drawing/2014/chart" uri="{C3380CC4-5D6E-409C-BE32-E72D297353CC}">
              <c16:uniqueId val="{00000000-32EB-435A-A2D2-D802B7F56480}"/>
            </c:ext>
          </c:extLst>
        </c:ser>
        <c:dLbls>
          <c:showLegendKey val="0"/>
          <c:showVal val="0"/>
          <c:showCatName val="0"/>
          <c:showSerName val="0"/>
          <c:showPercent val="0"/>
          <c:showBubbleSize val="0"/>
        </c:dLbls>
        <c:gapWidth val="150"/>
        <c:axId val="459100072"/>
        <c:axId val="459100464"/>
      </c:barChart>
      <c:catAx>
        <c:axId val="459100072"/>
        <c:scaling>
          <c:orientation val="minMax"/>
        </c:scaling>
        <c:delete val="0"/>
        <c:axPos val="b"/>
        <c:numFmt formatCode="General" sourceLinked="0"/>
        <c:majorTickMark val="out"/>
        <c:minorTickMark val="none"/>
        <c:tickLblPos val="nextTo"/>
        <c:crossAx val="459100464"/>
        <c:crosses val="autoZero"/>
        <c:auto val="1"/>
        <c:lblAlgn val="ctr"/>
        <c:lblOffset val="100"/>
        <c:noMultiLvlLbl val="0"/>
      </c:catAx>
      <c:valAx>
        <c:axId val="459100464"/>
        <c:scaling>
          <c:orientation val="minMax"/>
          <c:max val="3.0000000000000006E-2"/>
          <c:min val="0"/>
        </c:scaling>
        <c:delete val="0"/>
        <c:axPos val="l"/>
        <c:majorGridlines/>
        <c:numFmt formatCode="0.0%" sourceLinked="0"/>
        <c:majorTickMark val="out"/>
        <c:minorTickMark val="in"/>
        <c:tickLblPos val="nextTo"/>
        <c:crossAx val="459100072"/>
        <c:crosses val="autoZero"/>
        <c:crossBetween val="between"/>
        <c:majorUnit val="1.0000000000000002E-2"/>
      </c:valAx>
    </c:plotArea>
    <c:plotVisOnly val="1"/>
    <c:dispBlanksAs val="gap"/>
    <c:showDLblsOverMax val="0"/>
  </c:chart>
  <c:txPr>
    <a:bodyPr/>
    <a:lstStyle/>
    <a:p>
      <a:pPr>
        <a:defRPr sz="1800"/>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tx>
            <c:strRef>
              <c:f>Sheet1!$B$1</c:f>
              <c:strCache>
                <c:ptCount val="1"/>
                <c:pt idx="0">
                  <c:v>Graduate</c:v>
                </c:pt>
              </c:strCache>
            </c:strRef>
          </c:tx>
          <c:invertIfNegative val="0"/>
          <c:cat>
            <c:strRef>
              <c:f>Sheet1!$A$2:$A$12</c:f>
              <c:strCache>
                <c:ptCount val="11"/>
                <c:pt idx="0">
                  <c:v>All</c:v>
                </c:pt>
                <c:pt idx="1">
                  <c:v>Af Am</c:v>
                </c:pt>
                <c:pt idx="2">
                  <c:v>Hisp</c:v>
                </c:pt>
                <c:pt idx="3">
                  <c:v>White</c:v>
                </c:pt>
                <c:pt idx="4">
                  <c:v>Am. Indian</c:v>
                </c:pt>
                <c:pt idx="5">
                  <c:v>Asian</c:v>
                </c:pt>
                <c:pt idx="6">
                  <c:v>Pac. Islander</c:v>
                </c:pt>
                <c:pt idx="7">
                  <c:v>Two or More</c:v>
                </c:pt>
                <c:pt idx="8">
                  <c:v>Sp Ed</c:v>
                </c:pt>
                <c:pt idx="9">
                  <c:v>Eco Dis</c:v>
                </c:pt>
                <c:pt idx="10">
                  <c:v>EB/EL</c:v>
                </c:pt>
              </c:strCache>
            </c:strRef>
          </c:cat>
          <c:val>
            <c:numRef>
              <c:f>Sheet1!$B$2:$B$12</c:f>
              <c:numCache>
                <c:formatCode>0.0%</c:formatCode>
                <c:ptCount val="11"/>
                <c:pt idx="0">
                  <c:v>0.93</c:v>
                </c:pt>
                <c:pt idx="1">
                  <c:v>0.93</c:v>
                </c:pt>
                <c:pt idx="2">
                  <c:v>0.93</c:v>
                </c:pt>
                <c:pt idx="3">
                  <c:v>0.93</c:v>
                </c:pt>
                <c:pt idx="4">
                  <c:v>0.93</c:v>
                </c:pt>
                <c:pt idx="5">
                  <c:v>0.93</c:v>
                </c:pt>
                <c:pt idx="6">
                  <c:v>0.93</c:v>
                </c:pt>
                <c:pt idx="7">
                  <c:v>0.93</c:v>
                </c:pt>
                <c:pt idx="8">
                  <c:v>0.93</c:v>
                </c:pt>
                <c:pt idx="9">
                  <c:v>0.93</c:v>
                </c:pt>
                <c:pt idx="10">
                  <c:v>0.93</c:v>
                </c:pt>
              </c:numCache>
            </c:numRef>
          </c:val>
          <c:extLst>
            <c:ext xmlns:c16="http://schemas.microsoft.com/office/drawing/2014/chart" uri="{C3380CC4-5D6E-409C-BE32-E72D297353CC}">
              <c16:uniqueId val="{00000000-02F2-429B-BE0B-ADD44A3DFC89}"/>
            </c:ext>
          </c:extLst>
        </c:ser>
        <c:ser>
          <c:idx val="1"/>
          <c:order val="1"/>
          <c:tx>
            <c:strRef>
              <c:f>Sheet1!$D$1</c:f>
              <c:strCache>
                <c:ptCount val="1"/>
                <c:pt idx="0">
                  <c:v>Continuer</c:v>
                </c:pt>
              </c:strCache>
            </c:strRef>
          </c:tx>
          <c:invertIfNegative val="0"/>
          <c:cat>
            <c:strRef>
              <c:f>Sheet1!$A$2:$A$12</c:f>
              <c:strCache>
                <c:ptCount val="11"/>
                <c:pt idx="0">
                  <c:v>All</c:v>
                </c:pt>
                <c:pt idx="1">
                  <c:v>Af Am</c:v>
                </c:pt>
                <c:pt idx="2">
                  <c:v>Hisp</c:v>
                </c:pt>
                <c:pt idx="3">
                  <c:v>White</c:v>
                </c:pt>
                <c:pt idx="4">
                  <c:v>Am. Indian</c:v>
                </c:pt>
                <c:pt idx="5">
                  <c:v>Asian</c:v>
                </c:pt>
                <c:pt idx="6">
                  <c:v>Pac. Islander</c:v>
                </c:pt>
                <c:pt idx="7">
                  <c:v>Two or More</c:v>
                </c:pt>
                <c:pt idx="8">
                  <c:v>Sp Ed</c:v>
                </c:pt>
                <c:pt idx="9">
                  <c:v>Eco Dis</c:v>
                </c:pt>
                <c:pt idx="10">
                  <c:v>EB/EL</c:v>
                </c:pt>
              </c:strCache>
            </c:strRef>
          </c:cat>
          <c:val>
            <c:numRef>
              <c:f>Sheet1!$D$2:$D$12</c:f>
              <c:numCache>
                <c:formatCode>0.0%</c:formatCode>
                <c:ptCount val="11"/>
                <c:pt idx="0">
                  <c:v>0.02</c:v>
                </c:pt>
                <c:pt idx="1">
                  <c:v>0.02</c:v>
                </c:pt>
                <c:pt idx="2">
                  <c:v>0.02</c:v>
                </c:pt>
                <c:pt idx="3">
                  <c:v>0.02</c:v>
                </c:pt>
                <c:pt idx="4">
                  <c:v>0.02</c:v>
                </c:pt>
                <c:pt idx="5">
                  <c:v>0.02</c:v>
                </c:pt>
                <c:pt idx="6">
                  <c:v>0.02</c:v>
                </c:pt>
                <c:pt idx="7">
                  <c:v>0.02</c:v>
                </c:pt>
                <c:pt idx="8">
                  <c:v>0.02</c:v>
                </c:pt>
                <c:pt idx="9">
                  <c:v>0.02</c:v>
                </c:pt>
                <c:pt idx="10">
                  <c:v>0.02</c:v>
                </c:pt>
              </c:numCache>
            </c:numRef>
          </c:val>
          <c:extLst>
            <c:ext xmlns:c16="http://schemas.microsoft.com/office/drawing/2014/chart" uri="{C3380CC4-5D6E-409C-BE32-E72D297353CC}">
              <c16:uniqueId val="{00000001-02F2-429B-BE0B-ADD44A3DFC89}"/>
            </c:ext>
          </c:extLst>
        </c:ser>
        <c:ser>
          <c:idx val="2"/>
          <c:order val="2"/>
          <c:tx>
            <c:strRef>
              <c:f>Sheet1!$C$1</c:f>
              <c:strCache>
                <c:ptCount val="1"/>
                <c:pt idx="0">
                  <c:v>GED</c:v>
                </c:pt>
              </c:strCache>
            </c:strRef>
          </c:tx>
          <c:invertIfNegative val="0"/>
          <c:cat>
            <c:strRef>
              <c:f>Sheet1!$A$2:$A$12</c:f>
              <c:strCache>
                <c:ptCount val="11"/>
                <c:pt idx="0">
                  <c:v>All</c:v>
                </c:pt>
                <c:pt idx="1">
                  <c:v>Af Am</c:v>
                </c:pt>
                <c:pt idx="2">
                  <c:v>Hisp</c:v>
                </c:pt>
                <c:pt idx="3">
                  <c:v>White</c:v>
                </c:pt>
                <c:pt idx="4">
                  <c:v>Am. Indian</c:v>
                </c:pt>
                <c:pt idx="5">
                  <c:v>Asian</c:v>
                </c:pt>
                <c:pt idx="6">
                  <c:v>Pac. Islander</c:v>
                </c:pt>
                <c:pt idx="7">
                  <c:v>Two or More</c:v>
                </c:pt>
                <c:pt idx="8">
                  <c:v>Sp Ed</c:v>
                </c:pt>
                <c:pt idx="9">
                  <c:v>Eco Dis</c:v>
                </c:pt>
                <c:pt idx="10">
                  <c:v>EB/EL</c:v>
                </c:pt>
              </c:strCache>
            </c:strRef>
          </c:cat>
          <c:val>
            <c:numRef>
              <c:f>Sheet1!$C$2:$C$12</c:f>
              <c:numCache>
                <c:formatCode>0.0%</c:formatCode>
                <c:ptCount val="11"/>
                <c:pt idx="0">
                  <c:v>0.01</c:v>
                </c:pt>
                <c:pt idx="1">
                  <c:v>0.01</c:v>
                </c:pt>
                <c:pt idx="2">
                  <c:v>0.01</c:v>
                </c:pt>
                <c:pt idx="3">
                  <c:v>0.01</c:v>
                </c:pt>
                <c:pt idx="4">
                  <c:v>0.01</c:v>
                </c:pt>
                <c:pt idx="5">
                  <c:v>0.01</c:v>
                </c:pt>
                <c:pt idx="6">
                  <c:v>0.01</c:v>
                </c:pt>
                <c:pt idx="7">
                  <c:v>0.01</c:v>
                </c:pt>
                <c:pt idx="8">
                  <c:v>0.01</c:v>
                </c:pt>
                <c:pt idx="9">
                  <c:v>0.01</c:v>
                </c:pt>
                <c:pt idx="10">
                  <c:v>0.01</c:v>
                </c:pt>
              </c:numCache>
            </c:numRef>
          </c:val>
          <c:extLst>
            <c:ext xmlns:c16="http://schemas.microsoft.com/office/drawing/2014/chart" uri="{C3380CC4-5D6E-409C-BE32-E72D297353CC}">
              <c16:uniqueId val="{00000002-02F2-429B-BE0B-ADD44A3DFC89}"/>
            </c:ext>
          </c:extLst>
        </c:ser>
        <c:ser>
          <c:idx val="3"/>
          <c:order val="3"/>
          <c:tx>
            <c:strRef>
              <c:f>Sheet1!$E$1</c:f>
              <c:strCache>
                <c:ptCount val="1"/>
                <c:pt idx="0">
                  <c:v>Dropout</c:v>
                </c:pt>
              </c:strCache>
            </c:strRef>
          </c:tx>
          <c:spPr>
            <a:solidFill>
              <a:srgbClr val="304269">
                <a:lumMod val="20000"/>
                <a:lumOff val="80000"/>
              </a:srgbClr>
            </a:solidFill>
          </c:spPr>
          <c:invertIfNegative val="0"/>
          <c:cat>
            <c:strRef>
              <c:f>Sheet1!$A$2:$A$12</c:f>
              <c:strCache>
                <c:ptCount val="11"/>
                <c:pt idx="0">
                  <c:v>All</c:v>
                </c:pt>
                <c:pt idx="1">
                  <c:v>Af Am</c:v>
                </c:pt>
                <c:pt idx="2">
                  <c:v>Hisp</c:v>
                </c:pt>
                <c:pt idx="3">
                  <c:v>White</c:v>
                </c:pt>
                <c:pt idx="4">
                  <c:v>Am. Indian</c:v>
                </c:pt>
                <c:pt idx="5">
                  <c:v>Asian</c:v>
                </c:pt>
                <c:pt idx="6">
                  <c:v>Pac. Islander</c:v>
                </c:pt>
                <c:pt idx="7">
                  <c:v>Two or More</c:v>
                </c:pt>
                <c:pt idx="8">
                  <c:v>Sp Ed</c:v>
                </c:pt>
                <c:pt idx="9">
                  <c:v>Eco Dis</c:v>
                </c:pt>
                <c:pt idx="10">
                  <c:v>EB/EL</c:v>
                </c:pt>
              </c:strCache>
            </c:strRef>
          </c:cat>
          <c:val>
            <c:numRef>
              <c:f>Sheet1!$E$2:$E$12</c:f>
              <c:numCache>
                <c:formatCode>0.0%</c:formatCode>
                <c:ptCount val="11"/>
                <c:pt idx="0">
                  <c:v>0.03</c:v>
                </c:pt>
                <c:pt idx="1">
                  <c:v>0.03</c:v>
                </c:pt>
                <c:pt idx="2">
                  <c:v>0.03</c:v>
                </c:pt>
                <c:pt idx="3">
                  <c:v>0.03</c:v>
                </c:pt>
                <c:pt idx="4">
                  <c:v>0.03</c:v>
                </c:pt>
                <c:pt idx="5">
                  <c:v>0.03</c:v>
                </c:pt>
                <c:pt idx="6">
                  <c:v>0.03</c:v>
                </c:pt>
                <c:pt idx="7">
                  <c:v>0.03</c:v>
                </c:pt>
                <c:pt idx="8">
                  <c:v>0.03</c:v>
                </c:pt>
                <c:pt idx="9">
                  <c:v>0.03</c:v>
                </c:pt>
                <c:pt idx="10">
                  <c:v>0.03</c:v>
                </c:pt>
              </c:numCache>
            </c:numRef>
          </c:val>
          <c:extLst>
            <c:ext xmlns:c16="http://schemas.microsoft.com/office/drawing/2014/chart" uri="{C3380CC4-5D6E-409C-BE32-E72D297353CC}">
              <c16:uniqueId val="{00000003-02F2-429B-BE0B-ADD44A3DFC89}"/>
            </c:ext>
          </c:extLst>
        </c:ser>
        <c:dLbls>
          <c:showLegendKey val="0"/>
          <c:showVal val="0"/>
          <c:showCatName val="0"/>
          <c:showSerName val="0"/>
          <c:showPercent val="0"/>
          <c:showBubbleSize val="0"/>
        </c:dLbls>
        <c:gapWidth val="150"/>
        <c:overlap val="100"/>
        <c:axId val="459101248"/>
        <c:axId val="459101640"/>
      </c:barChart>
      <c:catAx>
        <c:axId val="459101248"/>
        <c:scaling>
          <c:orientation val="minMax"/>
        </c:scaling>
        <c:delete val="0"/>
        <c:axPos val="b"/>
        <c:numFmt formatCode="General" sourceLinked="0"/>
        <c:majorTickMark val="out"/>
        <c:minorTickMark val="none"/>
        <c:tickLblPos val="nextTo"/>
        <c:crossAx val="459101640"/>
        <c:crosses val="autoZero"/>
        <c:auto val="1"/>
        <c:lblAlgn val="ctr"/>
        <c:lblOffset val="100"/>
        <c:noMultiLvlLbl val="0"/>
      </c:catAx>
      <c:valAx>
        <c:axId val="459101640"/>
        <c:scaling>
          <c:orientation val="minMax"/>
          <c:max val="1"/>
          <c:min val="0.8"/>
        </c:scaling>
        <c:delete val="0"/>
        <c:axPos val="l"/>
        <c:majorGridlines/>
        <c:numFmt formatCode="0.0%" sourceLinked="1"/>
        <c:majorTickMark val="out"/>
        <c:minorTickMark val="in"/>
        <c:tickLblPos val="nextTo"/>
        <c:crossAx val="459101248"/>
        <c:crosses val="autoZero"/>
        <c:crossBetween val="between"/>
        <c:majorUnit val="2.0000000000000004E-2"/>
      </c:valAx>
    </c:plotArea>
    <c:legend>
      <c:legendPos val="r"/>
      <c:overlay val="0"/>
    </c:legend>
    <c:plotVisOnly val="1"/>
    <c:dispBlanksAs val="gap"/>
    <c:showDLblsOverMax val="0"/>
  </c:chart>
  <c:txPr>
    <a:bodyPr/>
    <a:lstStyle/>
    <a:p>
      <a:pPr>
        <a:defRPr sz="1800"/>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7466535433070865E-2"/>
          <c:y val="6.5087163523164251E-2"/>
          <c:w val="0.77941924873027235"/>
          <c:h val="0.84211829335286581"/>
        </c:manualLayout>
      </c:layout>
      <c:barChart>
        <c:barDir val="col"/>
        <c:grouping val="clustered"/>
        <c:varyColors val="0"/>
        <c:ser>
          <c:idx val="0"/>
          <c:order val="0"/>
          <c:tx>
            <c:strRef>
              <c:f>Sheet1!$B$1</c:f>
              <c:strCache>
                <c:ptCount val="1"/>
                <c:pt idx="0">
                  <c:v>All</c:v>
                </c:pt>
              </c:strCache>
            </c:strRef>
          </c:tx>
          <c:spPr>
            <a:solidFill>
              <a:schemeClr val="accent1"/>
            </a:solidFill>
            <a:ln>
              <a:noFill/>
            </a:ln>
            <a:effectLst/>
          </c:spPr>
          <c:invertIfNegative val="0"/>
          <c:cat>
            <c:strRef>
              <c:f>Sheet1!$A$2:$A$6</c:f>
              <c:strCache>
                <c:ptCount val="5"/>
                <c:pt idx="0">
                  <c:v>District</c:v>
                </c:pt>
                <c:pt idx="1">
                  <c:v>Campus 1</c:v>
                </c:pt>
                <c:pt idx="2">
                  <c:v>Campus 2</c:v>
                </c:pt>
                <c:pt idx="3">
                  <c:v>Campus 3</c:v>
                </c:pt>
                <c:pt idx="4">
                  <c:v>Campus 4</c:v>
                </c:pt>
              </c:strCache>
            </c:strRef>
          </c:cat>
          <c:val>
            <c:numRef>
              <c:f>Sheet1!$B$2:$B$6</c:f>
              <c:numCache>
                <c:formatCode>0.0%</c:formatCode>
                <c:ptCount val="5"/>
                <c:pt idx="0">
                  <c:v>0.9</c:v>
                </c:pt>
                <c:pt idx="1">
                  <c:v>0.9</c:v>
                </c:pt>
                <c:pt idx="2">
                  <c:v>0.9</c:v>
                </c:pt>
                <c:pt idx="3">
                  <c:v>0.9</c:v>
                </c:pt>
                <c:pt idx="4">
                  <c:v>0.9</c:v>
                </c:pt>
              </c:numCache>
            </c:numRef>
          </c:val>
          <c:extLst>
            <c:ext xmlns:c16="http://schemas.microsoft.com/office/drawing/2014/chart" uri="{C3380CC4-5D6E-409C-BE32-E72D297353CC}">
              <c16:uniqueId val="{00000000-2EB6-49C0-BBEF-A8C0B3C00653}"/>
            </c:ext>
          </c:extLst>
        </c:ser>
        <c:ser>
          <c:idx val="1"/>
          <c:order val="1"/>
          <c:tx>
            <c:strRef>
              <c:f>Sheet1!$C$1</c:f>
              <c:strCache>
                <c:ptCount val="1"/>
                <c:pt idx="0">
                  <c:v>Af Am</c:v>
                </c:pt>
              </c:strCache>
            </c:strRef>
          </c:tx>
          <c:spPr>
            <a:solidFill>
              <a:srgbClr val="92D050"/>
            </a:solidFill>
            <a:ln>
              <a:noFill/>
            </a:ln>
            <a:effectLst/>
          </c:spPr>
          <c:invertIfNegative val="0"/>
          <c:cat>
            <c:strRef>
              <c:f>Sheet1!$A$2:$A$6</c:f>
              <c:strCache>
                <c:ptCount val="5"/>
                <c:pt idx="0">
                  <c:v>District</c:v>
                </c:pt>
                <c:pt idx="1">
                  <c:v>Campus 1</c:v>
                </c:pt>
                <c:pt idx="2">
                  <c:v>Campus 2</c:v>
                </c:pt>
                <c:pt idx="3">
                  <c:v>Campus 3</c:v>
                </c:pt>
                <c:pt idx="4">
                  <c:v>Campus 4</c:v>
                </c:pt>
              </c:strCache>
            </c:strRef>
          </c:cat>
          <c:val>
            <c:numRef>
              <c:f>Sheet1!$C$2:$C$6</c:f>
              <c:numCache>
                <c:formatCode>0.0%</c:formatCode>
                <c:ptCount val="5"/>
                <c:pt idx="0">
                  <c:v>0.85</c:v>
                </c:pt>
                <c:pt idx="1">
                  <c:v>0.85</c:v>
                </c:pt>
                <c:pt idx="2">
                  <c:v>0.85</c:v>
                </c:pt>
                <c:pt idx="3">
                  <c:v>0.85</c:v>
                </c:pt>
                <c:pt idx="4">
                  <c:v>0.85</c:v>
                </c:pt>
              </c:numCache>
            </c:numRef>
          </c:val>
          <c:extLst>
            <c:ext xmlns:c16="http://schemas.microsoft.com/office/drawing/2014/chart" uri="{C3380CC4-5D6E-409C-BE32-E72D297353CC}">
              <c16:uniqueId val="{00000001-2EB6-49C0-BBEF-A8C0B3C00653}"/>
            </c:ext>
          </c:extLst>
        </c:ser>
        <c:ser>
          <c:idx val="2"/>
          <c:order val="2"/>
          <c:tx>
            <c:strRef>
              <c:f>Sheet1!$D$1</c:f>
              <c:strCache>
                <c:ptCount val="1"/>
                <c:pt idx="0">
                  <c:v>Hisp</c:v>
                </c:pt>
              </c:strCache>
            </c:strRef>
          </c:tx>
          <c:spPr>
            <a:solidFill>
              <a:schemeClr val="accent5"/>
            </a:solidFill>
            <a:ln>
              <a:noFill/>
            </a:ln>
            <a:effectLst/>
          </c:spPr>
          <c:invertIfNegative val="0"/>
          <c:cat>
            <c:strRef>
              <c:f>Sheet1!$A$2:$A$6</c:f>
              <c:strCache>
                <c:ptCount val="5"/>
                <c:pt idx="0">
                  <c:v>District</c:v>
                </c:pt>
                <c:pt idx="1">
                  <c:v>Campus 1</c:v>
                </c:pt>
                <c:pt idx="2">
                  <c:v>Campus 2</c:v>
                </c:pt>
                <c:pt idx="3">
                  <c:v>Campus 3</c:v>
                </c:pt>
                <c:pt idx="4">
                  <c:v>Campus 4</c:v>
                </c:pt>
              </c:strCache>
            </c:strRef>
          </c:cat>
          <c:val>
            <c:numRef>
              <c:f>Sheet1!$D$2:$D$6</c:f>
              <c:numCache>
                <c:formatCode>0.0%</c:formatCode>
                <c:ptCount val="5"/>
                <c:pt idx="0">
                  <c:v>0.8</c:v>
                </c:pt>
                <c:pt idx="1">
                  <c:v>0.8</c:v>
                </c:pt>
                <c:pt idx="2">
                  <c:v>0.8</c:v>
                </c:pt>
                <c:pt idx="3">
                  <c:v>0.8</c:v>
                </c:pt>
                <c:pt idx="4">
                  <c:v>0.8</c:v>
                </c:pt>
              </c:numCache>
            </c:numRef>
          </c:val>
          <c:extLst>
            <c:ext xmlns:c16="http://schemas.microsoft.com/office/drawing/2014/chart" uri="{C3380CC4-5D6E-409C-BE32-E72D297353CC}">
              <c16:uniqueId val="{00000002-2EB6-49C0-BBEF-A8C0B3C00653}"/>
            </c:ext>
          </c:extLst>
        </c:ser>
        <c:ser>
          <c:idx val="3"/>
          <c:order val="3"/>
          <c:tx>
            <c:strRef>
              <c:f>Sheet1!$E$1</c:f>
              <c:strCache>
                <c:ptCount val="1"/>
                <c:pt idx="0">
                  <c:v>White</c:v>
                </c:pt>
              </c:strCache>
            </c:strRef>
          </c:tx>
          <c:spPr>
            <a:solidFill>
              <a:schemeClr val="accent1">
                <a:lumMod val="60000"/>
              </a:schemeClr>
            </a:solidFill>
            <a:ln>
              <a:noFill/>
            </a:ln>
            <a:effectLst/>
          </c:spPr>
          <c:invertIfNegative val="0"/>
          <c:cat>
            <c:strRef>
              <c:f>Sheet1!$A$2:$A$6</c:f>
              <c:strCache>
                <c:ptCount val="5"/>
                <c:pt idx="0">
                  <c:v>District</c:v>
                </c:pt>
                <c:pt idx="1">
                  <c:v>Campus 1</c:v>
                </c:pt>
                <c:pt idx="2">
                  <c:v>Campus 2</c:v>
                </c:pt>
                <c:pt idx="3">
                  <c:v>Campus 3</c:v>
                </c:pt>
                <c:pt idx="4">
                  <c:v>Campus 4</c:v>
                </c:pt>
              </c:strCache>
            </c:strRef>
          </c:cat>
          <c:val>
            <c:numRef>
              <c:f>Sheet1!$E$2:$E$6</c:f>
              <c:numCache>
                <c:formatCode>0.0%</c:formatCode>
                <c:ptCount val="5"/>
                <c:pt idx="0">
                  <c:v>0.75</c:v>
                </c:pt>
                <c:pt idx="1">
                  <c:v>0.75</c:v>
                </c:pt>
                <c:pt idx="2">
                  <c:v>0.75</c:v>
                </c:pt>
                <c:pt idx="3">
                  <c:v>0.75</c:v>
                </c:pt>
                <c:pt idx="4">
                  <c:v>0.75</c:v>
                </c:pt>
              </c:numCache>
            </c:numRef>
          </c:val>
          <c:extLst>
            <c:ext xmlns:c16="http://schemas.microsoft.com/office/drawing/2014/chart" uri="{C3380CC4-5D6E-409C-BE32-E72D297353CC}">
              <c16:uniqueId val="{00000003-2EB6-49C0-BBEF-A8C0B3C00653}"/>
            </c:ext>
          </c:extLst>
        </c:ser>
        <c:ser>
          <c:idx val="4"/>
          <c:order val="4"/>
          <c:tx>
            <c:strRef>
              <c:f>Sheet1!$F$1</c:f>
              <c:strCache>
                <c:ptCount val="1"/>
                <c:pt idx="0">
                  <c:v>Am. Indian</c:v>
                </c:pt>
              </c:strCache>
            </c:strRef>
          </c:tx>
          <c:spPr>
            <a:solidFill>
              <a:schemeClr val="accent3">
                <a:lumMod val="60000"/>
              </a:schemeClr>
            </a:solidFill>
            <a:ln>
              <a:noFill/>
            </a:ln>
            <a:effectLst/>
          </c:spPr>
          <c:invertIfNegative val="0"/>
          <c:cat>
            <c:strRef>
              <c:f>Sheet1!$A$2:$A$6</c:f>
              <c:strCache>
                <c:ptCount val="5"/>
                <c:pt idx="0">
                  <c:v>District</c:v>
                </c:pt>
                <c:pt idx="1">
                  <c:v>Campus 1</c:v>
                </c:pt>
                <c:pt idx="2">
                  <c:v>Campus 2</c:v>
                </c:pt>
                <c:pt idx="3">
                  <c:v>Campus 3</c:v>
                </c:pt>
                <c:pt idx="4">
                  <c:v>Campus 4</c:v>
                </c:pt>
              </c:strCache>
            </c:strRef>
          </c:cat>
          <c:val>
            <c:numRef>
              <c:f>Sheet1!$F$2:$F$6</c:f>
              <c:numCache>
                <c:formatCode>0.0%</c:formatCode>
                <c:ptCount val="5"/>
                <c:pt idx="0">
                  <c:v>0.7</c:v>
                </c:pt>
                <c:pt idx="1">
                  <c:v>0.7</c:v>
                </c:pt>
                <c:pt idx="2">
                  <c:v>0.7</c:v>
                </c:pt>
                <c:pt idx="3">
                  <c:v>0.7</c:v>
                </c:pt>
                <c:pt idx="4">
                  <c:v>0.7</c:v>
                </c:pt>
              </c:numCache>
            </c:numRef>
          </c:val>
          <c:extLst>
            <c:ext xmlns:c16="http://schemas.microsoft.com/office/drawing/2014/chart" uri="{C3380CC4-5D6E-409C-BE32-E72D297353CC}">
              <c16:uniqueId val="{00000004-2EB6-49C0-BBEF-A8C0B3C00653}"/>
            </c:ext>
          </c:extLst>
        </c:ser>
        <c:ser>
          <c:idx val="5"/>
          <c:order val="5"/>
          <c:tx>
            <c:strRef>
              <c:f>Sheet1!$G$1</c:f>
              <c:strCache>
                <c:ptCount val="1"/>
                <c:pt idx="0">
                  <c:v>Asian</c:v>
                </c:pt>
              </c:strCache>
            </c:strRef>
          </c:tx>
          <c:spPr>
            <a:solidFill>
              <a:schemeClr val="accent5">
                <a:lumMod val="60000"/>
              </a:schemeClr>
            </a:solidFill>
            <a:ln>
              <a:noFill/>
            </a:ln>
            <a:effectLst/>
          </c:spPr>
          <c:invertIfNegative val="0"/>
          <c:cat>
            <c:strRef>
              <c:f>Sheet1!$A$2:$A$6</c:f>
              <c:strCache>
                <c:ptCount val="5"/>
                <c:pt idx="0">
                  <c:v>District</c:v>
                </c:pt>
                <c:pt idx="1">
                  <c:v>Campus 1</c:v>
                </c:pt>
                <c:pt idx="2">
                  <c:v>Campus 2</c:v>
                </c:pt>
                <c:pt idx="3">
                  <c:v>Campus 3</c:v>
                </c:pt>
                <c:pt idx="4">
                  <c:v>Campus 4</c:v>
                </c:pt>
              </c:strCache>
            </c:strRef>
          </c:cat>
          <c:val>
            <c:numRef>
              <c:f>Sheet1!$G$2:$G$6</c:f>
              <c:numCache>
                <c:formatCode>0.0%</c:formatCode>
                <c:ptCount val="5"/>
                <c:pt idx="0">
                  <c:v>0.65</c:v>
                </c:pt>
                <c:pt idx="1">
                  <c:v>0.65</c:v>
                </c:pt>
                <c:pt idx="2">
                  <c:v>0.65</c:v>
                </c:pt>
                <c:pt idx="3">
                  <c:v>0.65</c:v>
                </c:pt>
                <c:pt idx="4">
                  <c:v>0.65</c:v>
                </c:pt>
              </c:numCache>
            </c:numRef>
          </c:val>
          <c:extLst>
            <c:ext xmlns:c16="http://schemas.microsoft.com/office/drawing/2014/chart" uri="{C3380CC4-5D6E-409C-BE32-E72D297353CC}">
              <c16:uniqueId val="{00000005-2EB6-49C0-BBEF-A8C0B3C00653}"/>
            </c:ext>
          </c:extLst>
        </c:ser>
        <c:ser>
          <c:idx val="6"/>
          <c:order val="6"/>
          <c:tx>
            <c:strRef>
              <c:f>Sheet1!$H$1</c:f>
              <c:strCache>
                <c:ptCount val="1"/>
                <c:pt idx="0">
                  <c:v>Pac. Islander</c:v>
                </c:pt>
              </c:strCache>
            </c:strRef>
          </c:tx>
          <c:spPr>
            <a:solidFill>
              <a:schemeClr val="accent1">
                <a:lumMod val="80000"/>
                <a:lumOff val="20000"/>
              </a:schemeClr>
            </a:solidFill>
            <a:ln>
              <a:noFill/>
            </a:ln>
            <a:effectLst/>
          </c:spPr>
          <c:invertIfNegative val="0"/>
          <c:cat>
            <c:strRef>
              <c:f>Sheet1!$A$2:$A$6</c:f>
              <c:strCache>
                <c:ptCount val="5"/>
                <c:pt idx="0">
                  <c:v>District</c:v>
                </c:pt>
                <c:pt idx="1">
                  <c:v>Campus 1</c:v>
                </c:pt>
                <c:pt idx="2">
                  <c:v>Campus 2</c:v>
                </c:pt>
                <c:pt idx="3">
                  <c:v>Campus 3</c:v>
                </c:pt>
                <c:pt idx="4">
                  <c:v>Campus 4</c:v>
                </c:pt>
              </c:strCache>
            </c:strRef>
          </c:cat>
          <c:val>
            <c:numRef>
              <c:f>Sheet1!$H$2:$H$6</c:f>
              <c:numCache>
                <c:formatCode>0.0%</c:formatCode>
                <c:ptCount val="5"/>
                <c:pt idx="0">
                  <c:v>0.59</c:v>
                </c:pt>
                <c:pt idx="1">
                  <c:v>0.59</c:v>
                </c:pt>
                <c:pt idx="2">
                  <c:v>0.59</c:v>
                </c:pt>
                <c:pt idx="3">
                  <c:v>0.59</c:v>
                </c:pt>
                <c:pt idx="4">
                  <c:v>0.59</c:v>
                </c:pt>
              </c:numCache>
            </c:numRef>
          </c:val>
          <c:extLst>
            <c:ext xmlns:c16="http://schemas.microsoft.com/office/drawing/2014/chart" uri="{C3380CC4-5D6E-409C-BE32-E72D297353CC}">
              <c16:uniqueId val="{00000006-2EB6-49C0-BBEF-A8C0B3C00653}"/>
            </c:ext>
          </c:extLst>
        </c:ser>
        <c:ser>
          <c:idx val="7"/>
          <c:order val="7"/>
          <c:tx>
            <c:strRef>
              <c:f>Sheet1!$I$1</c:f>
              <c:strCache>
                <c:ptCount val="1"/>
                <c:pt idx="0">
                  <c:v>Two or More</c:v>
                </c:pt>
              </c:strCache>
            </c:strRef>
          </c:tx>
          <c:spPr>
            <a:solidFill>
              <a:srgbClr val="FFFF00"/>
            </a:solidFill>
            <a:ln>
              <a:noFill/>
            </a:ln>
            <a:effectLst/>
          </c:spPr>
          <c:invertIfNegative val="0"/>
          <c:cat>
            <c:strRef>
              <c:f>Sheet1!$A$2:$A$6</c:f>
              <c:strCache>
                <c:ptCount val="5"/>
                <c:pt idx="0">
                  <c:v>District</c:v>
                </c:pt>
                <c:pt idx="1">
                  <c:v>Campus 1</c:v>
                </c:pt>
                <c:pt idx="2">
                  <c:v>Campus 2</c:v>
                </c:pt>
                <c:pt idx="3">
                  <c:v>Campus 3</c:v>
                </c:pt>
                <c:pt idx="4">
                  <c:v>Campus 4</c:v>
                </c:pt>
              </c:strCache>
            </c:strRef>
          </c:cat>
          <c:val>
            <c:numRef>
              <c:f>Sheet1!$I$2:$I$6</c:f>
              <c:numCache>
                <c:formatCode>0.0%</c:formatCode>
                <c:ptCount val="5"/>
                <c:pt idx="0">
                  <c:v>0.57999999999999996</c:v>
                </c:pt>
                <c:pt idx="1">
                  <c:v>0.57999999999999996</c:v>
                </c:pt>
                <c:pt idx="2">
                  <c:v>0.57999999999999996</c:v>
                </c:pt>
                <c:pt idx="3">
                  <c:v>0.57999999999999996</c:v>
                </c:pt>
                <c:pt idx="4">
                  <c:v>0.57999999999999996</c:v>
                </c:pt>
              </c:numCache>
            </c:numRef>
          </c:val>
          <c:extLst>
            <c:ext xmlns:c16="http://schemas.microsoft.com/office/drawing/2014/chart" uri="{C3380CC4-5D6E-409C-BE32-E72D297353CC}">
              <c16:uniqueId val="{00000007-2EB6-49C0-BBEF-A8C0B3C00653}"/>
            </c:ext>
          </c:extLst>
        </c:ser>
        <c:ser>
          <c:idx val="8"/>
          <c:order val="8"/>
          <c:tx>
            <c:strRef>
              <c:f>Sheet1!$J$1</c:f>
              <c:strCache>
                <c:ptCount val="1"/>
                <c:pt idx="0">
                  <c:v>Sp Ed</c:v>
                </c:pt>
              </c:strCache>
            </c:strRef>
          </c:tx>
          <c:spPr>
            <a:solidFill>
              <a:schemeClr val="accent5">
                <a:lumMod val="80000"/>
                <a:lumOff val="20000"/>
              </a:schemeClr>
            </a:solidFill>
            <a:ln>
              <a:noFill/>
            </a:ln>
            <a:effectLst/>
          </c:spPr>
          <c:invertIfNegative val="0"/>
          <c:cat>
            <c:strRef>
              <c:f>Sheet1!$A$2:$A$6</c:f>
              <c:strCache>
                <c:ptCount val="5"/>
                <c:pt idx="0">
                  <c:v>District</c:v>
                </c:pt>
                <c:pt idx="1">
                  <c:v>Campus 1</c:v>
                </c:pt>
                <c:pt idx="2">
                  <c:v>Campus 2</c:v>
                </c:pt>
                <c:pt idx="3">
                  <c:v>Campus 3</c:v>
                </c:pt>
                <c:pt idx="4">
                  <c:v>Campus 4</c:v>
                </c:pt>
              </c:strCache>
            </c:strRef>
          </c:cat>
          <c:val>
            <c:numRef>
              <c:f>Sheet1!$J$2:$J$6</c:f>
              <c:numCache>
                <c:formatCode>0.0%</c:formatCode>
                <c:ptCount val="5"/>
                <c:pt idx="0">
                  <c:v>0.56999999999999995</c:v>
                </c:pt>
                <c:pt idx="1">
                  <c:v>0.56999999999999995</c:v>
                </c:pt>
                <c:pt idx="2">
                  <c:v>0.56999999999999995</c:v>
                </c:pt>
                <c:pt idx="3">
                  <c:v>0.56999999999999995</c:v>
                </c:pt>
                <c:pt idx="4">
                  <c:v>0.56999999999999995</c:v>
                </c:pt>
              </c:numCache>
            </c:numRef>
          </c:val>
          <c:extLst>
            <c:ext xmlns:c16="http://schemas.microsoft.com/office/drawing/2014/chart" uri="{C3380CC4-5D6E-409C-BE32-E72D297353CC}">
              <c16:uniqueId val="{00000003-A538-4E3D-8846-65C697DDE159}"/>
            </c:ext>
          </c:extLst>
        </c:ser>
        <c:ser>
          <c:idx val="9"/>
          <c:order val="9"/>
          <c:tx>
            <c:strRef>
              <c:f>Sheet1!$K$1</c:f>
              <c:strCache>
                <c:ptCount val="1"/>
                <c:pt idx="0">
                  <c:v>Eco Dis</c:v>
                </c:pt>
              </c:strCache>
            </c:strRef>
          </c:tx>
          <c:spPr>
            <a:solidFill>
              <a:schemeClr val="accent1">
                <a:lumMod val="80000"/>
              </a:schemeClr>
            </a:solidFill>
            <a:ln>
              <a:noFill/>
            </a:ln>
            <a:effectLst/>
          </c:spPr>
          <c:invertIfNegative val="0"/>
          <c:cat>
            <c:strRef>
              <c:f>Sheet1!$A$2:$A$6</c:f>
              <c:strCache>
                <c:ptCount val="5"/>
                <c:pt idx="0">
                  <c:v>District</c:v>
                </c:pt>
                <c:pt idx="1">
                  <c:v>Campus 1</c:v>
                </c:pt>
                <c:pt idx="2">
                  <c:v>Campus 2</c:v>
                </c:pt>
                <c:pt idx="3">
                  <c:v>Campus 3</c:v>
                </c:pt>
                <c:pt idx="4">
                  <c:v>Campus 4</c:v>
                </c:pt>
              </c:strCache>
            </c:strRef>
          </c:cat>
          <c:val>
            <c:numRef>
              <c:f>Sheet1!$K$2:$K$6</c:f>
              <c:numCache>
                <c:formatCode>0.0%</c:formatCode>
                <c:ptCount val="5"/>
                <c:pt idx="0">
                  <c:v>0.56000000000000005</c:v>
                </c:pt>
                <c:pt idx="1">
                  <c:v>0.56000000000000005</c:v>
                </c:pt>
                <c:pt idx="2">
                  <c:v>0.56000000000000005</c:v>
                </c:pt>
                <c:pt idx="3">
                  <c:v>0.56000000000000005</c:v>
                </c:pt>
                <c:pt idx="4">
                  <c:v>0.56000000000000005</c:v>
                </c:pt>
              </c:numCache>
            </c:numRef>
          </c:val>
          <c:extLst>
            <c:ext xmlns:c16="http://schemas.microsoft.com/office/drawing/2014/chart" uri="{C3380CC4-5D6E-409C-BE32-E72D297353CC}">
              <c16:uniqueId val="{00000004-A538-4E3D-8846-65C697DDE159}"/>
            </c:ext>
          </c:extLst>
        </c:ser>
        <c:ser>
          <c:idx val="10"/>
          <c:order val="10"/>
          <c:tx>
            <c:strRef>
              <c:f>Sheet1!$L$1</c:f>
              <c:strCache>
                <c:ptCount val="1"/>
                <c:pt idx="0">
                  <c:v>EB/EL</c:v>
                </c:pt>
              </c:strCache>
            </c:strRef>
          </c:tx>
          <c:spPr>
            <a:solidFill>
              <a:schemeClr val="accent3">
                <a:lumMod val="80000"/>
              </a:schemeClr>
            </a:solidFill>
            <a:ln>
              <a:noFill/>
            </a:ln>
            <a:effectLst/>
          </c:spPr>
          <c:invertIfNegative val="0"/>
          <c:cat>
            <c:strRef>
              <c:f>Sheet1!$A$2:$A$6</c:f>
              <c:strCache>
                <c:ptCount val="5"/>
                <c:pt idx="0">
                  <c:v>District</c:v>
                </c:pt>
                <c:pt idx="1">
                  <c:v>Campus 1</c:v>
                </c:pt>
                <c:pt idx="2">
                  <c:v>Campus 2</c:v>
                </c:pt>
                <c:pt idx="3">
                  <c:v>Campus 3</c:v>
                </c:pt>
                <c:pt idx="4">
                  <c:v>Campus 4</c:v>
                </c:pt>
              </c:strCache>
            </c:strRef>
          </c:cat>
          <c:val>
            <c:numRef>
              <c:f>Sheet1!$L$2:$L$6</c:f>
              <c:numCache>
                <c:formatCode>0.0%</c:formatCode>
                <c:ptCount val="5"/>
                <c:pt idx="0">
                  <c:v>0.55000000000000004</c:v>
                </c:pt>
                <c:pt idx="1">
                  <c:v>0.55000000000000004</c:v>
                </c:pt>
                <c:pt idx="2">
                  <c:v>0.55000000000000004</c:v>
                </c:pt>
                <c:pt idx="3">
                  <c:v>0.55000000000000004</c:v>
                </c:pt>
                <c:pt idx="4">
                  <c:v>0.55000000000000004</c:v>
                </c:pt>
              </c:numCache>
            </c:numRef>
          </c:val>
          <c:extLst>
            <c:ext xmlns:c16="http://schemas.microsoft.com/office/drawing/2014/chart" uri="{C3380CC4-5D6E-409C-BE32-E72D297353CC}">
              <c16:uniqueId val="{00000005-A538-4E3D-8846-65C697DDE159}"/>
            </c:ext>
          </c:extLst>
        </c:ser>
        <c:dLbls>
          <c:showLegendKey val="0"/>
          <c:showVal val="0"/>
          <c:showCatName val="0"/>
          <c:showSerName val="0"/>
          <c:showPercent val="0"/>
          <c:showBubbleSize val="0"/>
        </c:dLbls>
        <c:gapWidth val="150"/>
        <c:axId val="459098416"/>
        <c:axId val="459098808"/>
      </c:barChart>
      <c:catAx>
        <c:axId val="459098416"/>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59098808"/>
        <c:crosses val="autoZero"/>
        <c:auto val="1"/>
        <c:lblAlgn val="ctr"/>
        <c:lblOffset val="100"/>
        <c:noMultiLvlLbl val="0"/>
      </c:catAx>
      <c:valAx>
        <c:axId val="459098808"/>
        <c:scaling>
          <c:orientation val="minMax"/>
          <c:max val="1"/>
          <c:min val="0.5"/>
        </c:scaling>
        <c:delete val="0"/>
        <c:axPos val="l"/>
        <c:majorGridlines>
          <c:spPr>
            <a:ln w="9525" cap="flat" cmpd="sng" algn="ctr">
              <a:solidFill>
                <a:schemeClr val="tx1">
                  <a:tint val="75000"/>
                  <a:shade val="95000"/>
                  <a:satMod val="105000"/>
                </a:schemeClr>
              </a:solidFill>
              <a:prstDash val="solid"/>
              <a:round/>
            </a:ln>
            <a:effectLst/>
          </c:spPr>
        </c:majorGridlines>
        <c:numFmt formatCode="0.0%" sourceLinked="1"/>
        <c:majorTickMark val="out"/>
        <c:minorTickMark val="cross"/>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59098416"/>
        <c:crosses val="autoZero"/>
        <c:crossBetween val="between"/>
        <c:majorUnit val="0.1"/>
      </c:valAx>
      <c:spPr>
        <a:noFill/>
        <a:ln>
          <a:noFill/>
        </a:ln>
        <a:effectLst/>
      </c:spPr>
    </c:plotArea>
    <c:legend>
      <c:legendPos val="r"/>
      <c:layout>
        <c:manualLayout>
          <c:xMode val="edge"/>
          <c:yMode val="edge"/>
          <c:x val="0.86263847700855578"/>
          <c:y val="0"/>
          <c:w val="0.12761649112042814"/>
          <c:h val="0.91060172377101511"/>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tx>
            <c:strRef>
              <c:f>Sheet1!$B$1</c:f>
              <c:strCache>
                <c:ptCount val="1"/>
                <c:pt idx="0">
                  <c:v>Graduate</c:v>
                </c:pt>
              </c:strCache>
            </c:strRef>
          </c:tx>
          <c:invertIfNegative val="0"/>
          <c:cat>
            <c:strRef>
              <c:f>Sheet1!$A$2:$A$12</c:f>
              <c:strCache>
                <c:ptCount val="11"/>
                <c:pt idx="0">
                  <c:v>All</c:v>
                </c:pt>
                <c:pt idx="1">
                  <c:v>Af Am</c:v>
                </c:pt>
                <c:pt idx="2">
                  <c:v>Hisp</c:v>
                </c:pt>
                <c:pt idx="3">
                  <c:v>White</c:v>
                </c:pt>
                <c:pt idx="4">
                  <c:v>Am. Indian</c:v>
                </c:pt>
                <c:pt idx="5">
                  <c:v>Asian</c:v>
                </c:pt>
                <c:pt idx="6">
                  <c:v>Pac. Islander</c:v>
                </c:pt>
                <c:pt idx="7">
                  <c:v>Two or More</c:v>
                </c:pt>
                <c:pt idx="8">
                  <c:v>Sp Ed</c:v>
                </c:pt>
                <c:pt idx="9">
                  <c:v>Eco Dis</c:v>
                </c:pt>
                <c:pt idx="10">
                  <c:v>EB/EL</c:v>
                </c:pt>
              </c:strCache>
            </c:strRef>
          </c:cat>
          <c:val>
            <c:numRef>
              <c:f>Sheet1!$B$2:$B$12</c:f>
              <c:numCache>
                <c:formatCode>0.0%</c:formatCode>
                <c:ptCount val="11"/>
                <c:pt idx="0">
                  <c:v>0.93</c:v>
                </c:pt>
                <c:pt idx="1">
                  <c:v>0.93</c:v>
                </c:pt>
                <c:pt idx="2">
                  <c:v>0.93</c:v>
                </c:pt>
                <c:pt idx="3">
                  <c:v>0.93</c:v>
                </c:pt>
                <c:pt idx="4">
                  <c:v>0.93</c:v>
                </c:pt>
                <c:pt idx="5">
                  <c:v>0.93</c:v>
                </c:pt>
                <c:pt idx="6">
                  <c:v>0.93</c:v>
                </c:pt>
                <c:pt idx="7">
                  <c:v>0.93</c:v>
                </c:pt>
                <c:pt idx="8">
                  <c:v>0.93</c:v>
                </c:pt>
                <c:pt idx="9">
                  <c:v>0.93</c:v>
                </c:pt>
                <c:pt idx="10">
                  <c:v>0.93</c:v>
                </c:pt>
              </c:numCache>
            </c:numRef>
          </c:val>
          <c:extLst>
            <c:ext xmlns:c16="http://schemas.microsoft.com/office/drawing/2014/chart" uri="{C3380CC4-5D6E-409C-BE32-E72D297353CC}">
              <c16:uniqueId val="{00000000-4192-44FB-BCAB-A920FC834F84}"/>
            </c:ext>
          </c:extLst>
        </c:ser>
        <c:ser>
          <c:idx val="1"/>
          <c:order val="1"/>
          <c:tx>
            <c:strRef>
              <c:f>Sheet1!$D$1</c:f>
              <c:strCache>
                <c:ptCount val="1"/>
                <c:pt idx="0">
                  <c:v>Continuer</c:v>
                </c:pt>
              </c:strCache>
            </c:strRef>
          </c:tx>
          <c:invertIfNegative val="0"/>
          <c:cat>
            <c:strRef>
              <c:f>Sheet1!$A$2:$A$12</c:f>
              <c:strCache>
                <c:ptCount val="11"/>
                <c:pt idx="0">
                  <c:v>All</c:v>
                </c:pt>
                <c:pt idx="1">
                  <c:v>Af Am</c:v>
                </c:pt>
                <c:pt idx="2">
                  <c:v>Hisp</c:v>
                </c:pt>
                <c:pt idx="3">
                  <c:v>White</c:v>
                </c:pt>
                <c:pt idx="4">
                  <c:v>Am. Indian</c:v>
                </c:pt>
                <c:pt idx="5">
                  <c:v>Asian</c:v>
                </c:pt>
                <c:pt idx="6">
                  <c:v>Pac. Islander</c:v>
                </c:pt>
                <c:pt idx="7">
                  <c:v>Two or More</c:v>
                </c:pt>
                <c:pt idx="8">
                  <c:v>Sp Ed</c:v>
                </c:pt>
                <c:pt idx="9">
                  <c:v>Eco Dis</c:v>
                </c:pt>
                <c:pt idx="10">
                  <c:v>EB/EL</c:v>
                </c:pt>
              </c:strCache>
            </c:strRef>
          </c:cat>
          <c:val>
            <c:numRef>
              <c:f>Sheet1!$D$2:$D$12</c:f>
              <c:numCache>
                <c:formatCode>0.0%</c:formatCode>
                <c:ptCount val="11"/>
                <c:pt idx="0">
                  <c:v>0.02</c:v>
                </c:pt>
                <c:pt idx="1">
                  <c:v>0.02</c:v>
                </c:pt>
                <c:pt idx="2">
                  <c:v>0.02</c:v>
                </c:pt>
                <c:pt idx="3">
                  <c:v>0.02</c:v>
                </c:pt>
                <c:pt idx="4">
                  <c:v>0.02</c:v>
                </c:pt>
                <c:pt idx="5">
                  <c:v>0.02</c:v>
                </c:pt>
                <c:pt idx="6">
                  <c:v>0.02</c:v>
                </c:pt>
                <c:pt idx="7">
                  <c:v>0.02</c:v>
                </c:pt>
                <c:pt idx="8">
                  <c:v>0.02</c:v>
                </c:pt>
                <c:pt idx="9">
                  <c:v>0.02</c:v>
                </c:pt>
                <c:pt idx="10">
                  <c:v>0.02</c:v>
                </c:pt>
              </c:numCache>
            </c:numRef>
          </c:val>
          <c:extLst>
            <c:ext xmlns:c16="http://schemas.microsoft.com/office/drawing/2014/chart" uri="{C3380CC4-5D6E-409C-BE32-E72D297353CC}">
              <c16:uniqueId val="{00000001-4192-44FB-BCAB-A920FC834F84}"/>
            </c:ext>
          </c:extLst>
        </c:ser>
        <c:ser>
          <c:idx val="2"/>
          <c:order val="2"/>
          <c:tx>
            <c:strRef>
              <c:f>Sheet1!$C$1</c:f>
              <c:strCache>
                <c:ptCount val="1"/>
                <c:pt idx="0">
                  <c:v>GED</c:v>
                </c:pt>
              </c:strCache>
            </c:strRef>
          </c:tx>
          <c:invertIfNegative val="0"/>
          <c:cat>
            <c:strRef>
              <c:f>Sheet1!$A$2:$A$12</c:f>
              <c:strCache>
                <c:ptCount val="11"/>
                <c:pt idx="0">
                  <c:v>All</c:v>
                </c:pt>
                <c:pt idx="1">
                  <c:v>Af Am</c:v>
                </c:pt>
                <c:pt idx="2">
                  <c:v>Hisp</c:v>
                </c:pt>
                <c:pt idx="3">
                  <c:v>White</c:v>
                </c:pt>
                <c:pt idx="4">
                  <c:v>Am. Indian</c:v>
                </c:pt>
                <c:pt idx="5">
                  <c:v>Asian</c:v>
                </c:pt>
                <c:pt idx="6">
                  <c:v>Pac. Islander</c:v>
                </c:pt>
                <c:pt idx="7">
                  <c:v>Two or More</c:v>
                </c:pt>
                <c:pt idx="8">
                  <c:v>Sp Ed</c:v>
                </c:pt>
                <c:pt idx="9">
                  <c:v>Eco Dis</c:v>
                </c:pt>
                <c:pt idx="10">
                  <c:v>EB/EL</c:v>
                </c:pt>
              </c:strCache>
            </c:strRef>
          </c:cat>
          <c:val>
            <c:numRef>
              <c:f>Sheet1!$C$2:$C$12</c:f>
              <c:numCache>
                <c:formatCode>0.0%</c:formatCode>
                <c:ptCount val="11"/>
                <c:pt idx="0">
                  <c:v>0.01</c:v>
                </c:pt>
                <c:pt idx="1">
                  <c:v>0.01</c:v>
                </c:pt>
                <c:pt idx="2">
                  <c:v>0.01</c:v>
                </c:pt>
                <c:pt idx="3">
                  <c:v>0.01</c:v>
                </c:pt>
                <c:pt idx="4">
                  <c:v>0.01</c:v>
                </c:pt>
                <c:pt idx="5">
                  <c:v>0.01</c:v>
                </c:pt>
                <c:pt idx="6">
                  <c:v>0.01</c:v>
                </c:pt>
                <c:pt idx="7">
                  <c:v>0.01</c:v>
                </c:pt>
                <c:pt idx="8">
                  <c:v>0.01</c:v>
                </c:pt>
                <c:pt idx="9">
                  <c:v>0.01</c:v>
                </c:pt>
                <c:pt idx="10">
                  <c:v>0.01</c:v>
                </c:pt>
              </c:numCache>
            </c:numRef>
          </c:val>
          <c:extLst>
            <c:ext xmlns:c16="http://schemas.microsoft.com/office/drawing/2014/chart" uri="{C3380CC4-5D6E-409C-BE32-E72D297353CC}">
              <c16:uniqueId val="{00000002-4192-44FB-BCAB-A920FC834F84}"/>
            </c:ext>
          </c:extLst>
        </c:ser>
        <c:ser>
          <c:idx val="3"/>
          <c:order val="3"/>
          <c:tx>
            <c:strRef>
              <c:f>Sheet1!$E$1</c:f>
              <c:strCache>
                <c:ptCount val="1"/>
                <c:pt idx="0">
                  <c:v>Dropout</c:v>
                </c:pt>
              </c:strCache>
            </c:strRef>
          </c:tx>
          <c:spPr>
            <a:solidFill>
              <a:srgbClr val="304269">
                <a:lumMod val="20000"/>
                <a:lumOff val="80000"/>
              </a:srgbClr>
            </a:solidFill>
          </c:spPr>
          <c:invertIfNegative val="0"/>
          <c:cat>
            <c:strRef>
              <c:f>Sheet1!$A$2:$A$12</c:f>
              <c:strCache>
                <c:ptCount val="11"/>
                <c:pt idx="0">
                  <c:v>All</c:v>
                </c:pt>
                <c:pt idx="1">
                  <c:v>Af Am</c:v>
                </c:pt>
                <c:pt idx="2">
                  <c:v>Hisp</c:v>
                </c:pt>
                <c:pt idx="3">
                  <c:v>White</c:v>
                </c:pt>
                <c:pt idx="4">
                  <c:v>Am. Indian</c:v>
                </c:pt>
                <c:pt idx="5">
                  <c:v>Asian</c:v>
                </c:pt>
                <c:pt idx="6">
                  <c:v>Pac. Islander</c:v>
                </c:pt>
                <c:pt idx="7">
                  <c:v>Two or More</c:v>
                </c:pt>
                <c:pt idx="8">
                  <c:v>Sp Ed</c:v>
                </c:pt>
                <c:pt idx="9">
                  <c:v>Eco Dis</c:v>
                </c:pt>
                <c:pt idx="10">
                  <c:v>EB/EL</c:v>
                </c:pt>
              </c:strCache>
            </c:strRef>
          </c:cat>
          <c:val>
            <c:numRef>
              <c:f>Sheet1!$E$2:$E$12</c:f>
              <c:numCache>
                <c:formatCode>0.0%</c:formatCode>
                <c:ptCount val="11"/>
                <c:pt idx="0">
                  <c:v>0.03</c:v>
                </c:pt>
                <c:pt idx="1">
                  <c:v>0.03</c:v>
                </c:pt>
                <c:pt idx="2">
                  <c:v>0.03</c:v>
                </c:pt>
                <c:pt idx="3">
                  <c:v>0.03</c:v>
                </c:pt>
                <c:pt idx="4">
                  <c:v>0.03</c:v>
                </c:pt>
                <c:pt idx="5">
                  <c:v>0.03</c:v>
                </c:pt>
                <c:pt idx="6">
                  <c:v>0.03</c:v>
                </c:pt>
                <c:pt idx="7">
                  <c:v>0.03</c:v>
                </c:pt>
                <c:pt idx="8">
                  <c:v>0.03</c:v>
                </c:pt>
                <c:pt idx="9">
                  <c:v>0.03</c:v>
                </c:pt>
                <c:pt idx="10">
                  <c:v>0.03</c:v>
                </c:pt>
              </c:numCache>
            </c:numRef>
          </c:val>
          <c:extLst>
            <c:ext xmlns:c16="http://schemas.microsoft.com/office/drawing/2014/chart" uri="{C3380CC4-5D6E-409C-BE32-E72D297353CC}">
              <c16:uniqueId val="{00000003-4192-44FB-BCAB-A920FC834F84}"/>
            </c:ext>
          </c:extLst>
        </c:ser>
        <c:dLbls>
          <c:showLegendKey val="0"/>
          <c:showVal val="0"/>
          <c:showCatName val="0"/>
          <c:showSerName val="0"/>
          <c:showPercent val="0"/>
          <c:showBubbleSize val="0"/>
        </c:dLbls>
        <c:gapWidth val="150"/>
        <c:overlap val="100"/>
        <c:axId val="459101248"/>
        <c:axId val="459101640"/>
      </c:barChart>
      <c:catAx>
        <c:axId val="459101248"/>
        <c:scaling>
          <c:orientation val="minMax"/>
        </c:scaling>
        <c:delete val="0"/>
        <c:axPos val="b"/>
        <c:numFmt formatCode="General" sourceLinked="0"/>
        <c:majorTickMark val="out"/>
        <c:minorTickMark val="none"/>
        <c:tickLblPos val="nextTo"/>
        <c:crossAx val="459101640"/>
        <c:crosses val="autoZero"/>
        <c:auto val="1"/>
        <c:lblAlgn val="ctr"/>
        <c:lblOffset val="100"/>
        <c:noMultiLvlLbl val="0"/>
      </c:catAx>
      <c:valAx>
        <c:axId val="459101640"/>
        <c:scaling>
          <c:orientation val="minMax"/>
          <c:max val="1"/>
          <c:min val="0.8"/>
        </c:scaling>
        <c:delete val="0"/>
        <c:axPos val="l"/>
        <c:majorGridlines/>
        <c:numFmt formatCode="0.0%" sourceLinked="1"/>
        <c:majorTickMark val="out"/>
        <c:minorTickMark val="in"/>
        <c:tickLblPos val="nextTo"/>
        <c:crossAx val="459101248"/>
        <c:crosses val="autoZero"/>
        <c:crossBetween val="between"/>
        <c:majorUnit val="2.0000000000000004E-2"/>
      </c:valAx>
    </c:plotArea>
    <c:legend>
      <c:legendPos val="r"/>
      <c:overlay val="0"/>
    </c:legend>
    <c:plotVisOnly val="1"/>
    <c:dispBlanksAs val="gap"/>
    <c:showDLblsOverMax val="0"/>
  </c:chart>
  <c:txPr>
    <a:bodyPr/>
    <a:lstStyle/>
    <a:p>
      <a:pPr>
        <a:defRPr sz="1800"/>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7466535433070865E-2"/>
          <c:y val="6.5087163523164251E-2"/>
          <c:w val="0.77941924873027235"/>
          <c:h val="0.84211829335286581"/>
        </c:manualLayout>
      </c:layout>
      <c:barChart>
        <c:barDir val="col"/>
        <c:grouping val="clustered"/>
        <c:varyColors val="0"/>
        <c:ser>
          <c:idx val="0"/>
          <c:order val="0"/>
          <c:tx>
            <c:strRef>
              <c:f>Sheet1!$B$1</c:f>
              <c:strCache>
                <c:ptCount val="1"/>
                <c:pt idx="0">
                  <c:v>All</c:v>
                </c:pt>
              </c:strCache>
            </c:strRef>
          </c:tx>
          <c:spPr>
            <a:solidFill>
              <a:schemeClr val="accent1"/>
            </a:solidFill>
            <a:ln>
              <a:noFill/>
            </a:ln>
            <a:effectLst/>
          </c:spPr>
          <c:invertIfNegative val="0"/>
          <c:cat>
            <c:strRef>
              <c:f>Sheet1!$A$2:$A$6</c:f>
              <c:strCache>
                <c:ptCount val="5"/>
                <c:pt idx="0">
                  <c:v>District</c:v>
                </c:pt>
                <c:pt idx="1">
                  <c:v>Campus 1</c:v>
                </c:pt>
                <c:pt idx="2">
                  <c:v>Campus 2</c:v>
                </c:pt>
                <c:pt idx="3">
                  <c:v>Campus 3</c:v>
                </c:pt>
                <c:pt idx="4">
                  <c:v>Campus 4</c:v>
                </c:pt>
              </c:strCache>
            </c:strRef>
          </c:cat>
          <c:val>
            <c:numRef>
              <c:f>Sheet1!$B$2:$B$6</c:f>
              <c:numCache>
                <c:formatCode>0.0%</c:formatCode>
                <c:ptCount val="5"/>
                <c:pt idx="0">
                  <c:v>0.9</c:v>
                </c:pt>
                <c:pt idx="1">
                  <c:v>0.9</c:v>
                </c:pt>
                <c:pt idx="2">
                  <c:v>0.9</c:v>
                </c:pt>
                <c:pt idx="3">
                  <c:v>0.9</c:v>
                </c:pt>
                <c:pt idx="4">
                  <c:v>0.9</c:v>
                </c:pt>
              </c:numCache>
            </c:numRef>
          </c:val>
          <c:extLst>
            <c:ext xmlns:c16="http://schemas.microsoft.com/office/drawing/2014/chart" uri="{C3380CC4-5D6E-409C-BE32-E72D297353CC}">
              <c16:uniqueId val="{00000000-1FE4-4054-95B2-0A838FC949F0}"/>
            </c:ext>
          </c:extLst>
        </c:ser>
        <c:ser>
          <c:idx val="1"/>
          <c:order val="1"/>
          <c:tx>
            <c:strRef>
              <c:f>Sheet1!$C$1</c:f>
              <c:strCache>
                <c:ptCount val="1"/>
                <c:pt idx="0">
                  <c:v>Af Am</c:v>
                </c:pt>
              </c:strCache>
            </c:strRef>
          </c:tx>
          <c:spPr>
            <a:solidFill>
              <a:srgbClr val="92D050"/>
            </a:solidFill>
            <a:ln>
              <a:noFill/>
            </a:ln>
            <a:effectLst/>
          </c:spPr>
          <c:invertIfNegative val="0"/>
          <c:cat>
            <c:strRef>
              <c:f>Sheet1!$A$2:$A$6</c:f>
              <c:strCache>
                <c:ptCount val="5"/>
                <c:pt idx="0">
                  <c:v>District</c:v>
                </c:pt>
                <c:pt idx="1">
                  <c:v>Campus 1</c:v>
                </c:pt>
                <c:pt idx="2">
                  <c:v>Campus 2</c:v>
                </c:pt>
                <c:pt idx="3">
                  <c:v>Campus 3</c:v>
                </c:pt>
                <c:pt idx="4">
                  <c:v>Campus 4</c:v>
                </c:pt>
              </c:strCache>
            </c:strRef>
          </c:cat>
          <c:val>
            <c:numRef>
              <c:f>Sheet1!$C$2:$C$6</c:f>
              <c:numCache>
                <c:formatCode>0.0%</c:formatCode>
                <c:ptCount val="5"/>
                <c:pt idx="0">
                  <c:v>0.85</c:v>
                </c:pt>
                <c:pt idx="1">
                  <c:v>0.85</c:v>
                </c:pt>
                <c:pt idx="2">
                  <c:v>0.85</c:v>
                </c:pt>
                <c:pt idx="3">
                  <c:v>0.85</c:v>
                </c:pt>
                <c:pt idx="4">
                  <c:v>0.85</c:v>
                </c:pt>
              </c:numCache>
            </c:numRef>
          </c:val>
          <c:extLst>
            <c:ext xmlns:c16="http://schemas.microsoft.com/office/drawing/2014/chart" uri="{C3380CC4-5D6E-409C-BE32-E72D297353CC}">
              <c16:uniqueId val="{00000001-1FE4-4054-95B2-0A838FC949F0}"/>
            </c:ext>
          </c:extLst>
        </c:ser>
        <c:ser>
          <c:idx val="2"/>
          <c:order val="2"/>
          <c:tx>
            <c:strRef>
              <c:f>Sheet1!$D$1</c:f>
              <c:strCache>
                <c:ptCount val="1"/>
                <c:pt idx="0">
                  <c:v>Hisp</c:v>
                </c:pt>
              </c:strCache>
            </c:strRef>
          </c:tx>
          <c:spPr>
            <a:solidFill>
              <a:schemeClr val="accent5"/>
            </a:solidFill>
            <a:ln>
              <a:noFill/>
            </a:ln>
            <a:effectLst/>
          </c:spPr>
          <c:invertIfNegative val="0"/>
          <c:cat>
            <c:strRef>
              <c:f>Sheet1!$A$2:$A$6</c:f>
              <c:strCache>
                <c:ptCount val="5"/>
                <c:pt idx="0">
                  <c:v>District</c:v>
                </c:pt>
                <c:pt idx="1">
                  <c:v>Campus 1</c:v>
                </c:pt>
                <c:pt idx="2">
                  <c:v>Campus 2</c:v>
                </c:pt>
                <c:pt idx="3">
                  <c:v>Campus 3</c:v>
                </c:pt>
                <c:pt idx="4">
                  <c:v>Campus 4</c:v>
                </c:pt>
              </c:strCache>
            </c:strRef>
          </c:cat>
          <c:val>
            <c:numRef>
              <c:f>Sheet1!$D$2:$D$6</c:f>
              <c:numCache>
                <c:formatCode>0.0%</c:formatCode>
                <c:ptCount val="5"/>
                <c:pt idx="0">
                  <c:v>0.8</c:v>
                </c:pt>
                <c:pt idx="1">
                  <c:v>0.8</c:v>
                </c:pt>
                <c:pt idx="2">
                  <c:v>0.8</c:v>
                </c:pt>
                <c:pt idx="3">
                  <c:v>0.8</c:v>
                </c:pt>
                <c:pt idx="4">
                  <c:v>0.8</c:v>
                </c:pt>
              </c:numCache>
            </c:numRef>
          </c:val>
          <c:extLst>
            <c:ext xmlns:c16="http://schemas.microsoft.com/office/drawing/2014/chart" uri="{C3380CC4-5D6E-409C-BE32-E72D297353CC}">
              <c16:uniqueId val="{00000002-1FE4-4054-95B2-0A838FC949F0}"/>
            </c:ext>
          </c:extLst>
        </c:ser>
        <c:ser>
          <c:idx val="3"/>
          <c:order val="3"/>
          <c:tx>
            <c:strRef>
              <c:f>Sheet1!$E$1</c:f>
              <c:strCache>
                <c:ptCount val="1"/>
                <c:pt idx="0">
                  <c:v>White</c:v>
                </c:pt>
              </c:strCache>
            </c:strRef>
          </c:tx>
          <c:spPr>
            <a:solidFill>
              <a:schemeClr val="accent1">
                <a:lumMod val="60000"/>
              </a:schemeClr>
            </a:solidFill>
            <a:ln>
              <a:noFill/>
            </a:ln>
            <a:effectLst/>
          </c:spPr>
          <c:invertIfNegative val="0"/>
          <c:cat>
            <c:strRef>
              <c:f>Sheet1!$A$2:$A$6</c:f>
              <c:strCache>
                <c:ptCount val="5"/>
                <c:pt idx="0">
                  <c:v>District</c:v>
                </c:pt>
                <c:pt idx="1">
                  <c:v>Campus 1</c:v>
                </c:pt>
                <c:pt idx="2">
                  <c:v>Campus 2</c:v>
                </c:pt>
                <c:pt idx="3">
                  <c:v>Campus 3</c:v>
                </c:pt>
                <c:pt idx="4">
                  <c:v>Campus 4</c:v>
                </c:pt>
              </c:strCache>
            </c:strRef>
          </c:cat>
          <c:val>
            <c:numRef>
              <c:f>Sheet1!$E$2:$E$6</c:f>
              <c:numCache>
                <c:formatCode>0.0%</c:formatCode>
                <c:ptCount val="5"/>
                <c:pt idx="0">
                  <c:v>0.75</c:v>
                </c:pt>
                <c:pt idx="1">
                  <c:v>0.75</c:v>
                </c:pt>
                <c:pt idx="2">
                  <c:v>0.75</c:v>
                </c:pt>
                <c:pt idx="3">
                  <c:v>0.75</c:v>
                </c:pt>
                <c:pt idx="4">
                  <c:v>0.75</c:v>
                </c:pt>
              </c:numCache>
            </c:numRef>
          </c:val>
          <c:extLst>
            <c:ext xmlns:c16="http://schemas.microsoft.com/office/drawing/2014/chart" uri="{C3380CC4-5D6E-409C-BE32-E72D297353CC}">
              <c16:uniqueId val="{00000003-1FE4-4054-95B2-0A838FC949F0}"/>
            </c:ext>
          </c:extLst>
        </c:ser>
        <c:ser>
          <c:idx val="4"/>
          <c:order val="4"/>
          <c:tx>
            <c:strRef>
              <c:f>Sheet1!$F$1</c:f>
              <c:strCache>
                <c:ptCount val="1"/>
                <c:pt idx="0">
                  <c:v>Am. Indian</c:v>
                </c:pt>
              </c:strCache>
            </c:strRef>
          </c:tx>
          <c:spPr>
            <a:solidFill>
              <a:schemeClr val="accent3">
                <a:lumMod val="60000"/>
              </a:schemeClr>
            </a:solidFill>
            <a:ln>
              <a:noFill/>
            </a:ln>
            <a:effectLst/>
          </c:spPr>
          <c:invertIfNegative val="0"/>
          <c:cat>
            <c:strRef>
              <c:f>Sheet1!$A$2:$A$6</c:f>
              <c:strCache>
                <c:ptCount val="5"/>
                <c:pt idx="0">
                  <c:v>District</c:v>
                </c:pt>
                <c:pt idx="1">
                  <c:v>Campus 1</c:v>
                </c:pt>
                <c:pt idx="2">
                  <c:v>Campus 2</c:v>
                </c:pt>
                <c:pt idx="3">
                  <c:v>Campus 3</c:v>
                </c:pt>
                <c:pt idx="4">
                  <c:v>Campus 4</c:v>
                </c:pt>
              </c:strCache>
            </c:strRef>
          </c:cat>
          <c:val>
            <c:numRef>
              <c:f>Sheet1!$F$2:$F$6</c:f>
              <c:numCache>
                <c:formatCode>0.0%</c:formatCode>
                <c:ptCount val="5"/>
                <c:pt idx="0">
                  <c:v>0.7</c:v>
                </c:pt>
                <c:pt idx="1">
                  <c:v>0.7</c:v>
                </c:pt>
                <c:pt idx="2">
                  <c:v>0.7</c:v>
                </c:pt>
                <c:pt idx="3">
                  <c:v>0.7</c:v>
                </c:pt>
                <c:pt idx="4">
                  <c:v>0.7</c:v>
                </c:pt>
              </c:numCache>
            </c:numRef>
          </c:val>
          <c:extLst>
            <c:ext xmlns:c16="http://schemas.microsoft.com/office/drawing/2014/chart" uri="{C3380CC4-5D6E-409C-BE32-E72D297353CC}">
              <c16:uniqueId val="{00000004-1FE4-4054-95B2-0A838FC949F0}"/>
            </c:ext>
          </c:extLst>
        </c:ser>
        <c:ser>
          <c:idx val="5"/>
          <c:order val="5"/>
          <c:tx>
            <c:strRef>
              <c:f>Sheet1!$G$1</c:f>
              <c:strCache>
                <c:ptCount val="1"/>
                <c:pt idx="0">
                  <c:v>Asian</c:v>
                </c:pt>
              </c:strCache>
            </c:strRef>
          </c:tx>
          <c:spPr>
            <a:solidFill>
              <a:schemeClr val="accent5">
                <a:lumMod val="60000"/>
              </a:schemeClr>
            </a:solidFill>
            <a:ln>
              <a:noFill/>
            </a:ln>
            <a:effectLst/>
          </c:spPr>
          <c:invertIfNegative val="0"/>
          <c:cat>
            <c:strRef>
              <c:f>Sheet1!$A$2:$A$6</c:f>
              <c:strCache>
                <c:ptCount val="5"/>
                <c:pt idx="0">
                  <c:v>District</c:v>
                </c:pt>
                <c:pt idx="1">
                  <c:v>Campus 1</c:v>
                </c:pt>
                <c:pt idx="2">
                  <c:v>Campus 2</c:v>
                </c:pt>
                <c:pt idx="3">
                  <c:v>Campus 3</c:v>
                </c:pt>
                <c:pt idx="4">
                  <c:v>Campus 4</c:v>
                </c:pt>
              </c:strCache>
            </c:strRef>
          </c:cat>
          <c:val>
            <c:numRef>
              <c:f>Sheet1!$G$2:$G$6</c:f>
              <c:numCache>
                <c:formatCode>0.0%</c:formatCode>
                <c:ptCount val="5"/>
                <c:pt idx="0">
                  <c:v>0.65</c:v>
                </c:pt>
                <c:pt idx="1">
                  <c:v>0.65</c:v>
                </c:pt>
                <c:pt idx="2">
                  <c:v>0.65</c:v>
                </c:pt>
                <c:pt idx="3">
                  <c:v>0.65</c:v>
                </c:pt>
                <c:pt idx="4">
                  <c:v>0.65</c:v>
                </c:pt>
              </c:numCache>
            </c:numRef>
          </c:val>
          <c:extLst>
            <c:ext xmlns:c16="http://schemas.microsoft.com/office/drawing/2014/chart" uri="{C3380CC4-5D6E-409C-BE32-E72D297353CC}">
              <c16:uniqueId val="{00000005-1FE4-4054-95B2-0A838FC949F0}"/>
            </c:ext>
          </c:extLst>
        </c:ser>
        <c:ser>
          <c:idx val="6"/>
          <c:order val="6"/>
          <c:tx>
            <c:strRef>
              <c:f>Sheet1!$H$1</c:f>
              <c:strCache>
                <c:ptCount val="1"/>
                <c:pt idx="0">
                  <c:v>Pac. Islander</c:v>
                </c:pt>
              </c:strCache>
            </c:strRef>
          </c:tx>
          <c:spPr>
            <a:solidFill>
              <a:schemeClr val="accent1">
                <a:lumMod val="80000"/>
                <a:lumOff val="20000"/>
              </a:schemeClr>
            </a:solidFill>
            <a:ln>
              <a:noFill/>
            </a:ln>
            <a:effectLst/>
          </c:spPr>
          <c:invertIfNegative val="0"/>
          <c:cat>
            <c:strRef>
              <c:f>Sheet1!$A$2:$A$6</c:f>
              <c:strCache>
                <c:ptCount val="5"/>
                <c:pt idx="0">
                  <c:v>District</c:v>
                </c:pt>
                <c:pt idx="1">
                  <c:v>Campus 1</c:v>
                </c:pt>
                <c:pt idx="2">
                  <c:v>Campus 2</c:v>
                </c:pt>
                <c:pt idx="3">
                  <c:v>Campus 3</c:v>
                </c:pt>
                <c:pt idx="4">
                  <c:v>Campus 4</c:v>
                </c:pt>
              </c:strCache>
            </c:strRef>
          </c:cat>
          <c:val>
            <c:numRef>
              <c:f>Sheet1!$H$2:$H$6</c:f>
              <c:numCache>
                <c:formatCode>0.0%</c:formatCode>
                <c:ptCount val="5"/>
                <c:pt idx="0">
                  <c:v>0.59</c:v>
                </c:pt>
                <c:pt idx="1">
                  <c:v>0.59</c:v>
                </c:pt>
                <c:pt idx="2">
                  <c:v>0.59</c:v>
                </c:pt>
                <c:pt idx="3">
                  <c:v>0.59</c:v>
                </c:pt>
                <c:pt idx="4">
                  <c:v>0.59</c:v>
                </c:pt>
              </c:numCache>
            </c:numRef>
          </c:val>
          <c:extLst>
            <c:ext xmlns:c16="http://schemas.microsoft.com/office/drawing/2014/chart" uri="{C3380CC4-5D6E-409C-BE32-E72D297353CC}">
              <c16:uniqueId val="{00000006-1FE4-4054-95B2-0A838FC949F0}"/>
            </c:ext>
          </c:extLst>
        </c:ser>
        <c:ser>
          <c:idx val="7"/>
          <c:order val="7"/>
          <c:tx>
            <c:strRef>
              <c:f>Sheet1!$I$1</c:f>
              <c:strCache>
                <c:ptCount val="1"/>
                <c:pt idx="0">
                  <c:v>Two or More</c:v>
                </c:pt>
              </c:strCache>
            </c:strRef>
          </c:tx>
          <c:spPr>
            <a:solidFill>
              <a:srgbClr val="FFFF00"/>
            </a:solidFill>
            <a:ln>
              <a:noFill/>
            </a:ln>
            <a:effectLst/>
          </c:spPr>
          <c:invertIfNegative val="0"/>
          <c:cat>
            <c:strRef>
              <c:f>Sheet1!$A$2:$A$6</c:f>
              <c:strCache>
                <c:ptCount val="5"/>
                <c:pt idx="0">
                  <c:v>District</c:v>
                </c:pt>
                <c:pt idx="1">
                  <c:v>Campus 1</c:v>
                </c:pt>
                <c:pt idx="2">
                  <c:v>Campus 2</c:v>
                </c:pt>
                <c:pt idx="3">
                  <c:v>Campus 3</c:v>
                </c:pt>
                <c:pt idx="4">
                  <c:v>Campus 4</c:v>
                </c:pt>
              </c:strCache>
            </c:strRef>
          </c:cat>
          <c:val>
            <c:numRef>
              <c:f>Sheet1!$I$2:$I$6</c:f>
              <c:numCache>
                <c:formatCode>0.0%</c:formatCode>
                <c:ptCount val="5"/>
                <c:pt idx="0">
                  <c:v>0.57999999999999996</c:v>
                </c:pt>
                <c:pt idx="1">
                  <c:v>0.57999999999999996</c:v>
                </c:pt>
                <c:pt idx="2">
                  <c:v>0.57999999999999996</c:v>
                </c:pt>
                <c:pt idx="3">
                  <c:v>0.57999999999999996</c:v>
                </c:pt>
                <c:pt idx="4">
                  <c:v>0.57999999999999996</c:v>
                </c:pt>
              </c:numCache>
            </c:numRef>
          </c:val>
          <c:extLst>
            <c:ext xmlns:c16="http://schemas.microsoft.com/office/drawing/2014/chart" uri="{C3380CC4-5D6E-409C-BE32-E72D297353CC}">
              <c16:uniqueId val="{00000007-1FE4-4054-95B2-0A838FC949F0}"/>
            </c:ext>
          </c:extLst>
        </c:ser>
        <c:ser>
          <c:idx val="8"/>
          <c:order val="8"/>
          <c:tx>
            <c:strRef>
              <c:f>Sheet1!$J$1</c:f>
              <c:strCache>
                <c:ptCount val="1"/>
                <c:pt idx="0">
                  <c:v>Sp Ed</c:v>
                </c:pt>
              </c:strCache>
            </c:strRef>
          </c:tx>
          <c:spPr>
            <a:solidFill>
              <a:schemeClr val="accent5">
                <a:lumMod val="80000"/>
                <a:lumOff val="20000"/>
              </a:schemeClr>
            </a:solidFill>
            <a:ln>
              <a:noFill/>
            </a:ln>
            <a:effectLst/>
          </c:spPr>
          <c:invertIfNegative val="0"/>
          <c:cat>
            <c:strRef>
              <c:f>Sheet1!$A$2:$A$6</c:f>
              <c:strCache>
                <c:ptCount val="5"/>
                <c:pt idx="0">
                  <c:v>District</c:v>
                </c:pt>
                <c:pt idx="1">
                  <c:v>Campus 1</c:v>
                </c:pt>
                <c:pt idx="2">
                  <c:v>Campus 2</c:v>
                </c:pt>
                <c:pt idx="3">
                  <c:v>Campus 3</c:v>
                </c:pt>
                <c:pt idx="4">
                  <c:v>Campus 4</c:v>
                </c:pt>
              </c:strCache>
            </c:strRef>
          </c:cat>
          <c:val>
            <c:numRef>
              <c:f>Sheet1!$J$2:$J$6</c:f>
              <c:numCache>
                <c:formatCode>0.0%</c:formatCode>
                <c:ptCount val="5"/>
                <c:pt idx="0">
                  <c:v>0.56999999999999995</c:v>
                </c:pt>
                <c:pt idx="1">
                  <c:v>0.56999999999999995</c:v>
                </c:pt>
                <c:pt idx="2">
                  <c:v>0.56999999999999995</c:v>
                </c:pt>
                <c:pt idx="3">
                  <c:v>0.56999999999999995</c:v>
                </c:pt>
                <c:pt idx="4">
                  <c:v>0.56999999999999995</c:v>
                </c:pt>
              </c:numCache>
            </c:numRef>
          </c:val>
          <c:extLst>
            <c:ext xmlns:c16="http://schemas.microsoft.com/office/drawing/2014/chart" uri="{C3380CC4-5D6E-409C-BE32-E72D297353CC}">
              <c16:uniqueId val="{00000008-1FE4-4054-95B2-0A838FC949F0}"/>
            </c:ext>
          </c:extLst>
        </c:ser>
        <c:ser>
          <c:idx val="9"/>
          <c:order val="9"/>
          <c:tx>
            <c:strRef>
              <c:f>Sheet1!$K$1</c:f>
              <c:strCache>
                <c:ptCount val="1"/>
                <c:pt idx="0">
                  <c:v>Eco Dis</c:v>
                </c:pt>
              </c:strCache>
            </c:strRef>
          </c:tx>
          <c:spPr>
            <a:solidFill>
              <a:schemeClr val="accent1">
                <a:lumMod val="80000"/>
              </a:schemeClr>
            </a:solidFill>
            <a:ln>
              <a:noFill/>
            </a:ln>
            <a:effectLst/>
          </c:spPr>
          <c:invertIfNegative val="0"/>
          <c:cat>
            <c:strRef>
              <c:f>Sheet1!$A$2:$A$6</c:f>
              <c:strCache>
                <c:ptCount val="5"/>
                <c:pt idx="0">
                  <c:v>District</c:v>
                </c:pt>
                <c:pt idx="1">
                  <c:v>Campus 1</c:v>
                </c:pt>
                <c:pt idx="2">
                  <c:v>Campus 2</c:v>
                </c:pt>
                <c:pt idx="3">
                  <c:v>Campus 3</c:v>
                </c:pt>
                <c:pt idx="4">
                  <c:v>Campus 4</c:v>
                </c:pt>
              </c:strCache>
            </c:strRef>
          </c:cat>
          <c:val>
            <c:numRef>
              <c:f>Sheet1!$K$2:$K$6</c:f>
              <c:numCache>
                <c:formatCode>0.0%</c:formatCode>
                <c:ptCount val="5"/>
                <c:pt idx="0">
                  <c:v>0.56000000000000005</c:v>
                </c:pt>
                <c:pt idx="1">
                  <c:v>0.56000000000000005</c:v>
                </c:pt>
                <c:pt idx="2">
                  <c:v>0.56000000000000005</c:v>
                </c:pt>
                <c:pt idx="3">
                  <c:v>0.56000000000000005</c:v>
                </c:pt>
                <c:pt idx="4">
                  <c:v>0.56000000000000005</c:v>
                </c:pt>
              </c:numCache>
            </c:numRef>
          </c:val>
          <c:extLst>
            <c:ext xmlns:c16="http://schemas.microsoft.com/office/drawing/2014/chart" uri="{C3380CC4-5D6E-409C-BE32-E72D297353CC}">
              <c16:uniqueId val="{00000009-1FE4-4054-95B2-0A838FC949F0}"/>
            </c:ext>
          </c:extLst>
        </c:ser>
        <c:ser>
          <c:idx val="10"/>
          <c:order val="10"/>
          <c:tx>
            <c:strRef>
              <c:f>Sheet1!$L$1</c:f>
              <c:strCache>
                <c:ptCount val="1"/>
                <c:pt idx="0">
                  <c:v>EB/EL</c:v>
                </c:pt>
              </c:strCache>
            </c:strRef>
          </c:tx>
          <c:spPr>
            <a:solidFill>
              <a:schemeClr val="accent3">
                <a:lumMod val="80000"/>
              </a:schemeClr>
            </a:solidFill>
            <a:ln>
              <a:noFill/>
            </a:ln>
            <a:effectLst/>
          </c:spPr>
          <c:invertIfNegative val="0"/>
          <c:cat>
            <c:strRef>
              <c:f>Sheet1!$A$2:$A$6</c:f>
              <c:strCache>
                <c:ptCount val="5"/>
                <c:pt idx="0">
                  <c:v>District</c:v>
                </c:pt>
                <c:pt idx="1">
                  <c:v>Campus 1</c:v>
                </c:pt>
                <c:pt idx="2">
                  <c:v>Campus 2</c:v>
                </c:pt>
                <c:pt idx="3">
                  <c:v>Campus 3</c:v>
                </c:pt>
                <c:pt idx="4">
                  <c:v>Campus 4</c:v>
                </c:pt>
              </c:strCache>
            </c:strRef>
          </c:cat>
          <c:val>
            <c:numRef>
              <c:f>Sheet1!$L$2:$L$6</c:f>
              <c:numCache>
                <c:formatCode>0.0%</c:formatCode>
                <c:ptCount val="5"/>
                <c:pt idx="0">
                  <c:v>0.55000000000000004</c:v>
                </c:pt>
                <c:pt idx="1">
                  <c:v>0.55000000000000004</c:v>
                </c:pt>
                <c:pt idx="2">
                  <c:v>0.55000000000000004</c:v>
                </c:pt>
                <c:pt idx="3">
                  <c:v>0.55000000000000004</c:v>
                </c:pt>
                <c:pt idx="4">
                  <c:v>0.55000000000000004</c:v>
                </c:pt>
              </c:numCache>
            </c:numRef>
          </c:val>
          <c:extLst>
            <c:ext xmlns:c16="http://schemas.microsoft.com/office/drawing/2014/chart" uri="{C3380CC4-5D6E-409C-BE32-E72D297353CC}">
              <c16:uniqueId val="{0000000A-1FE4-4054-95B2-0A838FC949F0}"/>
            </c:ext>
          </c:extLst>
        </c:ser>
        <c:dLbls>
          <c:showLegendKey val="0"/>
          <c:showVal val="0"/>
          <c:showCatName val="0"/>
          <c:showSerName val="0"/>
          <c:showPercent val="0"/>
          <c:showBubbleSize val="0"/>
        </c:dLbls>
        <c:gapWidth val="150"/>
        <c:axId val="459098416"/>
        <c:axId val="459098808"/>
      </c:barChart>
      <c:catAx>
        <c:axId val="459098416"/>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59098808"/>
        <c:crosses val="autoZero"/>
        <c:auto val="1"/>
        <c:lblAlgn val="ctr"/>
        <c:lblOffset val="100"/>
        <c:noMultiLvlLbl val="0"/>
      </c:catAx>
      <c:valAx>
        <c:axId val="459098808"/>
        <c:scaling>
          <c:orientation val="minMax"/>
          <c:max val="1"/>
          <c:min val="0.5"/>
        </c:scaling>
        <c:delete val="0"/>
        <c:axPos val="l"/>
        <c:majorGridlines>
          <c:spPr>
            <a:ln w="9525" cap="flat" cmpd="sng" algn="ctr">
              <a:solidFill>
                <a:schemeClr val="tx1">
                  <a:tint val="75000"/>
                  <a:shade val="95000"/>
                  <a:satMod val="105000"/>
                </a:schemeClr>
              </a:solidFill>
              <a:prstDash val="solid"/>
              <a:round/>
            </a:ln>
            <a:effectLst/>
          </c:spPr>
        </c:majorGridlines>
        <c:numFmt formatCode="0.0%" sourceLinked="1"/>
        <c:majorTickMark val="out"/>
        <c:minorTickMark val="cross"/>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59098416"/>
        <c:crosses val="autoZero"/>
        <c:crossBetween val="between"/>
        <c:majorUnit val="0.1"/>
      </c:valAx>
      <c:spPr>
        <a:noFill/>
        <a:ln>
          <a:noFill/>
        </a:ln>
        <a:effectLst/>
      </c:spPr>
    </c:plotArea>
    <c:legend>
      <c:legendPos val="r"/>
      <c:layout>
        <c:manualLayout>
          <c:xMode val="edge"/>
          <c:yMode val="edge"/>
          <c:x val="0.86155622592630454"/>
          <c:y val="0"/>
          <c:w val="0.12761649112042814"/>
          <c:h val="0.91060172377101511"/>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tx>
            <c:strRef>
              <c:f>Sheet1!$B$1</c:f>
              <c:strCache>
                <c:ptCount val="1"/>
                <c:pt idx="0">
                  <c:v>Graduate</c:v>
                </c:pt>
              </c:strCache>
            </c:strRef>
          </c:tx>
          <c:invertIfNegative val="0"/>
          <c:cat>
            <c:strRef>
              <c:f>Sheet1!$A$2:$A$12</c:f>
              <c:strCache>
                <c:ptCount val="11"/>
                <c:pt idx="0">
                  <c:v>All</c:v>
                </c:pt>
                <c:pt idx="1">
                  <c:v>Af Am</c:v>
                </c:pt>
                <c:pt idx="2">
                  <c:v>Hisp</c:v>
                </c:pt>
                <c:pt idx="3">
                  <c:v>White</c:v>
                </c:pt>
                <c:pt idx="4">
                  <c:v>Am. Indian</c:v>
                </c:pt>
                <c:pt idx="5">
                  <c:v>Asian</c:v>
                </c:pt>
                <c:pt idx="6">
                  <c:v>Pac. Islander</c:v>
                </c:pt>
                <c:pt idx="7">
                  <c:v>Two or More</c:v>
                </c:pt>
                <c:pt idx="8">
                  <c:v>Sp Ed</c:v>
                </c:pt>
                <c:pt idx="9">
                  <c:v>Eco Dis</c:v>
                </c:pt>
                <c:pt idx="10">
                  <c:v>EB/EL</c:v>
                </c:pt>
              </c:strCache>
            </c:strRef>
          </c:cat>
          <c:val>
            <c:numRef>
              <c:f>Sheet1!$B$2:$B$12</c:f>
              <c:numCache>
                <c:formatCode>0.0%</c:formatCode>
                <c:ptCount val="11"/>
                <c:pt idx="0">
                  <c:v>0.93</c:v>
                </c:pt>
                <c:pt idx="1">
                  <c:v>0.93</c:v>
                </c:pt>
                <c:pt idx="2">
                  <c:v>0.93</c:v>
                </c:pt>
                <c:pt idx="3">
                  <c:v>0.93</c:v>
                </c:pt>
                <c:pt idx="4">
                  <c:v>0.93</c:v>
                </c:pt>
                <c:pt idx="5">
                  <c:v>0.93</c:v>
                </c:pt>
                <c:pt idx="6">
                  <c:v>0.93</c:v>
                </c:pt>
                <c:pt idx="7">
                  <c:v>0.93</c:v>
                </c:pt>
                <c:pt idx="8">
                  <c:v>0.93</c:v>
                </c:pt>
                <c:pt idx="9">
                  <c:v>0.93</c:v>
                </c:pt>
                <c:pt idx="10">
                  <c:v>0.93</c:v>
                </c:pt>
              </c:numCache>
            </c:numRef>
          </c:val>
          <c:extLst>
            <c:ext xmlns:c16="http://schemas.microsoft.com/office/drawing/2014/chart" uri="{C3380CC4-5D6E-409C-BE32-E72D297353CC}">
              <c16:uniqueId val="{00000000-5D91-48A8-A194-1EB2E85E5B88}"/>
            </c:ext>
          </c:extLst>
        </c:ser>
        <c:ser>
          <c:idx val="1"/>
          <c:order val="1"/>
          <c:tx>
            <c:strRef>
              <c:f>Sheet1!$D$1</c:f>
              <c:strCache>
                <c:ptCount val="1"/>
                <c:pt idx="0">
                  <c:v>Continuer</c:v>
                </c:pt>
              </c:strCache>
            </c:strRef>
          </c:tx>
          <c:invertIfNegative val="0"/>
          <c:cat>
            <c:strRef>
              <c:f>Sheet1!$A$2:$A$12</c:f>
              <c:strCache>
                <c:ptCount val="11"/>
                <c:pt idx="0">
                  <c:v>All</c:v>
                </c:pt>
                <c:pt idx="1">
                  <c:v>Af Am</c:v>
                </c:pt>
                <c:pt idx="2">
                  <c:v>Hisp</c:v>
                </c:pt>
                <c:pt idx="3">
                  <c:v>White</c:v>
                </c:pt>
                <c:pt idx="4">
                  <c:v>Am. Indian</c:v>
                </c:pt>
                <c:pt idx="5">
                  <c:v>Asian</c:v>
                </c:pt>
                <c:pt idx="6">
                  <c:v>Pac. Islander</c:v>
                </c:pt>
                <c:pt idx="7">
                  <c:v>Two or More</c:v>
                </c:pt>
                <c:pt idx="8">
                  <c:v>Sp Ed</c:v>
                </c:pt>
                <c:pt idx="9">
                  <c:v>Eco Dis</c:v>
                </c:pt>
                <c:pt idx="10">
                  <c:v>EB/EL</c:v>
                </c:pt>
              </c:strCache>
            </c:strRef>
          </c:cat>
          <c:val>
            <c:numRef>
              <c:f>Sheet1!$D$2:$D$12</c:f>
              <c:numCache>
                <c:formatCode>0.0%</c:formatCode>
                <c:ptCount val="11"/>
                <c:pt idx="0">
                  <c:v>0.02</c:v>
                </c:pt>
                <c:pt idx="1">
                  <c:v>0.02</c:v>
                </c:pt>
                <c:pt idx="2">
                  <c:v>0.02</c:v>
                </c:pt>
                <c:pt idx="3">
                  <c:v>0.02</c:v>
                </c:pt>
                <c:pt idx="4">
                  <c:v>0.02</c:v>
                </c:pt>
                <c:pt idx="5">
                  <c:v>0.02</c:v>
                </c:pt>
                <c:pt idx="6">
                  <c:v>0.02</c:v>
                </c:pt>
                <c:pt idx="7">
                  <c:v>0.02</c:v>
                </c:pt>
                <c:pt idx="8">
                  <c:v>0.02</c:v>
                </c:pt>
                <c:pt idx="9">
                  <c:v>0.02</c:v>
                </c:pt>
                <c:pt idx="10">
                  <c:v>0.02</c:v>
                </c:pt>
              </c:numCache>
            </c:numRef>
          </c:val>
          <c:extLst>
            <c:ext xmlns:c16="http://schemas.microsoft.com/office/drawing/2014/chart" uri="{C3380CC4-5D6E-409C-BE32-E72D297353CC}">
              <c16:uniqueId val="{00000001-5D91-48A8-A194-1EB2E85E5B88}"/>
            </c:ext>
          </c:extLst>
        </c:ser>
        <c:ser>
          <c:idx val="2"/>
          <c:order val="2"/>
          <c:tx>
            <c:strRef>
              <c:f>Sheet1!$C$1</c:f>
              <c:strCache>
                <c:ptCount val="1"/>
                <c:pt idx="0">
                  <c:v>GED</c:v>
                </c:pt>
              </c:strCache>
            </c:strRef>
          </c:tx>
          <c:invertIfNegative val="0"/>
          <c:cat>
            <c:strRef>
              <c:f>Sheet1!$A$2:$A$12</c:f>
              <c:strCache>
                <c:ptCount val="11"/>
                <c:pt idx="0">
                  <c:v>All</c:v>
                </c:pt>
                <c:pt idx="1">
                  <c:v>Af Am</c:v>
                </c:pt>
                <c:pt idx="2">
                  <c:v>Hisp</c:v>
                </c:pt>
                <c:pt idx="3">
                  <c:v>White</c:v>
                </c:pt>
                <c:pt idx="4">
                  <c:v>Am. Indian</c:v>
                </c:pt>
                <c:pt idx="5">
                  <c:v>Asian</c:v>
                </c:pt>
                <c:pt idx="6">
                  <c:v>Pac. Islander</c:v>
                </c:pt>
                <c:pt idx="7">
                  <c:v>Two or More</c:v>
                </c:pt>
                <c:pt idx="8">
                  <c:v>Sp Ed</c:v>
                </c:pt>
                <c:pt idx="9">
                  <c:v>Eco Dis</c:v>
                </c:pt>
                <c:pt idx="10">
                  <c:v>EB/EL</c:v>
                </c:pt>
              </c:strCache>
            </c:strRef>
          </c:cat>
          <c:val>
            <c:numRef>
              <c:f>Sheet1!$C$2:$C$12</c:f>
              <c:numCache>
                <c:formatCode>0.0%</c:formatCode>
                <c:ptCount val="11"/>
                <c:pt idx="0">
                  <c:v>0.01</c:v>
                </c:pt>
                <c:pt idx="1">
                  <c:v>0.01</c:v>
                </c:pt>
                <c:pt idx="2">
                  <c:v>0.01</c:v>
                </c:pt>
                <c:pt idx="3">
                  <c:v>0.01</c:v>
                </c:pt>
                <c:pt idx="4">
                  <c:v>0.01</c:v>
                </c:pt>
                <c:pt idx="5">
                  <c:v>0.01</c:v>
                </c:pt>
                <c:pt idx="6">
                  <c:v>0.01</c:v>
                </c:pt>
                <c:pt idx="7">
                  <c:v>0.01</c:v>
                </c:pt>
                <c:pt idx="8">
                  <c:v>0.01</c:v>
                </c:pt>
                <c:pt idx="9">
                  <c:v>0.01</c:v>
                </c:pt>
                <c:pt idx="10">
                  <c:v>0.01</c:v>
                </c:pt>
              </c:numCache>
            </c:numRef>
          </c:val>
          <c:extLst>
            <c:ext xmlns:c16="http://schemas.microsoft.com/office/drawing/2014/chart" uri="{C3380CC4-5D6E-409C-BE32-E72D297353CC}">
              <c16:uniqueId val="{00000002-5D91-48A8-A194-1EB2E85E5B88}"/>
            </c:ext>
          </c:extLst>
        </c:ser>
        <c:ser>
          <c:idx val="3"/>
          <c:order val="3"/>
          <c:tx>
            <c:strRef>
              <c:f>Sheet1!$E$1</c:f>
              <c:strCache>
                <c:ptCount val="1"/>
                <c:pt idx="0">
                  <c:v>Dropout</c:v>
                </c:pt>
              </c:strCache>
            </c:strRef>
          </c:tx>
          <c:spPr>
            <a:solidFill>
              <a:srgbClr val="304269">
                <a:lumMod val="20000"/>
                <a:lumOff val="80000"/>
              </a:srgbClr>
            </a:solidFill>
          </c:spPr>
          <c:invertIfNegative val="0"/>
          <c:cat>
            <c:strRef>
              <c:f>Sheet1!$A$2:$A$12</c:f>
              <c:strCache>
                <c:ptCount val="11"/>
                <c:pt idx="0">
                  <c:v>All</c:v>
                </c:pt>
                <c:pt idx="1">
                  <c:v>Af Am</c:v>
                </c:pt>
                <c:pt idx="2">
                  <c:v>Hisp</c:v>
                </c:pt>
                <c:pt idx="3">
                  <c:v>White</c:v>
                </c:pt>
                <c:pt idx="4">
                  <c:v>Am. Indian</c:v>
                </c:pt>
                <c:pt idx="5">
                  <c:v>Asian</c:v>
                </c:pt>
                <c:pt idx="6">
                  <c:v>Pac. Islander</c:v>
                </c:pt>
                <c:pt idx="7">
                  <c:v>Two or More</c:v>
                </c:pt>
                <c:pt idx="8">
                  <c:v>Sp Ed</c:v>
                </c:pt>
                <c:pt idx="9">
                  <c:v>Eco Dis</c:v>
                </c:pt>
                <c:pt idx="10">
                  <c:v>EB/EL</c:v>
                </c:pt>
              </c:strCache>
            </c:strRef>
          </c:cat>
          <c:val>
            <c:numRef>
              <c:f>Sheet1!$E$2:$E$12</c:f>
              <c:numCache>
                <c:formatCode>0.0%</c:formatCode>
                <c:ptCount val="11"/>
                <c:pt idx="0">
                  <c:v>0.03</c:v>
                </c:pt>
                <c:pt idx="1">
                  <c:v>0.03</c:v>
                </c:pt>
                <c:pt idx="2">
                  <c:v>0.03</c:v>
                </c:pt>
                <c:pt idx="3">
                  <c:v>0.03</c:v>
                </c:pt>
                <c:pt idx="4">
                  <c:v>0.03</c:v>
                </c:pt>
                <c:pt idx="5">
                  <c:v>0.03</c:v>
                </c:pt>
                <c:pt idx="6">
                  <c:v>0.03</c:v>
                </c:pt>
                <c:pt idx="7">
                  <c:v>0.03</c:v>
                </c:pt>
                <c:pt idx="8">
                  <c:v>0.03</c:v>
                </c:pt>
                <c:pt idx="9">
                  <c:v>0.03</c:v>
                </c:pt>
                <c:pt idx="10">
                  <c:v>0.03</c:v>
                </c:pt>
              </c:numCache>
            </c:numRef>
          </c:val>
          <c:extLst>
            <c:ext xmlns:c16="http://schemas.microsoft.com/office/drawing/2014/chart" uri="{C3380CC4-5D6E-409C-BE32-E72D297353CC}">
              <c16:uniqueId val="{00000003-5D91-48A8-A194-1EB2E85E5B88}"/>
            </c:ext>
          </c:extLst>
        </c:ser>
        <c:dLbls>
          <c:showLegendKey val="0"/>
          <c:showVal val="0"/>
          <c:showCatName val="0"/>
          <c:showSerName val="0"/>
          <c:showPercent val="0"/>
          <c:showBubbleSize val="0"/>
        </c:dLbls>
        <c:gapWidth val="150"/>
        <c:overlap val="100"/>
        <c:axId val="459101248"/>
        <c:axId val="459101640"/>
      </c:barChart>
      <c:catAx>
        <c:axId val="459101248"/>
        <c:scaling>
          <c:orientation val="minMax"/>
        </c:scaling>
        <c:delete val="0"/>
        <c:axPos val="b"/>
        <c:numFmt formatCode="General" sourceLinked="0"/>
        <c:majorTickMark val="out"/>
        <c:minorTickMark val="none"/>
        <c:tickLblPos val="nextTo"/>
        <c:crossAx val="459101640"/>
        <c:crosses val="autoZero"/>
        <c:auto val="1"/>
        <c:lblAlgn val="ctr"/>
        <c:lblOffset val="100"/>
        <c:noMultiLvlLbl val="0"/>
      </c:catAx>
      <c:valAx>
        <c:axId val="459101640"/>
        <c:scaling>
          <c:orientation val="minMax"/>
          <c:max val="1"/>
          <c:min val="0.8"/>
        </c:scaling>
        <c:delete val="0"/>
        <c:axPos val="l"/>
        <c:majorGridlines/>
        <c:numFmt formatCode="0.0%" sourceLinked="1"/>
        <c:majorTickMark val="out"/>
        <c:minorTickMark val="in"/>
        <c:tickLblPos val="nextTo"/>
        <c:crossAx val="459101248"/>
        <c:crosses val="autoZero"/>
        <c:crossBetween val="between"/>
        <c:majorUnit val="2.0000000000000004E-2"/>
      </c:valAx>
    </c:plotArea>
    <c:legend>
      <c:legendPos val="r"/>
      <c:overlay val="0"/>
    </c:legend>
    <c:plotVisOnly val="1"/>
    <c:dispBlanksAs val="gap"/>
    <c:showDLblsOverMax val="0"/>
  </c:chart>
  <c:txPr>
    <a:bodyPr/>
    <a:lstStyle/>
    <a:p>
      <a:pPr>
        <a:defRPr sz="1800"/>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7466535433070865E-2"/>
          <c:y val="6.5087163523164251E-2"/>
          <c:w val="0.77941924873027235"/>
          <c:h val="0.84211829335286581"/>
        </c:manualLayout>
      </c:layout>
      <c:barChart>
        <c:barDir val="col"/>
        <c:grouping val="clustered"/>
        <c:varyColors val="0"/>
        <c:ser>
          <c:idx val="0"/>
          <c:order val="0"/>
          <c:tx>
            <c:strRef>
              <c:f>Sheet1!$B$1</c:f>
              <c:strCache>
                <c:ptCount val="1"/>
                <c:pt idx="0">
                  <c:v>All</c:v>
                </c:pt>
              </c:strCache>
            </c:strRef>
          </c:tx>
          <c:spPr>
            <a:solidFill>
              <a:schemeClr val="accent1"/>
            </a:solidFill>
            <a:ln>
              <a:noFill/>
            </a:ln>
            <a:effectLst/>
          </c:spPr>
          <c:invertIfNegative val="0"/>
          <c:cat>
            <c:strRef>
              <c:f>Sheet1!$A$2:$A$6</c:f>
              <c:strCache>
                <c:ptCount val="5"/>
                <c:pt idx="0">
                  <c:v>District</c:v>
                </c:pt>
                <c:pt idx="1">
                  <c:v>Campus 1</c:v>
                </c:pt>
                <c:pt idx="2">
                  <c:v>Campus 2</c:v>
                </c:pt>
                <c:pt idx="3">
                  <c:v>Campus 3</c:v>
                </c:pt>
                <c:pt idx="4">
                  <c:v>Campus 4</c:v>
                </c:pt>
              </c:strCache>
            </c:strRef>
          </c:cat>
          <c:val>
            <c:numRef>
              <c:f>Sheet1!$B$2:$B$6</c:f>
              <c:numCache>
                <c:formatCode>0.0%</c:formatCode>
                <c:ptCount val="5"/>
                <c:pt idx="0">
                  <c:v>0.9</c:v>
                </c:pt>
                <c:pt idx="1">
                  <c:v>0.9</c:v>
                </c:pt>
                <c:pt idx="2">
                  <c:v>0.9</c:v>
                </c:pt>
                <c:pt idx="3">
                  <c:v>0.9</c:v>
                </c:pt>
                <c:pt idx="4">
                  <c:v>0.9</c:v>
                </c:pt>
              </c:numCache>
            </c:numRef>
          </c:val>
          <c:extLst>
            <c:ext xmlns:c16="http://schemas.microsoft.com/office/drawing/2014/chart" uri="{C3380CC4-5D6E-409C-BE32-E72D297353CC}">
              <c16:uniqueId val="{00000000-016C-4FD0-8812-1315476B2F07}"/>
            </c:ext>
          </c:extLst>
        </c:ser>
        <c:ser>
          <c:idx val="1"/>
          <c:order val="1"/>
          <c:tx>
            <c:strRef>
              <c:f>Sheet1!$C$1</c:f>
              <c:strCache>
                <c:ptCount val="1"/>
                <c:pt idx="0">
                  <c:v>Af Am</c:v>
                </c:pt>
              </c:strCache>
            </c:strRef>
          </c:tx>
          <c:spPr>
            <a:solidFill>
              <a:srgbClr val="92D050"/>
            </a:solidFill>
            <a:ln>
              <a:noFill/>
            </a:ln>
            <a:effectLst/>
          </c:spPr>
          <c:invertIfNegative val="0"/>
          <c:cat>
            <c:strRef>
              <c:f>Sheet1!$A$2:$A$6</c:f>
              <c:strCache>
                <c:ptCount val="5"/>
                <c:pt idx="0">
                  <c:v>District</c:v>
                </c:pt>
                <c:pt idx="1">
                  <c:v>Campus 1</c:v>
                </c:pt>
                <c:pt idx="2">
                  <c:v>Campus 2</c:v>
                </c:pt>
                <c:pt idx="3">
                  <c:v>Campus 3</c:v>
                </c:pt>
                <c:pt idx="4">
                  <c:v>Campus 4</c:v>
                </c:pt>
              </c:strCache>
            </c:strRef>
          </c:cat>
          <c:val>
            <c:numRef>
              <c:f>Sheet1!$C$2:$C$6</c:f>
              <c:numCache>
                <c:formatCode>0.0%</c:formatCode>
                <c:ptCount val="5"/>
                <c:pt idx="0">
                  <c:v>0.85</c:v>
                </c:pt>
                <c:pt idx="1">
                  <c:v>0.85</c:v>
                </c:pt>
                <c:pt idx="2">
                  <c:v>0.85</c:v>
                </c:pt>
                <c:pt idx="3">
                  <c:v>0.85</c:v>
                </c:pt>
                <c:pt idx="4">
                  <c:v>0.85</c:v>
                </c:pt>
              </c:numCache>
            </c:numRef>
          </c:val>
          <c:extLst>
            <c:ext xmlns:c16="http://schemas.microsoft.com/office/drawing/2014/chart" uri="{C3380CC4-5D6E-409C-BE32-E72D297353CC}">
              <c16:uniqueId val="{00000001-016C-4FD0-8812-1315476B2F07}"/>
            </c:ext>
          </c:extLst>
        </c:ser>
        <c:ser>
          <c:idx val="2"/>
          <c:order val="2"/>
          <c:tx>
            <c:strRef>
              <c:f>Sheet1!$D$1</c:f>
              <c:strCache>
                <c:ptCount val="1"/>
                <c:pt idx="0">
                  <c:v>Hisp</c:v>
                </c:pt>
              </c:strCache>
            </c:strRef>
          </c:tx>
          <c:spPr>
            <a:solidFill>
              <a:schemeClr val="accent5"/>
            </a:solidFill>
            <a:ln>
              <a:noFill/>
            </a:ln>
            <a:effectLst/>
          </c:spPr>
          <c:invertIfNegative val="0"/>
          <c:cat>
            <c:strRef>
              <c:f>Sheet1!$A$2:$A$6</c:f>
              <c:strCache>
                <c:ptCount val="5"/>
                <c:pt idx="0">
                  <c:v>District</c:v>
                </c:pt>
                <c:pt idx="1">
                  <c:v>Campus 1</c:v>
                </c:pt>
                <c:pt idx="2">
                  <c:v>Campus 2</c:v>
                </c:pt>
                <c:pt idx="3">
                  <c:v>Campus 3</c:v>
                </c:pt>
                <c:pt idx="4">
                  <c:v>Campus 4</c:v>
                </c:pt>
              </c:strCache>
            </c:strRef>
          </c:cat>
          <c:val>
            <c:numRef>
              <c:f>Sheet1!$D$2:$D$6</c:f>
              <c:numCache>
                <c:formatCode>0.0%</c:formatCode>
                <c:ptCount val="5"/>
                <c:pt idx="0">
                  <c:v>0.8</c:v>
                </c:pt>
                <c:pt idx="1">
                  <c:v>0.8</c:v>
                </c:pt>
                <c:pt idx="2">
                  <c:v>0.8</c:v>
                </c:pt>
                <c:pt idx="3">
                  <c:v>0.8</c:v>
                </c:pt>
                <c:pt idx="4">
                  <c:v>0.8</c:v>
                </c:pt>
              </c:numCache>
            </c:numRef>
          </c:val>
          <c:extLst>
            <c:ext xmlns:c16="http://schemas.microsoft.com/office/drawing/2014/chart" uri="{C3380CC4-5D6E-409C-BE32-E72D297353CC}">
              <c16:uniqueId val="{00000002-016C-4FD0-8812-1315476B2F07}"/>
            </c:ext>
          </c:extLst>
        </c:ser>
        <c:ser>
          <c:idx val="3"/>
          <c:order val="3"/>
          <c:tx>
            <c:strRef>
              <c:f>Sheet1!$E$1</c:f>
              <c:strCache>
                <c:ptCount val="1"/>
                <c:pt idx="0">
                  <c:v>White</c:v>
                </c:pt>
              </c:strCache>
            </c:strRef>
          </c:tx>
          <c:spPr>
            <a:solidFill>
              <a:schemeClr val="accent1">
                <a:lumMod val="60000"/>
              </a:schemeClr>
            </a:solidFill>
            <a:ln>
              <a:noFill/>
            </a:ln>
            <a:effectLst/>
          </c:spPr>
          <c:invertIfNegative val="0"/>
          <c:cat>
            <c:strRef>
              <c:f>Sheet1!$A$2:$A$6</c:f>
              <c:strCache>
                <c:ptCount val="5"/>
                <c:pt idx="0">
                  <c:v>District</c:v>
                </c:pt>
                <c:pt idx="1">
                  <c:v>Campus 1</c:v>
                </c:pt>
                <c:pt idx="2">
                  <c:v>Campus 2</c:v>
                </c:pt>
                <c:pt idx="3">
                  <c:v>Campus 3</c:v>
                </c:pt>
                <c:pt idx="4">
                  <c:v>Campus 4</c:v>
                </c:pt>
              </c:strCache>
            </c:strRef>
          </c:cat>
          <c:val>
            <c:numRef>
              <c:f>Sheet1!$E$2:$E$6</c:f>
              <c:numCache>
                <c:formatCode>0.0%</c:formatCode>
                <c:ptCount val="5"/>
                <c:pt idx="0">
                  <c:v>0.75</c:v>
                </c:pt>
                <c:pt idx="1">
                  <c:v>0.75</c:v>
                </c:pt>
                <c:pt idx="2">
                  <c:v>0.75</c:v>
                </c:pt>
                <c:pt idx="3">
                  <c:v>0.75</c:v>
                </c:pt>
                <c:pt idx="4">
                  <c:v>0.75</c:v>
                </c:pt>
              </c:numCache>
            </c:numRef>
          </c:val>
          <c:extLst>
            <c:ext xmlns:c16="http://schemas.microsoft.com/office/drawing/2014/chart" uri="{C3380CC4-5D6E-409C-BE32-E72D297353CC}">
              <c16:uniqueId val="{00000003-016C-4FD0-8812-1315476B2F07}"/>
            </c:ext>
          </c:extLst>
        </c:ser>
        <c:ser>
          <c:idx val="4"/>
          <c:order val="4"/>
          <c:tx>
            <c:strRef>
              <c:f>Sheet1!$F$1</c:f>
              <c:strCache>
                <c:ptCount val="1"/>
                <c:pt idx="0">
                  <c:v>Am. Indian</c:v>
                </c:pt>
              </c:strCache>
            </c:strRef>
          </c:tx>
          <c:spPr>
            <a:solidFill>
              <a:schemeClr val="accent3">
                <a:lumMod val="60000"/>
              </a:schemeClr>
            </a:solidFill>
            <a:ln>
              <a:noFill/>
            </a:ln>
            <a:effectLst/>
          </c:spPr>
          <c:invertIfNegative val="0"/>
          <c:cat>
            <c:strRef>
              <c:f>Sheet1!$A$2:$A$6</c:f>
              <c:strCache>
                <c:ptCount val="5"/>
                <c:pt idx="0">
                  <c:v>District</c:v>
                </c:pt>
                <c:pt idx="1">
                  <c:v>Campus 1</c:v>
                </c:pt>
                <c:pt idx="2">
                  <c:v>Campus 2</c:v>
                </c:pt>
                <c:pt idx="3">
                  <c:v>Campus 3</c:v>
                </c:pt>
                <c:pt idx="4">
                  <c:v>Campus 4</c:v>
                </c:pt>
              </c:strCache>
            </c:strRef>
          </c:cat>
          <c:val>
            <c:numRef>
              <c:f>Sheet1!$F$2:$F$6</c:f>
              <c:numCache>
                <c:formatCode>0.0%</c:formatCode>
                <c:ptCount val="5"/>
                <c:pt idx="0">
                  <c:v>0.7</c:v>
                </c:pt>
                <c:pt idx="1">
                  <c:v>0.7</c:v>
                </c:pt>
                <c:pt idx="2">
                  <c:v>0.7</c:v>
                </c:pt>
                <c:pt idx="3">
                  <c:v>0.7</c:v>
                </c:pt>
                <c:pt idx="4">
                  <c:v>0.7</c:v>
                </c:pt>
              </c:numCache>
            </c:numRef>
          </c:val>
          <c:extLst>
            <c:ext xmlns:c16="http://schemas.microsoft.com/office/drawing/2014/chart" uri="{C3380CC4-5D6E-409C-BE32-E72D297353CC}">
              <c16:uniqueId val="{00000004-016C-4FD0-8812-1315476B2F07}"/>
            </c:ext>
          </c:extLst>
        </c:ser>
        <c:ser>
          <c:idx val="5"/>
          <c:order val="5"/>
          <c:tx>
            <c:strRef>
              <c:f>Sheet1!$G$1</c:f>
              <c:strCache>
                <c:ptCount val="1"/>
                <c:pt idx="0">
                  <c:v>Asian</c:v>
                </c:pt>
              </c:strCache>
            </c:strRef>
          </c:tx>
          <c:spPr>
            <a:solidFill>
              <a:schemeClr val="accent5">
                <a:lumMod val="60000"/>
              </a:schemeClr>
            </a:solidFill>
            <a:ln>
              <a:noFill/>
            </a:ln>
            <a:effectLst/>
          </c:spPr>
          <c:invertIfNegative val="0"/>
          <c:cat>
            <c:strRef>
              <c:f>Sheet1!$A$2:$A$6</c:f>
              <c:strCache>
                <c:ptCount val="5"/>
                <c:pt idx="0">
                  <c:v>District</c:v>
                </c:pt>
                <c:pt idx="1">
                  <c:v>Campus 1</c:v>
                </c:pt>
                <c:pt idx="2">
                  <c:v>Campus 2</c:v>
                </c:pt>
                <c:pt idx="3">
                  <c:v>Campus 3</c:v>
                </c:pt>
                <c:pt idx="4">
                  <c:v>Campus 4</c:v>
                </c:pt>
              </c:strCache>
            </c:strRef>
          </c:cat>
          <c:val>
            <c:numRef>
              <c:f>Sheet1!$G$2:$G$6</c:f>
              <c:numCache>
                <c:formatCode>0.0%</c:formatCode>
                <c:ptCount val="5"/>
                <c:pt idx="0">
                  <c:v>0.65</c:v>
                </c:pt>
                <c:pt idx="1">
                  <c:v>0.65</c:v>
                </c:pt>
                <c:pt idx="2">
                  <c:v>0.65</c:v>
                </c:pt>
                <c:pt idx="3">
                  <c:v>0.65</c:v>
                </c:pt>
                <c:pt idx="4">
                  <c:v>0.65</c:v>
                </c:pt>
              </c:numCache>
            </c:numRef>
          </c:val>
          <c:extLst>
            <c:ext xmlns:c16="http://schemas.microsoft.com/office/drawing/2014/chart" uri="{C3380CC4-5D6E-409C-BE32-E72D297353CC}">
              <c16:uniqueId val="{00000005-016C-4FD0-8812-1315476B2F07}"/>
            </c:ext>
          </c:extLst>
        </c:ser>
        <c:ser>
          <c:idx val="6"/>
          <c:order val="6"/>
          <c:tx>
            <c:strRef>
              <c:f>Sheet1!$H$1</c:f>
              <c:strCache>
                <c:ptCount val="1"/>
                <c:pt idx="0">
                  <c:v>Pac. Islander</c:v>
                </c:pt>
              </c:strCache>
            </c:strRef>
          </c:tx>
          <c:spPr>
            <a:solidFill>
              <a:schemeClr val="accent1">
                <a:lumMod val="80000"/>
                <a:lumOff val="20000"/>
              </a:schemeClr>
            </a:solidFill>
            <a:ln>
              <a:noFill/>
            </a:ln>
            <a:effectLst/>
          </c:spPr>
          <c:invertIfNegative val="0"/>
          <c:cat>
            <c:strRef>
              <c:f>Sheet1!$A$2:$A$6</c:f>
              <c:strCache>
                <c:ptCount val="5"/>
                <c:pt idx="0">
                  <c:v>District</c:v>
                </c:pt>
                <c:pt idx="1">
                  <c:v>Campus 1</c:v>
                </c:pt>
                <c:pt idx="2">
                  <c:v>Campus 2</c:v>
                </c:pt>
                <c:pt idx="3">
                  <c:v>Campus 3</c:v>
                </c:pt>
                <c:pt idx="4">
                  <c:v>Campus 4</c:v>
                </c:pt>
              </c:strCache>
            </c:strRef>
          </c:cat>
          <c:val>
            <c:numRef>
              <c:f>Sheet1!$H$2:$H$6</c:f>
              <c:numCache>
                <c:formatCode>0.0%</c:formatCode>
                <c:ptCount val="5"/>
                <c:pt idx="0">
                  <c:v>0.59</c:v>
                </c:pt>
                <c:pt idx="1">
                  <c:v>0.59</c:v>
                </c:pt>
                <c:pt idx="2">
                  <c:v>0.59</c:v>
                </c:pt>
                <c:pt idx="3">
                  <c:v>0.59</c:v>
                </c:pt>
                <c:pt idx="4">
                  <c:v>0.59</c:v>
                </c:pt>
              </c:numCache>
            </c:numRef>
          </c:val>
          <c:extLst>
            <c:ext xmlns:c16="http://schemas.microsoft.com/office/drawing/2014/chart" uri="{C3380CC4-5D6E-409C-BE32-E72D297353CC}">
              <c16:uniqueId val="{00000006-016C-4FD0-8812-1315476B2F07}"/>
            </c:ext>
          </c:extLst>
        </c:ser>
        <c:ser>
          <c:idx val="7"/>
          <c:order val="7"/>
          <c:tx>
            <c:strRef>
              <c:f>Sheet1!$I$1</c:f>
              <c:strCache>
                <c:ptCount val="1"/>
                <c:pt idx="0">
                  <c:v>Two or More</c:v>
                </c:pt>
              </c:strCache>
            </c:strRef>
          </c:tx>
          <c:spPr>
            <a:solidFill>
              <a:srgbClr val="FFFF00"/>
            </a:solidFill>
            <a:ln>
              <a:noFill/>
            </a:ln>
            <a:effectLst/>
          </c:spPr>
          <c:invertIfNegative val="0"/>
          <c:cat>
            <c:strRef>
              <c:f>Sheet1!$A$2:$A$6</c:f>
              <c:strCache>
                <c:ptCount val="5"/>
                <c:pt idx="0">
                  <c:v>District</c:v>
                </c:pt>
                <c:pt idx="1">
                  <c:v>Campus 1</c:v>
                </c:pt>
                <c:pt idx="2">
                  <c:v>Campus 2</c:v>
                </c:pt>
                <c:pt idx="3">
                  <c:v>Campus 3</c:v>
                </c:pt>
                <c:pt idx="4">
                  <c:v>Campus 4</c:v>
                </c:pt>
              </c:strCache>
            </c:strRef>
          </c:cat>
          <c:val>
            <c:numRef>
              <c:f>Sheet1!$I$2:$I$6</c:f>
              <c:numCache>
                <c:formatCode>0.0%</c:formatCode>
                <c:ptCount val="5"/>
                <c:pt idx="0">
                  <c:v>0.57999999999999996</c:v>
                </c:pt>
                <c:pt idx="1">
                  <c:v>0.57999999999999996</c:v>
                </c:pt>
                <c:pt idx="2">
                  <c:v>0.57999999999999996</c:v>
                </c:pt>
                <c:pt idx="3">
                  <c:v>0.57999999999999996</c:v>
                </c:pt>
                <c:pt idx="4">
                  <c:v>0.57999999999999996</c:v>
                </c:pt>
              </c:numCache>
            </c:numRef>
          </c:val>
          <c:extLst>
            <c:ext xmlns:c16="http://schemas.microsoft.com/office/drawing/2014/chart" uri="{C3380CC4-5D6E-409C-BE32-E72D297353CC}">
              <c16:uniqueId val="{00000007-016C-4FD0-8812-1315476B2F07}"/>
            </c:ext>
          </c:extLst>
        </c:ser>
        <c:ser>
          <c:idx val="8"/>
          <c:order val="8"/>
          <c:tx>
            <c:strRef>
              <c:f>Sheet1!$J$1</c:f>
              <c:strCache>
                <c:ptCount val="1"/>
                <c:pt idx="0">
                  <c:v>Sp Ed</c:v>
                </c:pt>
              </c:strCache>
            </c:strRef>
          </c:tx>
          <c:spPr>
            <a:solidFill>
              <a:schemeClr val="accent5">
                <a:lumMod val="80000"/>
                <a:lumOff val="20000"/>
              </a:schemeClr>
            </a:solidFill>
            <a:ln>
              <a:noFill/>
            </a:ln>
            <a:effectLst/>
          </c:spPr>
          <c:invertIfNegative val="0"/>
          <c:cat>
            <c:strRef>
              <c:f>Sheet1!$A$2:$A$6</c:f>
              <c:strCache>
                <c:ptCount val="5"/>
                <c:pt idx="0">
                  <c:v>District</c:v>
                </c:pt>
                <c:pt idx="1">
                  <c:v>Campus 1</c:v>
                </c:pt>
                <c:pt idx="2">
                  <c:v>Campus 2</c:v>
                </c:pt>
                <c:pt idx="3">
                  <c:v>Campus 3</c:v>
                </c:pt>
                <c:pt idx="4">
                  <c:v>Campus 4</c:v>
                </c:pt>
              </c:strCache>
            </c:strRef>
          </c:cat>
          <c:val>
            <c:numRef>
              <c:f>Sheet1!$J$2:$J$6</c:f>
              <c:numCache>
                <c:formatCode>0.0%</c:formatCode>
                <c:ptCount val="5"/>
                <c:pt idx="0">
                  <c:v>0.56999999999999995</c:v>
                </c:pt>
                <c:pt idx="1">
                  <c:v>0.56999999999999995</c:v>
                </c:pt>
                <c:pt idx="2">
                  <c:v>0.56999999999999995</c:v>
                </c:pt>
                <c:pt idx="3">
                  <c:v>0.56999999999999995</c:v>
                </c:pt>
                <c:pt idx="4">
                  <c:v>0.56999999999999995</c:v>
                </c:pt>
              </c:numCache>
            </c:numRef>
          </c:val>
          <c:extLst>
            <c:ext xmlns:c16="http://schemas.microsoft.com/office/drawing/2014/chart" uri="{C3380CC4-5D6E-409C-BE32-E72D297353CC}">
              <c16:uniqueId val="{00000008-016C-4FD0-8812-1315476B2F07}"/>
            </c:ext>
          </c:extLst>
        </c:ser>
        <c:ser>
          <c:idx val="9"/>
          <c:order val="9"/>
          <c:tx>
            <c:strRef>
              <c:f>Sheet1!$K$1</c:f>
              <c:strCache>
                <c:ptCount val="1"/>
                <c:pt idx="0">
                  <c:v>Eco Dis</c:v>
                </c:pt>
              </c:strCache>
            </c:strRef>
          </c:tx>
          <c:spPr>
            <a:solidFill>
              <a:schemeClr val="accent1">
                <a:lumMod val="80000"/>
              </a:schemeClr>
            </a:solidFill>
            <a:ln>
              <a:noFill/>
            </a:ln>
            <a:effectLst/>
          </c:spPr>
          <c:invertIfNegative val="0"/>
          <c:cat>
            <c:strRef>
              <c:f>Sheet1!$A$2:$A$6</c:f>
              <c:strCache>
                <c:ptCount val="5"/>
                <c:pt idx="0">
                  <c:v>District</c:v>
                </c:pt>
                <c:pt idx="1">
                  <c:v>Campus 1</c:v>
                </c:pt>
                <c:pt idx="2">
                  <c:v>Campus 2</c:v>
                </c:pt>
                <c:pt idx="3">
                  <c:v>Campus 3</c:v>
                </c:pt>
                <c:pt idx="4">
                  <c:v>Campus 4</c:v>
                </c:pt>
              </c:strCache>
            </c:strRef>
          </c:cat>
          <c:val>
            <c:numRef>
              <c:f>Sheet1!$K$2:$K$6</c:f>
              <c:numCache>
                <c:formatCode>0.0%</c:formatCode>
                <c:ptCount val="5"/>
                <c:pt idx="0">
                  <c:v>0.56000000000000005</c:v>
                </c:pt>
                <c:pt idx="1">
                  <c:v>0.56000000000000005</c:v>
                </c:pt>
                <c:pt idx="2">
                  <c:v>0.56000000000000005</c:v>
                </c:pt>
                <c:pt idx="3">
                  <c:v>0.56000000000000005</c:v>
                </c:pt>
                <c:pt idx="4">
                  <c:v>0.56000000000000005</c:v>
                </c:pt>
              </c:numCache>
            </c:numRef>
          </c:val>
          <c:extLst>
            <c:ext xmlns:c16="http://schemas.microsoft.com/office/drawing/2014/chart" uri="{C3380CC4-5D6E-409C-BE32-E72D297353CC}">
              <c16:uniqueId val="{00000009-016C-4FD0-8812-1315476B2F07}"/>
            </c:ext>
          </c:extLst>
        </c:ser>
        <c:ser>
          <c:idx val="10"/>
          <c:order val="10"/>
          <c:tx>
            <c:strRef>
              <c:f>Sheet1!$L$1</c:f>
              <c:strCache>
                <c:ptCount val="1"/>
                <c:pt idx="0">
                  <c:v>EB/EL</c:v>
                </c:pt>
              </c:strCache>
            </c:strRef>
          </c:tx>
          <c:spPr>
            <a:solidFill>
              <a:schemeClr val="accent3">
                <a:lumMod val="80000"/>
              </a:schemeClr>
            </a:solidFill>
            <a:ln>
              <a:noFill/>
            </a:ln>
            <a:effectLst/>
          </c:spPr>
          <c:invertIfNegative val="0"/>
          <c:cat>
            <c:strRef>
              <c:f>Sheet1!$A$2:$A$6</c:f>
              <c:strCache>
                <c:ptCount val="5"/>
                <c:pt idx="0">
                  <c:v>District</c:v>
                </c:pt>
                <c:pt idx="1">
                  <c:v>Campus 1</c:v>
                </c:pt>
                <c:pt idx="2">
                  <c:v>Campus 2</c:v>
                </c:pt>
                <c:pt idx="3">
                  <c:v>Campus 3</c:v>
                </c:pt>
                <c:pt idx="4">
                  <c:v>Campus 4</c:v>
                </c:pt>
              </c:strCache>
            </c:strRef>
          </c:cat>
          <c:val>
            <c:numRef>
              <c:f>Sheet1!$L$2:$L$6</c:f>
              <c:numCache>
                <c:formatCode>0.0%</c:formatCode>
                <c:ptCount val="5"/>
                <c:pt idx="0">
                  <c:v>0.55000000000000004</c:v>
                </c:pt>
                <c:pt idx="1">
                  <c:v>0.55000000000000004</c:v>
                </c:pt>
                <c:pt idx="2">
                  <c:v>0.55000000000000004</c:v>
                </c:pt>
                <c:pt idx="3">
                  <c:v>0.55000000000000004</c:v>
                </c:pt>
                <c:pt idx="4">
                  <c:v>0.55000000000000004</c:v>
                </c:pt>
              </c:numCache>
            </c:numRef>
          </c:val>
          <c:extLst>
            <c:ext xmlns:c16="http://schemas.microsoft.com/office/drawing/2014/chart" uri="{C3380CC4-5D6E-409C-BE32-E72D297353CC}">
              <c16:uniqueId val="{0000000A-016C-4FD0-8812-1315476B2F07}"/>
            </c:ext>
          </c:extLst>
        </c:ser>
        <c:dLbls>
          <c:showLegendKey val="0"/>
          <c:showVal val="0"/>
          <c:showCatName val="0"/>
          <c:showSerName val="0"/>
          <c:showPercent val="0"/>
          <c:showBubbleSize val="0"/>
        </c:dLbls>
        <c:gapWidth val="150"/>
        <c:axId val="459098416"/>
        <c:axId val="459098808"/>
      </c:barChart>
      <c:catAx>
        <c:axId val="459098416"/>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59098808"/>
        <c:crosses val="autoZero"/>
        <c:auto val="1"/>
        <c:lblAlgn val="ctr"/>
        <c:lblOffset val="100"/>
        <c:noMultiLvlLbl val="0"/>
      </c:catAx>
      <c:valAx>
        <c:axId val="459098808"/>
        <c:scaling>
          <c:orientation val="minMax"/>
          <c:max val="1"/>
          <c:min val="0.5"/>
        </c:scaling>
        <c:delete val="0"/>
        <c:axPos val="l"/>
        <c:majorGridlines>
          <c:spPr>
            <a:ln w="9525" cap="flat" cmpd="sng" algn="ctr">
              <a:solidFill>
                <a:schemeClr val="tx1">
                  <a:tint val="75000"/>
                  <a:shade val="95000"/>
                  <a:satMod val="105000"/>
                </a:schemeClr>
              </a:solidFill>
              <a:prstDash val="solid"/>
              <a:round/>
            </a:ln>
            <a:effectLst/>
          </c:spPr>
        </c:majorGridlines>
        <c:numFmt formatCode="0.0%" sourceLinked="1"/>
        <c:majorTickMark val="out"/>
        <c:minorTickMark val="cross"/>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59098416"/>
        <c:crosses val="autoZero"/>
        <c:crossBetween val="between"/>
        <c:majorUnit val="0.1"/>
      </c:valAx>
      <c:spPr>
        <a:noFill/>
        <a:ln>
          <a:noFill/>
        </a:ln>
        <a:effectLst/>
      </c:spPr>
    </c:plotArea>
    <c:legend>
      <c:legendPos val="r"/>
      <c:layout>
        <c:manualLayout>
          <c:xMode val="edge"/>
          <c:yMode val="edge"/>
          <c:x val="0.86263847700855578"/>
          <c:y val="0"/>
          <c:w val="0.12761649112042814"/>
          <c:h val="0.91060172377101511"/>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College Ready Both</c:v>
                </c:pt>
              </c:strCache>
            </c:strRef>
          </c:tx>
          <c:spPr>
            <a:solidFill>
              <a:srgbClr val="91BED4"/>
            </a:solidFill>
          </c:spPr>
          <c:invertIfNegative val="0"/>
          <c:cat>
            <c:strRef>
              <c:f>Sheet1!$A$2:$A$12</c:f>
              <c:strCache>
                <c:ptCount val="11"/>
                <c:pt idx="0">
                  <c:v>All</c:v>
                </c:pt>
                <c:pt idx="1">
                  <c:v>Af Am</c:v>
                </c:pt>
                <c:pt idx="2">
                  <c:v>Hisp</c:v>
                </c:pt>
                <c:pt idx="3">
                  <c:v>White</c:v>
                </c:pt>
                <c:pt idx="4">
                  <c:v>Am. Indian</c:v>
                </c:pt>
                <c:pt idx="5">
                  <c:v>Asian</c:v>
                </c:pt>
                <c:pt idx="6">
                  <c:v>Pac. Islander</c:v>
                </c:pt>
                <c:pt idx="7">
                  <c:v>Eco Dis</c:v>
                </c:pt>
                <c:pt idx="8">
                  <c:v>Sp Ed</c:v>
                </c:pt>
                <c:pt idx="9">
                  <c:v>Two or More</c:v>
                </c:pt>
                <c:pt idx="10">
                  <c:v>EB/EL</c:v>
                </c:pt>
              </c:strCache>
            </c:strRef>
          </c:cat>
          <c:val>
            <c:numRef>
              <c:f>Sheet1!$B$2:$B$12</c:f>
              <c:numCache>
                <c:formatCode>0.0%</c:formatCode>
                <c:ptCount val="11"/>
                <c:pt idx="0">
                  <c:v>0.6</c:v>
                </c:pt>
                <c:pt idx="1">
                  <c:v>0.6</c:v>
                </c:pt>
                <c:pt idx="2">
                  <c:v>0.6</c:v>
                </c:pt>
                <c:pt idx="3">
                  <c:v>0.6</c:v>
                </c:pt>
                <c:pt idx="4">
                  <c:v>0.6</c:v>
                </c:pt>
                <c:pt idx="5">
                  <c:v>0.6</c:v>
                </c:pt>
                <c:pt idx="6">
                  <c:v>0.6</c:v>
                </c:pt>
                <c:pt idx="7">
                  <c:v>0.6</c:v>
                </c:pt>
                <c:pt idx="8">
                  <c:v>0.6</c:v>
                </c:pt>
                <c:pt idx="9">
                  <c:v>0.6</c:v>
                </c:pt>
                <c:pt idx="10">
                  <c:v>0.6</c:v>
                </c:pt>
              </c:numCache>
            </c:numRef>
          </c:val>
          <c:extLst>
            <c:ext xmlns:c16="http://schemas.microsoft.com/office/drawing/2014/chart" uri="{C3380CC4-5D6E-409C-BE32-E72D297353CC}">
              <c16:uniqueId val="{00000000-D7A8-42CF-A93A-0B1C77EE8604}"/>
            </c:ext>
          </c:extLst>
        </c:ser>
        <c:dLbls>
          <c:showLegendKey val="0"/>
          <c:showVal val="0"/>
          <c:showCatName val="0"/>
          <c:showSerName val="0"/>
          <c:showPercent val="0"/>
          <c:showBubbleSize val="0"/>
        </c:dLbls>
        <c:gapWidth val="150"/>
        <c:axId val="468412976"/>
        <c:axId val="468413368"/>
      </c:barChart>
      <c:catAx>
        <c:axId val="468412976"/>
        <c:scaling>
          <c:orientation val="minMax"/>
        </c:scaling>
        <c:delete val="0"/>
        <c:axPos val="b"/>
        <c:numFmt formatCode="General" sourceLinked="0"/>
        <c:majorTickMark val="out"/>
        <c:minorTickMark val="none"/>
        <c:tickLblPos val="nextTo"/>
        <c:crossAx val="468413368"/>
        <c:crosses val="autoZero"/>
        <c:auto val="1"/>
        <c:lblAlgn val="ctr"/>
        <c:lblOffset val="100"/>
        <c:noMultiLvlLbl val="0"/>
      </c:catAx>
      <c:valAx>
        <c:axId val="468413368"/>
        <c:scaling>
          <c:orientation val="minMax"/>
          <c:max val="1"/>
          <c:min val="0"/>
        </c:scaling>
        <c:delete val="0"/>
        <c:axPos val="l"/>
        <c:majorGridlines/>
        <c:numFmt formatCode="0.0%" sourceLinked="1"/>
        <c:majorTickMark val="out"/>
        <c:minorTickMark val="in"/>
        <c:tickLblPos val="nextTo"/>
        <c:crossAx val="468412976"/>
        <c:crosses val="autoZero"/>
        <c:crossBetween val="between"/>
        <c:majorUnit val="0.1"/>
      </c:valAx>
    </c:plotArea>
    <c:plotVisOnly val="1"/>
    <c:dispBlanksAs val="gap"/>
    <c:showDLblsOverMax val="0"/>
  </c:chart>
  <c:txPr>
    <a:bodyPr/>
    <a:lstStyle/>
    <a:p>
      <a:pPr>
        <a:defRPr sz="18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All</c:v>
                </c:pt>
              </c:strCache>
            </c:strRef>
          </c:tx>
          <c:spPr>
            <a:solidFill>
              <a:schemeClr val="accent1"/>
            </a:solidFill>
            <a:ln>
              <a:noFill/>
            </a:ln>
            <a:effectLst/>
          </c:spPr>
          <c:invertIfNegative val="0"/>
          <c:cat>
            <c:strRef>
              <c:f>Sheet1!$A$2:$A$3</c:f>
              <c:strCache>
                <c:ptCount val="2"/>
                <c:pt idx="0">
                  <c:v>ENG I</c:v>
                </c:pt>
                <c:pt idx="1">
                  <c:v>ENG II</c:v>
                </c:pt>
              </c:strCache>
            </c:strRef>
          </c:cat>
          <c:val>
            <c:numRef>
              <c:f>Sheet1!$B$2:$B$3</c:f>
              <c:numCache>
                <c:formatCode>General</c:formatCode>
                <c:ptCount val="2"/>
                <c:pt idx="0">
                  <c:v>90</c:v>
                </c:pt>
                <c:pt idx="1">
                  <c:v>90</c:v>
                </c:pt>
              </c:numCache>
            </c:numRef>
          </c:val>
          <c:extLst>
            <c:ext xmlns:c16="http://schemas.microsoft.com/office/drawing/2014/chart" uri="{C3380CC4-5D6E-409C-BE32-E72D297353CC}">
              <c16:uniqueId val="{00000000-696E-4AE9-B134-C7ED7601737A}"/>
            </c:ext>
          </c:extLst>
        </c:ser>
        <c:ser>
          <c:idx val="1"/>
          <c:order val="1"/>
          <c:tx>
            <c:strRef>
              <c:f>Sheet1!$C$1</c:f>
              <c:strCache>
                <c:ptCount val="1"/>
                <c:pt idx="0">
                  <c:v>Af Am</c:v>
                </c:pt>
              </c:strCache>
            </c:strRef>
          </c:tx>
          <c:spPr>
            <a:solidFill>
              <a:schemeClr val="accent3"/>
            </a:solidFill>
            <a:ln>
              <a:noFill/>
            </a:ln>
            <a:effectLst/>
          </c:spPr>
          <c:invertIfNegative val="0"/>
          <c:cat>
            <c:strRef>
              <c:f>Sheet1!$A$2:$A$3</c:f>
              <c:strCache>
                <c:ptCount val="2"/>
                <c:pt idx="0">
                  <c:v>ENG I</c:v>
                </c:pt>
                <c:pt idx="1">
                  <c:v>ENG II</c:v>
                </c:pt>
              </c:strCache>
            </c:strRef>
          </c:cat>
          <c:val>
            <c:numRef>
              <c:f>Sheet1!$C$2:$C$3</c:f>
              <c:numCache>
                <c:formatCode>General</c:formatCode>
                <c:ptCount val="2"/>
                <c:pt idx="0">
                  <c:v>85</c:v>
                </c:pt>
                <c:pt idx="1">
                  <c:v>85</c:v>
                </c:pt>
              </c:numCache>
            </c:numRef>
          </c:val>
          <c:extLst>
            <c:ext xmlns:c16="http://schemas.microsoft.com/office/drawing/2014/chart" uri="{C3380CC4-5D6E-409C-BE32-E72D297353CC}">
              <c16:uniqueId val="{00000001-696E-4AE9-B134-C7ED7601737A}"/>
            </c:ext>
          </c:extLst>
        </c:ser>
        <c:ser>
          <c:idx val="2"/>
          <c:order val="2"/>
          <c:tx>
            <c:strRef>
              <c:f>Sheet1!$D$1</c:f>
              <c:strCache>
                <c:ptCount val="1"/>
                <c:pt idx="0">
                  <c:v>Hisp</c:v>
                </c:pt>
              </c:strCache>
            </c:strRef>
          </c:tx>
          <c:spPr>
            <a:solidFill>
              <a:schemeClr val="accent5"/>
            </a:solidFill>
            <a:ln>
              <a:noFill/>
            </a:ln>
            <a:effectLst/>
          </c:spPr>
          <c:invertIfNegative val="0"/>
          <c:cat>
            <c:strRef>
              <c:f>Sheet1!$A$2:$A$3</c:f>
              <c:strCache>
                <c:ptCount val="2"/>
                <c:pt idx="0">
                  <c:v>ENG I</c:v>
                </c:pt>
                <c:pt idx="1">
                  <c:v>ENG II</c:v>
                </c:pt>
              </c:strCache>
            </c:strRef>
          </c:cat>
          <c:val>
            <c:numRef>
              <c:f>Sheet1!$D$2:$D$3</c:f>
              <c:numCache>
                <c:formatCode>General</c:formatCode>
                <c:ptCount val="2"/>
                <c:pt idx="0">
                  <c:v>80</c:v>
                </c:pt>
                <c:pt idx="1">
                  <c:v>80</c:v>
                </c:pt>
              </c:numCache>
            </c:numRef>
          </c:val>
          <c:extLst>
            <c:ext xmlns:c16="http://schemas.microsoft.com/office/drawing/2014/chart" uri="{C3380CC4-5D6E-409C-BE32-E72D297353CC}">
              <c16:uniqueId val="{00000002-696E-4AE9-B134-C7ED7601737A}"/>
            </c:ext>
          </c:extLst>
        </c:ser>
        <c:ser>
          <c:idx val="3"/>
          <c:order val="3"/>
          <c:tx>
            <c:strRef>
              <c:f>Sheet1!$E$1</c:f>
              <c:strCache>
                <c:ptCount val="1"/>
                <c:pt idx="0">
                  <c:v>White</c:v>
                </c:pt>
              </c:strCache>
            </c:strRef>
          </c:tx>
          <c:spPr>
            <a:solidFill>
              <a:schemeClr val="accent1">
                <a:lumMod val="60000"/>
              </a:schemeClr>
            </a:solidFill>
            <a:ln>
              <a:noFill/>
            </a:ln>
            <a:effectLst/>
          </c:spPr>
          <c:invertIfNegative val="0"/>
          <c:cat>
            <c:strRef>
              <c:f>Sheet1!$A$2:$A$3</c:f>
              <c:strCache>
                <c:ptCount val="2"/>
                <c:pt idx="0">
                  <c:v>ENG I</c:v>
                </c:pt>
                <c:pt idx="1">
                  <c:v>ENG II</c:v>
                </c:pt>
              </c:strCache>
            </c:strRef>
          </c:cat>
          <c:val>
            <c:numRef>
              <c:f>Sheet1!$E$2:$E$3</c:f>
              <c:numCache>
                <c:formatCode>General</c:formatCode>
                <c:ptCount val="2"/>
                <c:pt idx="0">
                  <c:v>75</c:v>
                </c:pt>
                <c:pt idx="1">
                  <c:v>75</c:v>
                </c:pt>
              </c:numCache>
            </c:numRef>
          </c:val>
          <c:extLst>
            <c:ext xmlns:c16="http://schemas.microsoft.com/office/drawing/2014/chart" uri="{C3380CC4-5D6E-409C-BE32-E72D297353CC}">
              <c16:uniqueId val="{00000003-696E-4AE9-B134-C7ED7601737A}"/>
            </c:ext>
          </c:extLst>
        </c:ser>
        <c:ser>
          <c:idx val="4"/>
          <c:order val="4"/>
          <c:tx>
            <c:strRef>
              <c:f>Sheet1!$F$1</c:f>
              <c:strCache>
                <c:ptCount val="1"/>
                <c:pt idx="0">
                  <c:v>Am. Indian</c:v>
                </c:pt>
              </c:strCache>
            </c:strRef>
          </c:tx>
          <c:spPr>
            <a:solidFill>
              <a:schemeClr val="accent3">
                <a:lumMod val="60000"/>
              </a:schemeClr>
            </a:solidFill>
            <a:ln>
              <a:noFill/>
            </a:ln>
            <a:effectLst/>
          </c:spPr>
          <c:invertIfNegative val="0"/>
          <c:cat>
            <c:strRef>
              <c:f>Sheet1!$A$2:$A$3</c:f>
              <c:strCache>
                <c:ptCount val="2"/>
                <c:pt idx="0">
                  <c:v>ENG I</c:v>
                </c:pt>
                <c:pt idx="1">
                  <c:v>ENG II</c:v>
                </c:pt>
              </c:strCache>
            </c:strRef>
          </c:cat>
          <c:val>
            <c:numRef>
              <c:f>Sheet1!$F$2:$F$3</c:f>
              <c:numCache>
                <c:formatCode>General</c:formatCode>
                <c:ptCount val="2"/>
                <c:pt idx="0">
                  <c:v>70</c:v>
                </c:pt>
                <c:pt idx="1">
                  <c:v>70</c:v>
                </c:pt>
              </c:numCache>
            </c:numRef>
          </c:val>
          <c:extLst>
            <c:ext xmlns:c16="http://schemas.microsoft.com/office/drawing/2014/chart" uri="{C3380CC4-5D6E-409C-BE32-E72D297353CC}">
              <c16:uniqueId val="{00000004-696E-4AE9-B134-C7ED7601737A}"/>
            </c:ext>
          </c:extLst>
        </c:ser>
        <c:ser>
          <c:idx val="5"/>
          <c:order val="5"/>
          <c:tx>
            <c:strRef>
              <c:f>Sheet1!$G$1</c:f>
              <c:strCache>
                <c:ptCount val="1"/>
                <c:pt idx="0">
                  <c:v>Asian</c:v>
                </c:pt>
              </c:strCache>
            </c:strRef>
          </c:tx>
          <c:spPr>
            <a:solidFill>
              <a:schemeClr val="accent5">
                <a:lumMod val="60000"/>
              </a:schemeClr>
            </a:solidFill>
            <a:ln>
              <a:noFill/>
            </a:ln>
            <a:effectLst/>
          </c:spPr>
          <c:invertIfNegative val="0"/>
          <c:cat>
            <c:strRef>
              <c:f>Sheet1!$A$2:$A$3</c:f>
              <c:strCache>
                <c:ptCount val="2"/>
                <c:pt idx="0">
                  <c:v>ENG I</c:v>
                </c:pt>
                <c:pt idx="1">
                  <c:v>ENG II</c:v>
                </c:pt>
              </c:strCache>
            </c:strRef>
          </c:cat>
          <c:val>
            <c:numRef>
              <c:f>Sheet1!$G$2:$G$3</c:f>
              <c:numCache>
                <c:formatCode>General</c:formatCode>
                <c:ptCount val="2"/>
                <c:pt idx="0">
                  <c:v>65</c:v>
                </c:pt>
                <c:pt idx="1">
                  <c:v>65</c:v>
                </c:pt>
              </c:numCache>
            </c:numRef>
          </c:val>
          <c:extLst>
            <c:ext xmlns:c16="http://schemas.microsoft.com/office/drawing/2014/chart" uri="{C3380CC4-5D6E-409C-BE32-E72D297353CC}">
              <c16:uniqueId val="{00000005-696E-4AE9-B134-C7ED7601737A}"/>
            </c:ext>
          </c:extLst>
        </c:ser>
        <c:ser>
          <c:idx val="6"/>
          <c:order val="6"/>
          <c:tx>
            <c:strRef>
              <c:f>Sheet1!$H$1</c:f>
              <c:strCache>
                <c:ptCount val="1"/>
                <c:pt idx="0">
                  <c:v>Pac. Islander</c:v>
                </c:pt>
              </c:strCache>
            </c:strRef>
          </c:tx>
          <c:spPr>
            <a:solidFill>
              <a:schemeClr val="accent1">
                <a:lumMod val="80000"/>
                <a:lumOff val="20000"/>
              </a:schemeClr>
            </a:solidFill>
            <a:ln>
              <a:noFill/>
            </a:ln>
            <a:effectLst/>
          </c:spPr>
          <c:invertIfNegative val="0"/>
          <c:cat>
            <c:strRef>
              <c:f>Sheet1!$A$2:$A$3</c:f>
              <c:strCache>
                <c:ptCount val="2"/>
                <c:pt idx="0">
                  <c:v>ENG I</c:v>
                </c:pt>
                <c:pt idx="1">
                  <c:v>ENG II</c:v>
                </c:pt>
              </c:strCache>
            </c:strRef>
          </c:cat>
          <c:val>
            <c:numRef>
              <c:f>Sheet1!$H$2:$H$3</c:f>
              <c:numCache>
                <c:formatCode>General</c:formatCode>
                <c:ptCount val="2"/>
                <c:pt idx="0">
                  <c:v>60</c:v>
                </c:pt>
                <c:pt idx="1">
                  <c:v>60</c:v>
                </c:pt>
              </c:numCache>
            </c:numRef>
          </c:val>
          <c:extLst>
            <c:ext xmlns:c16="http://schemas.microsoft.com/office/drawing/2014/chart" uri="{C3380CC4-5D6E-409C-BE32-E72D297353CC}">
              <c16:uniqueId val="{00000006-696E-4AE9-B134-C7ED7601737A}"/>
            </c:ext>
          </c:extLst>
        </c:ser>
        <c:ser>
          <c:idx val="7"/>
          <c:order val="7"/>
          <c:tx>
            <c:strRef>
              <c:f>Sheet1!$I$1</c:f>
              <c:strCache>
                <c:ptCount val="1"/>
                <c:pt idx="0">
                  <c:v>Two or More</c:v>
                </c:pt>
              </c:strCache>
            </c:strRef>
          </c:tx>
          <c:spPr>
            <a:solidFill>
              <a:schemeClr val="accent3">
                <a:lumMod val="80000"/>
                <a:lumOff val="20000"/>
              </a:schemeClr>
            </a:solidFill>
            <a:ln>
              <a:noFill/>
            </a:ln>
            <a:effectLst/>
          </c:spPr>
          <c:invertIfNegative val="0"/>
          <c:cat>
            <c:strRef>
              <c:f>Sheet1!$A$2:$A$3</c:f>
              <c:strCache>
                <c:ptCount val="2"/>
                <c:pt idx="0">
                  <c:v>ENG I</c:v>
                </c:pt>
                <c:pt idx="1">
                  <c:v>ENG II</c:v>
                </c:pt>
              </c:strCache>
            </c:strRef>
          </c:cat>
          <c:val>
            <c:numRef>
              <c:f>Sheet1!$I$2:$I$3</c:f>
              <c:numCache>
                <c:formatCode>General</c:formatCode>
                <c:ptCount val="2"/>
                <c:pt idx="0">
                  <c:v>55</c:v>
                </c:pt>
                <c:pt idx="1">
                  <c:v>55</c:v>
                </c:pt>
              </c:numCache>
            </c:numRef>
          </c:val>
          <c:extLst>
            <c:ext xmlns:c16="http://schemas.microsoft.com/office/drawing/2014/chart" uri="{C3380CC4-5D6E-409C-BE32-E72D297353CC}">
              <c16:uniqueId val="{00000007-696E-4AE9-B134-C7ED7601737A}"/>
            </c:ext>
          </c:extLst>
        </c:ser>
        <c:ser>
          <c:idx val="8"/>
          <c:order val="8"/>
          <c:tx>
            <c:strRef>
              <c:f>Sheet1!$J$1</c:f>
              <c:strCache>
                <c:ptCount val="1"/>
                <c:pt idx="0">
                  <c:v>Sp Ed</c:v>
                </c:pt>
              </c:strCache>
            </c:strRef>
          </c:tx>
          <c:spPr>
            <a:solidFill>
              <a:schemeClr val="accent5">
                <a:lumMod val="80000"/>
                <a:lumOff val="20000"/>
              </a:schemeClr>
            </a:solidFill>
            <a:ln>
              <a:noFill/>
            </a:ln>
            <a:effectLst/>
          </c:spPr>
          <c:invertIfNegative val="0"/>
          <c:cat>
            <c:strRef>
              <c:f>Sheet1!$A$2:$A$3</c:f>
              <c:strCache>
                <c:ptCount val="2"/>
                <c:pt idx="0">
                  <c:v>ENG I</c:v>
                </c:pt>
                <c:pt idx="1">
                  <c:v>ENG II</c:v>
                </c:pt>
              </c:strCache>
            </c:strRef>
          </c:cat>
          <c:val>
            <c:numRef>
              <c:f>Sheet1!$J$2:$J$3</c:f>
              <c:numCache>
                <c:formatCode>General</c:formatCode>
                <c:ptCount val="2"/>
                <c:pt idx="0">
                  <c:v>50</c:v>
                </c:pt>
                <c:pt idx="1">
                  <c:v>50</c:v>
                </c:pt>
              </c:numCache>
            </c:numRef>
          </c:val>
          <c:extLst>
            <c:ext xmlns:c16="http://schemas.microsoft.com/office/drawing/2014/chart" uri="{C3380CC4-5D6E-409C-BE32-E72D297353CC}">
              <c16:uniqueId val="{00000000-F63F-4F4F-B82C-4DEB1E4DEDE7}"/>
            </c:ext>
          </c:extLst>
        </c:ser>
        <c:ser>
          <c:idx val="9"/>
          <c:order val="9"/>
          <c:tx>
            <c:strRef>
              <c:f>Sheet1!$K$1</c:f>
              <c:strCache>
                <c:ptCount val="1"/>
                <c:pt idx="0">
                  <c:v>Eco Dis</c:v>
                </c:pt>
              </c:strCache>
            </c:strRef>
          </c:tx>
          <c:spPr>
            <a:solidFill>
              <a:schemeClr val="accent1">
                <a:lumMod val="80000"/>
              </a:schemeClr>
            </a:solidFill>
            <a:ln>
              <a:noFill/>
            </a:ln>
            <a:effectLst/>
          </c:spPr>
          <c:invertIfNegative val="0"/>
          <c:cat>
            <c:strRef>
              <c:f>Sheet1!$A$2:$A$3</c:f>
              <c:strCache>
                <c:ptCount val="2"/>
                <c:pt idx="0">
                  <c:v>ENG I</c:v>
                </c:pt>
                <c:pt idx="1">
                  <c:v>ENG II</c:v>
                </c:pt>
              </c:strCache>
            </c:strRef>
          </c:cat>
          <c:val>
            <c:numRef>
              <c:f>Sheet1!$K$2:$K$3</c:f>
              <c:numCache>
                <c:formatCode>General</c:formatCode>
                <c:ptCount val="2"/>
                <c:pt idx="0">
                  <c:v>45</c:v>
                </c:pt>
                <c:pt idx="1">
                  <c:v>45</c:v>
                </c:pt>
              </c:numCache>
            </c:numRef>
          </c:val>
          <c:extLst>
            <c:ext xmlns:c16="http://schemas.microsoft.com/office/drawing/2014/chart" uri="{C3380CC4-5D6E-409C-BE32-E72D297353CC}">
              <c16:uniqueId val="{00000001-F63F-4F4F-B82C-4DEB1E4DEDE7}"/>
            </c:ext>
          </c:extLst>
        </c:ser>
        <c:ser>
          <c:idx val="10"/>
          <c:order val="10"/>
          <c:tx>
            <c:strRef>
              <c:f>Sheet1!$L$1</c:f>
              <c:strCache>
                <c:ptCount val="1"/>
                <c:pt idx="0">
                  <c:v>EB/EL</c:v>
                </c:pt>
              </c:strCache>
            </c:strRef>
          </c:tx>
          <c:spPr>
            <a:solidFill>
              <a:schemeClr val="accent3">
                <a:lumMod val="80000"/>
              </a:schemeClr>
            </a:solidFill>
            <a:ln>
              <a:noFill/>
            </a:ln>
            <a:effectLst/>
          </c:spPr>
          <c:invertIfNegative val="0"/>
          <c:cat>
            <c:strRef>
              <c:f>Sheet1!$A$2:$A$3</c:f>
              <c:strCache>
                <c:ptCount val="2"/>
                <c:pt idx="0">
                  <c:v>ENG I</c:v>
                </c:pt>
                <c:pt idx="1">
                  <c:v>ENG II</c:v>
                </c:pt>
              </c:strCache>
            </c:strRef>
          </c:cat>
          <c:val>
            <c:numRef>
              <c:f>Sheet1!$L$2:$L$3</c:f>
              <c:numCache>
                <c:formatCode>General</c:formatCode>
                <c:ptCount val="2"/>
                <c:pt idx="0">
                  <c:v>40</c:v>
                </c:pt>
                <c:pt idx="1">
                  <c:v>40</c:v>
                </c:pt>
              </c:numCache>
            </c:numRef>
          </c:val>
          <c:extLst>
            <c:ext xmlns:c16="http://schemas.microsoft.com/office/drawing/2014/chart" uri="{C3380CC4-5D6E-409C-BE32-E72D297353CC}">
              <c16:uniqueId val="{00000002-F63F-4F4F-B82C-4DEB1E4DEDE7}"/>
            </c:ext>
          </c:extLst>
        </c:ser>
        <c:dLbls>
          <c:showLegendKey val="0"/>
          <c:showVal val="0"/>
          <c:showCatName val="0"/>
          <c:showSerName val="0"/>
          <c:showPercent val="0"/>
          <c:showBubbleSize val="0"/>
        </c:dLbls>
        <c:gapWidth val="150"/>
        <c:axId val="461584160"/>
        <c:axId val="466369224"/>
      </c:barChart>
      <c:catAx>
        <c:axId val="461584160"/>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6369224"/>
        <c:crosses val="autoZero"/>
        <c:auto val="1"/>
        <c:lblAlgn val="ctr"/>
        <c:lblOffset val="100"/>
        <c:noMultiLvlLbl val="0"/>
      </c:catAx>
      <c:valAx>
        <c:axId val="466369224"/>
        <c:scaling>
          <c:orientation val="minMax"/>
          <c:max val="100"/>
          <c:min val="0"/>
        </c:scaling>
        <c:delete val="0"/>
        <c:axPos val="l"/>
        <c:majorGridlines>
          <c:spPr>
            <a:ln w="9525" cap="flat" cmpd="sng" algn="ctr">
              <a:solidFill>
                <a:schemeClr val="tx1">
                  <a:tint val="75000"/>
                  <a:shade val="95000"/>
                  <a:satMod val="105000"/>
                </a:schemeClr>
              </a:solidFill>
              <a:prstDash val="solid"/>
              <a:round/>
            </a:ln>
            <a:effectLst/>
          </c:spPr>
        </c:majorGridlines>
        <c:numFmt formatCode="General" sourceLinked="1"/>
        <c:majorTickMark val="out"/>
        <c:minorTickMark val="in"/>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1584160"/>
        <c:crosses val="autoZero"/>
        <c:crossBetween val="between"/>
        <c:majorUnit val="10"/>
        <c:minorUnit val="2"/>
      </c:valAx>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College Ready Both</c:v>
                </c:pt>
              </c:strCache>
            </c:strRef>
          </c:tx>
          <c:spPr>
            <a:solidFill>
              <a:srgbClr val="91BED4"/>
            </a:solidFill>
          </c:spPr>
          <c:invertIfNegative val="0"/>
          <c:cat>
            <c:strRef>
              <c:f>Sheet1!$A$2:$A$12</c:f>
              <c:strCache>
                <c:ptCount val="11"/>
                <c:pt idx="0">
                  <c:v>All</c:v>
                </c:pt>
                <c:pt idx="1">
                  <c:v>Af Am</c:v>
                </c:pt>
                <c:pt idx="2">
                  <c:v>Hisp</c:v>
                </c:pt>
                <c:pt idx="3">
                  <c:v>White</c:v>
                </c:pt>
                <c:pt idx="4">
                  <c:v>Am. Indian</c:v>
                </c:pt>
                <c:pt idx="5">
                  <c:v>Asian</c:v>
                </c:pt>
                <c:pt idx="6">
                  <c:v>Pac. Islander</c:v>
                </c:pt>
                <c:pt idx="7">
                  <c:v>Eco Dis</c:v>
                </c:pt>
                <c:pt idx="8">
                  <c:v>Sp Ed</c:v>
                </c:pt>
                <c:pt idx="9">
                  <c:v>Two or More</c:v>
                </c:pt>
                <c:pt idx="10">
                  <c:v>EB/EL</c:v>
                </c:pt>
              </c:strCache>
            </c:strRef>
          </c:cat>
          <c:val>
            <c:numRef>
              <c:f>Sheet1!$B$2:$B$12</c:f>
              <c:numCache>
                <c:formatCode>0.0%</c:formatCode>
                <c:ptCount val="11"/>
                <c:pt idx="0">
                  <c:v>0.6</c:v>
                </c:pt>
                <c:pt idx="1">
                  <c:v>0.6</c:v>
                </c:pt>
                <c:pt idx="2">
                  <c:v>0.6</c:v>
                </c:pt>
                <c:pt idx="3">
                  <c:v>0.6</c:v>
                </c:pt>
                <c:pt idx="4">
                  <c:v>0.6</c:v>
                </c:pt>
                <c:pt idx="5">
                  <c:v>0.6</c:v>
                </c:pt>
                <c:pt idx="6">
                  <c:v>0.6</c:v>
                </c:pt>
                <c:pt idx="7">
                  <c:v>0.6</c:v>
                </c:pt>
                <c:pt idx="8">
                  <c:v>0.6</c:v>
                </c:pt>
                <c:pt idx="9">
                  <c:v>0.6</c:v>
                </c:pt>
                <c:pt idx="10">
                  <c:v>0.6</c:v>
                </c:pt>
              </c:numCache>
            </c:numRef>
          </c:val>
          <c:extLst>
            <c:ext xmlns:c16="http://schemas.microsoft.com/office/drawing/2014/chart" uri="{C3380CC4-5D6E-409C-BE32-E72D297353CC}">
              <c16:uniqueId val="{00000000-EE53-4177-85F6-A295BDDC6A70}"/>
            </c:ext>
          </c:extLst>
        </c:ser>
        <c:dLbls>
          <c:showLegendKey val="0"/>
          <c:showVal val="0"/>
          <c:showCatName val="0"/>
          <c:showSerName val="0"/>
          <c:showPercent val="0"/>
          <c:showBubbleSize val="0"/>
        </c:dLbls>
        <c:gapWidth val="150"/>
        <c:axId val="468412976"/>
        <c:axId val="468413368"/>
      </c:barChart>
      <c:catAx>
        <c:axId val="468412976"/>
        <c:scaling>
          <c:orientation val="minMax"/>
        </c:scaling>
        <c:delete val="0"/>
        <c:axPos val="b"/>
        <c:numFmt formatCode="General" sourceLinked="0"/>
        <c:majorTickMark val="out"/>
        <c:minorTickMark val="none"/>
        <c:tickLblPos val="nextTo"/>
        <c:crossAx val="468413368"/>
        <c:crosses val="autoZero"/>
        <c:auto val="1"/>
        <c:lblAlgn val="ctr"/>
        <c:lblOffset val="100"/>
        <c:noMultiLvlLbl val="0"/>
      </c:catAx>
      <c:valAx>
        <c:axId val="468413368"/>
        <c:scaling>
          <c:orientation val="minMax"/>
          <c:max val="1"/>
          <c:min val="0"/>
        </c:scaling>
        <c:delete val="0"/>
        <c:axPos val="l"/>
        <c:majorGridlines/>
        <c:numFmt formatCode="0.0%" sourceLinked="1"/>
        <c:majorTickMark val="out"/>
        <c:minorTickMark val="in"/>
        <c:tickLblPos val="nextTo"/>
        <c:crossAx val="468412976"/>
        <c:crosses val="autoZero"/>
        <c:crossBetween val="between"/>
        <c:majorUnit val="0.1"/>
      </c:valAx>
    </c:plotArea>
    <c:plotVisOnly val="1"/>
    <c:dispBlanksAs val="gap"/>
    <c:showDLblsOverMax val="0"/>
  </c:chart>
  <c:txPr>
    <a:bodyPr/>
    <a:lstStyle/>
    <a:p>
      <a:pPr>
        <a:defRPr sz="1800"/>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District</c:v>
                </c:pt>
              </c:strCache>
            </c:strRef>
          </c:tx>
          <c:spPr>
            <a:solidFill>
              <a:schemeClr val="accent1"/>
            </a:solidFill>
            <a:ln>
              <a:noFill/>
            </a:ln>
            <a:effectLst/>
          </c:spPr>
          <c:invertIfNegative val="0"/>
          <c:cat>
            <c:strRef>
              <c:f>Sheet1!$A$2</c:f>
              <c:strCache>
                <c:ptCount val="1"/>
                <c:pt idx="0">
                  <c:v>Class of 2023</c:v>
                </c:pt>
              </c:strCache>
            </c:strRef>
          </c:cat>
          <c:val>
            <c:numRef>
              <c:f>Sheet1!$B$2</c:f>
              <c:numCache>
                <c:formatCode>General</c:formatCode>
                <c:ptCount val="1"/>
                <c:pt idx="0">
                  <c:v>1400</c:v>
                </c:pt>
              </c:numCache>
            </c:numRef>
          </c:val>
          <c:extLst>
            <c:ext xmlns:c16="http://schemas.microsoft.com/office/drawing/2014/chart" uri="{C3380CC4-5D6E-409C-BE32-E72D297353CC}">
              <c16:uniqueId val="{00000000-E057-401F-B536-1E082B125C97}"/>
            </c:ext>
          </c:extLst>
        </c:ser>
        <c:ser>
          <c:idx val="1"/>
          <c:order val="1"/>
          <c:tx>
            <c:strRef>
              <c:f>Sheet1!$C$1</c:f>
              <c:strCache>
                <c:ptCount val="1"/>
                <c:pt idx="0">
                  <c:v>AA</c:v>
                </c:pt>
              </c:strCache>
            </c:strRef>
          </c:tx>
          <c:spPr>
            <a:solidFill>
              <a:srgbClr val="92D050"/>
            </a:solidFill>
            <a:ln>
              <a:noFill/>
            </a:ln>
            <a:effectLst/>
          </c:spPr>
          <c:invertIfNegative val="0"/>
          <c:cat>
            <c:strRef>
              <c:f>Sheet1!$A$2</c:f>
              <c:strCache>
                <c:ptCount val="1"/>
                <c:pt idx="0">
                  <c:v>Class of 2023</c:v>
                </c:pt>
              </c:strCache>
            </c:strRef>
          </c:cat>
          <c:val>
            <c:numRef>
              <c:f>Sheet1!$C$2</c:f>
              <c:numCache>
                <c:formatCode>General</c:formatCode>
                <c:ptCount val="1"/>
                <c:pt idx="0">
                  <c:v>1400</c:v>
                </c:pt>
              </c:numCache>
            </c:numRef>
          </c:val>
          <c:extLst>
            <c:ext xmlns:c16="http://schemas.microsoft.com/office/drawing/2014/chart" uri="{C3380CC4-5D6E-409C-BE32-E72D297353CC}">
              <c16:uniqueId val="{00000001-E057-401F-B536-1E082B125C97}"/>
            </c:ext>
          </c:extLst>
        </c:ser>
        <c:ser>
          <c:idx val="2"/>
          <c:order val="2"/>
          <c:tx>
            <c:strRef>
              <c:f>Sheet1!$D$1</c:f>
              <c:strCache>
                <c:ptCount val="1"/>
                <c:pt idx="0">
                  <c:v>Hisp</c:v>
                </c:pt>
              </c:strCache>
            </c:strRef>
          </c:tx>
          <c:spPr>
            <a:solidFill>
              <a:schemeClr val="accent5"/>
            </a:solidFill>
            <a:ln>
              <a:noFill/>
            </a:ln>
            <a:effectLst/>
          </c:spPr>
          <c:invertIfNegative val="0"/>
          <c:cat>
            <c:strRef>
              <c:f>Sheet1!$A$2</c:f>
              <c:strCache>
                <c:ptCount val="1"/>
                <c:pt idx="0">
                  <c:v>Class of 2023</c:v>
                </c:pt>
              </c:strCache>
            </c:strRef>
          </c:cat>
          <c:val>
            <c:numRef>
              <c:f>Sheet1!$D$2</c:f>
              <c:numCache>
                <c:formatCode>General</c:formatCode>
                <c:ptCount val="1"/>
                <c:pt idx="0">
                  <c:v>1400</c:v>
                </c:pt>
              </c:numCache>
            </c:numRef>
          </c:val>
          <c:extLst>
            <c:ext xmlns:c16="http://schemas.microsoft.com/office/drawing/2014/chart" uri="{C3380CC4-5D6E-409C-BE32-E72D297353CC}">
              <c16:uniqueId val="{00000002-E057-401F-B536-1E082B125C97}"/>
            </c:ext>
          </c:extLst>
        </c:ser>
        <c:ser>
          <c:idx val="3"/>
          <c:order val="3"/>
          <c:tx>
            <c:strRef>
              <c:f>Sheet1!$E$1</c:f>
              <c:strCache>
                <c:ptCount val="1"/>
                <c:pt idx="0">
                  <c:v>White</c:v>
                </c:pt>
              </c:strCache>
            </c:strRef>
          </c:tx>
          <c:spPr>
            <a:solidFill>
              <a:schemeClr val="accent1">
                <a:lumMod val="60000"/>
              </a:schemeClr>
            </a:solidFill>
            <a:ln>
              <a:noFill/>
            </a:ln>
            <a:effectLst/>
          </c:spPr>
          <c:invertIfNegative val="0"/>
          <c:cat>
            <c:strRef>
              <c:f>Sheet1!$A$2</c:f>
              <c:strCache>
                <c:ptCount val="1"/>
                <c:pt idx="0">
                  <c:v>Class of 2023</c:v>
                </c:pt>
              </c:strCache>
            </c:strRef>
          </c:cat>
          <c:val>
            <c:numRef>
              <c:f>Sheet1!$E$2</c:f>
              <c:numCache>
                <c:formatCode>General</c:formatCode>
                <c:ptCount val="1"/>
                <c:pt idx="0">
                  <c:v>1400</c:v>
                </c:pt>
              </c:numCache>
            </c:numRef>
          </c:val>
          <c:extLst>
            <c:ext xmlns:c16="http://schemas.microsoft.com/office/drawing/2014/chart" uri="{C3380CC4-5D6E-409C-BE32-E72D297353CC}">
              <c16:uniqueId val="{00000003-E057-401F-B536-1E082B125C97}"/>
            </c:ext>
          </c:extLst>
        </c:ser>
        <c:ser>
          <c:idx val="4"/>
          <c:order val="4"/>
          <c:tx>
            <c:strRef>
              <c:f>Sheet1!$F$1</c:f>
              <c:strCache>
                <c:ptCount val="1"/>
                <c:pt idx="0">
                  <c:v>Am. Indian</c:v>
                </c:pt>
              </c:strCache>
            </c:strRef>
          </c:tx>
          <c:spPr>
            <a:solidFill>
              <a:schemeClr val="accent3">
                <a:lumMod val="60000"/>
              </a:schemeClr>
            </a:solidFill>
            <a:ln>
              <a:noFill/>
            </a:ln>
            <a:effectLst/>
          </c:spPr>
          <c:invertIfNegative val="0"/>
          <c:cat>
            <c:strRef>
              <c:f>Sheet1!$A$2</c:f>
              <c:strCache>
                <c:ptCount val="1"/>
                <c:pt idx="0">
                  <c:v>Class of 2023</c:v>
                </c:pt>
              </c:strCache>
            </c:strRef>
          </c:cat>
          <c:val>
            <c:numRef>
              <c:f>Sheet1!$F$2</c:f>
              <c:numCache>
                <c:formatCode>General</c:formatCode>
                <c:ptCount val="1"/>
                <c:pt idx="0">
                  <c:v>1400</c:v>
                </c:pt>
              </c:numCache>
            </c:numRef>
          </c:val>
          <c:extLst>
            <c:ext xmlns:c16="http://schemas.microsoft.com/office/drawing/2014/chart" uri="{C3380CC4-5D6E-409C-BE32-E72D297353CC}">
              <c16:uniqueId val="{00000004-E057-401F-B536-1E082B125C97}"/>
            </c:ext>
          </c:extLst>
        </c:ser>
        <c:ser>
          <c:idx val="5"/>
          <c:order val="5"/>
          <c:tx>
            <c:strRef>
              <c:f>Sheet1!$G$1</c:f>
              <c:strCache>
                <c:ptCount val="1"/>
                <c:pt idx="0">
                  <c:v>Asian</c:v>
                </c:pt>
              </c:strCache>
            </c:strRef>
          </c:tx>
          <c:spPr>
            <a:solidFill>
              <a:schemeClr val="accent5">
                <a:lumMod val="60000"/>
              </a:schemeClr>
            </a:solidFill>
            <a:ln>
              <a:noFill/>
            </a:ln>
            <a:effectLst/>
          </c:spPr>
          <c:invertIfNegative val="0"/>
          <c:cat>
            <c:strRef>
              <c:f>Sheet1!$A$2</c:f>
              <c:strCache>
                <c:ptCount val="1"/>
                <c:pt idx="0">
                  <c:v>Class of 2023</c:v>
                </c:pt>
              </c:strCache>
            </c:strRef>
          </c:cat>
          <c:val>
            <c:numRef>
              <c:f>Sheet1!$G$2</c:f>
              <c:numCache>
                <c:formatCode>General</c:formatCode>
                <c:ptCount val="1"/>
                <c:pt idx="0">
                  <c:v>1400</c:v>
                </c:pt>
              </c:numCache>
            </c:numRef>
          </c:val>
          <c:extLst>
            <c:ext xmlns:c16="http://schemas.microsoft.com/office/drawing/2014/chart" uri="{C3380CC4-5D6E-409C-BE32-E72D297353CC}">
              <c16:uniqueId val="{00000005-E057-401F-B536-1E082B125C97}"/>
            </c:ext>
          </c:extLst>
        </c:ser>
        <c:ser>
          <c:idx val="6"/>
          <c:order val="6"/>
          <c:tx>
            <c:strRef>
              <c:f>Sheet1!$H$1</c:f>
              <c:strCache>
                <c:ptCount val="1"/>
                <c:pt idx="0">
                  <c:v>Pac. Islander</c:v>
                </c:pt>
              </c:strCache>
            </c:strRef>
          </c:tx>
          <c:spPr>
            <a:solidFill>
              <a:schemeClr val="accent1">
                <a:lumMod val="80000"/>
                <a:lumOff val="20000"/>
              </a:schemeClr>
            </a:solidFill>
            <a:ln>
              <a:noFill/>
            </a:ln>
            <a:effectLst/>
          </c:spPr>
          <c:invertIfNegative val="0"/>
          <c:cat>
            <c:strRef>
              <c:f>Sheet1!$A$2</c:f>
              <c:strCache>
                <c:ptCount val="1"/>
                <c:pt idx="0">
                  <c:v>Class of 2023</c:v>
                </c:pt>
              </c:strCache>
            </c:strRef>
          </c:cat>
          <c:val>
            <c:numRef>
              <c:f>Sheet1!$H$2</c:f>
              <c:numCache>
                <c:formatCode>General</c:formatCode>
                <c:ptCount val="1"/>
                <c:pt idx="0">
                  <c:v>1400</c:v>
                </c:pt>
              </c:numCache>
            </c:numRef>
          </c:val>
          <c:extLst>
            <c:ext xmlns:c16="http://schemas.microsoft.com/office/drawing/2014/chart" uri="{C3380CC4-5D6E-409C-BE32-E72D297353CC}">
              <c16:uniqueId val="{00000006-E057-401F-B536-1E082B125C97}"/>
            </c:ext>
          </c:extLst>
        </c:ser>
        <c:ser>
          <c:idx val="7"/>
          <c:order val="7"/>
          <c:tx>
            <c:strRef>
              <c:f>Sheet1!$I$1</c:f>
              <c:strCache>
                <c:ptCount val="1"/>
                <c:pt idx="0">
                  <c:v>Two or More</c:v>
                </c:pt>
              </c:strCache>
            </c:strRef>
          </c:tx>
          <c:spPr>
            <a:solidFill>
              <a:srgbClr val="FFFF00"/>
            </a:solidFill>
            <a:ln>
              <a:noFill/>
            </a:ln>
            <a:effectLst/>
          </c:spPr>
          <c:invertIfNegative val="0"/>
          <c:cat>
            <c:strRef>
              <c:f>Sheet1!$A$2</c:f>
              <c:strCache>
                <c:ptCount val="1"/>
                <c:pt idx="0">
                  <c:v>Class of 2023</c:v>
                </c:pt>
              </c:strCache>
            </c:strRef>
          </c:cat>
          <c:val>
            <c:numRef>
              <c:f>Sheet1!$I$2</c:f>
              <c:numCache>
                <c:formatCode>General</c:formatCode>
                <c:ptCount val="1"/>
                <c:pt idx="0">
                  <c:v>1400</c:v>
                </c:pt>
              </c:numCache>
            </c:numRef>
          </c:val>
          <c:extLst>
            <c:ext xmlns:c16="http://schemas.microsoft.com/office/drawing/2014/chart" uri="{C3380CC4-5D6E-409C-BE32-E72D297353CC}">
              <c16:uniqueId val="{00000007-E057-401F-B536-1E082B125C97}"/>
            </c:ext>
          </c:extLst>
        </c:ser>
        <c:ser>
          <c:idx val="8"/>
          <c:order val="8"/>
          <c:tx>
            <c:strRef>
              <c:f>Sheet1!$J$1</c:f>
              <c:strCache>
                <c:ptCount val="1"/>
                <c:pt idx="0">
                  <c:v>SpEd</c:v>
                </c:pt>
              </c:strCache>
            </c:strRef>
          </c:tx>
          <c:spPr>
            <a:solidFill>
              <a:schemeClr val="accent5">
                <a:lumMod val="80000"/>
                <a:lumOff val="20000"/>
              </a:schemeClr>
            </a:solidFill>
            <a:ln>
              <a:noFill/>
            </a:ln>
            <a:effectLst/>
          </c:spPr>
          <c:invertIfNegative val="0"/>
          <c:cat>
            <c:strRef>
              <c:f>Sheet1!$A$2</c:f>
              <c:strCache>
                <c:ptCount val="1"/>
                <c:pt idx="0">
                  <c:v>Class of 2023</c:v>
                </c:pt>
              </c:strCache>
            </c:strRef>
          </c:cat>
          <c:val>
            <c:numRef>
              <c:f>Sheet1!$J$2</c:f>
              <c:numCache>
                <c:formatCode>General</c:formatCode>
                <c:ptCount val="1"/>
                <c:pt idx="0">
                  <c:v>1400</c:v>
                </c:pt>
              </c:numCache>
            </c:numRef>
          </c:val>
          <c:extLst>
            <c:ext xmlns:c16="http://schemas.microsoft.com/office/drawing/2014/chart" uri="{C3380CC4-5D6E-409C-BE32-E72D297353CC}">
              <c16:uniqueId val="{00000000-275F-4DD1-8638-0EC729B682F4}"/>
            </c:ext>
          </c:extLst>
        </c:ser>
        <c:ser>
          <c:idx val="9"/>
          <c:order val="9"/>
          <c:tx>
            <c:strRef>
              <c:f>Sheet1!$K$1</c:f>
              <c:strCache>
                <c:ptCount val="1"/>
                <c:pt idx="0">
                  <c:v>Eco Dis</c:v>
                </c:pt>
              </c:strCache>
            </c:strRef>
          </c:tx>
          <c:spPr>
            <a:solidFill>
              <a:schemeClr val="accent1">
                <a:lumMod val="80000"/>
              </a:schemeClr>
            </a:solidFill>
            <a:ln>
              <a:noFill/>
            </a:ln>
            <a:effectLst/>
          </c:spPr>
          <c:invertIfNegative val="0"/>
          <c:cat>
            <c:strRef>
              <c:f>Sheet1!$A$2</c:f>
              <c:strCache>
                <c:ptCount val="1"/>
                <c:pt idx="0">
                  <c:v>Class of 2023</c:v>
                </c:pt>
              </c:strCache>
            </c:strRef>
          </c:cat>
          <c:val>
            <c:numRef>
              <c:f>Sheet1!$K$2</c:f>
              <c:numCache>
                <c:formatCode>General</c:formatCode>
                <c:ptCount val="1"/>
                <c:pt idx="0">
                  <c:v>1400</c:v>
                </c:pt>
              </c:numCache>
            </c:numRef>
          </c:val>
          <c:extLst>
            <c:ext xmlns:c16="http://schemas.microsoft.com/office/drawing/2014/chart" uri="{C3380CC4-5D6E-409C-BE32-E72D297353CC}">
              <c16:uniqueId val="{00000001-275F-4DD1-8638-0EC729B682F4}"/>
            </c:ext>
          </c:extLst>
        </c:ser>
        <c:ser>
          <c:idx val="10"/>
          <c:order val="10"/>
          <c:tx>
            <c:strRef>
              <c:f>Sheet1!$L$1</c:f>
              <c:strCache>
                <c:ptCount val="1"/>
                <c:pt idx="0">
                  <c:v>EB/EL</c:v>
                </c:pt>
              </c:strCache>
            </c:strRef>
          </c:tx>
          <c:spPr>
            <a:solidFill>
              <a:schemeClr val="accent3">
                <a:lumMod val="80000"/>
              </a:schemeClr>
            </a:solidFill>
            <a:ln>
              <a:noFill/>
            </a:ln>
            <a:effectLst/>
          </c:spPr>
          <c:invertIfNegative val="0"/>
          <c:cat>
            <c:strRef>
              <c:f>Sheet1!$A$2</c:f>
              <c:strCache>
                <c:ptCount val="1"/>
                <c:pt idx="0">
                  <c:v>Class of 2023</c:v>
                </c:pt>
              </c:strCache>
            </c:strRef>
          </c:cat>
          <c:val>
            <c:numRef>
              <c:f>Sheet1!$L$2</c:f>
              <c:numCache>
                <c:formatCode>General</c:formatCode>
                <c:ptCount val="1"/>
                <c:pt idx="0">
                  <c:v>1400</c:v>
                </c:pt>
              </c:numCache>
            </c:numRef>
          </c:val>
          <c:extLst>
            <c:ext xmlns:c16="http://schemas.microsoft.com/office/drawing/2014/chart" uri="{C3380CC4-5D6E-409C-BE32-E72D297353CC}">
              <c16:uniqueId val="{00000002-275F-4DD1-8638-0EC729B682F4}"/>
            </c:ext>
          </c:extLst>
        </c:ser>
        <c:dLbls>
          <c:showLegendKey val="0"/>
          <c:showVal val="0"/>
          <c:showCatName val="0"/>
          <c:showSerName val="0"/>
          <c:showPercent val="0"/>
          <c:showBubbleSize val="0"/>
        </c:dLbls>
        <c:gapWidth val="150"/>
        <c:axId val="468414152"/>
        <c:axId val="468414544"/>
      </c:barChart>
      <c:catAx>
        <c:axId val="468414152"/>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8414544"/>
        <c:crosses val="autoZero"/>
        <c:auto val="1"/>
        <c:lblAlgn val="ctr"/>
        <c:lblOffset val="100"/>
        <c:noMultiLvlLbl val="0"/>
      </c:catAx>
      <c:valAx>
        <c:axId val="468414544"/>
        <c:scaling>
          <c:orientation val="minMax"/>
          <c:max val="2400"/>
          <c:min val="600"/>
        </c:scaling>
        <c:delete val="0"/>
        <c:axPos val="l"/>
        <c:majorGridlines>
          <c:spPr>
            <a:ln w="9525" cap="flat" cmpd="sng" algn="ctr">
              <a:solidFill>
                <a:schemeClr val="tx1">
                  <a:tint val="75000"/>
                  <a:shade val="95000"/>
                  <a:satMod val="105000"/>
                </a:schemeClr>
              </a:solidFill>
              <a:prstDash val="solid"/>
              <a:round/>
            </a:ln>
            <a:effectLst/>
          </c:spPr>
        </c:majorGridlines>
        <c:numFmt formatCode="General" sourceLinked="1"/>
        <c:majorTickMark val="out"/>
        <c:minorTickMark val="in"/>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8414152"/>
        <c:crosses val="autoZero"/>
        <c:crossBetween val="between"/>
        <c:majorUnit val="200"/>
        <c:minorUnit val="100"/>
      </c:valAx>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District</c:v>
                </c:pt>
              </c:strCache>
            </c:strRef>
          </c:tx>
          <c:spPr>
            <a:solidFill>
              <a:schemeClr val="accent1"/>
            </a:solidFill>
            <a:ln>
              <a:noFill/>
            </a:ln>
            <a:effectLst/>
          </c:spPr>
          <c:invertIfNegative val="0"/>
          <c:cat>
            <c:strRef>
              <c:f>Sheet1!$A$2</c:f>
              <c:strCache>
                <c:ptCount val="1"/>
                <c:pt idx="0">
                  <c:v>Class of 2023</c:v>
                </c:pt>
              </c:strCache>
            </c:strRef>
          </c:cat>
          <c:val>
            <c:numRef>
              <c:f>Sheet1!$B$2</c:f>
              <c:numCache>
                <c:formatCode>General</c:formatCode>
                <c:ptCount val="1"/>
                <c:pt idx="0">
                  <c:v>1400</c:v>
                </c:pt>
              </c:numCache>
            </c:numRef>
          </c:val>
          <c:extLst>
            <c:ext xmlns:c16="http://schemas.microsoft.com/office/drawing/2014/chart" uri="{C3380CC4-5D6E-409C-BE32-E72D297353CC}">
              <c16:uniqueId val="{00000000-93B0-4197-9A99-1387C4AB3309}"/>
            </c:ext>
          </c:extLst>
        </c:ser>
        <c:ser>
          <c:idx val="1"/>
          <c:order val="1"/>
          <c:tx>
            <c:strRef>
              <c:f>Sheet1!$C$1</c:f>
              <c:strCache>
                <c:ptCount val="1"/>
                <c:pt idx="0">
                  <c:v>AA</c:v>
                </c:pt>
              </c:strCache>
            </c:strRef>
          </c:tx>
          <c:spPr>
            <a:solidFill>
              <a:srgbClr val="92D050"/>
            </a:solidFill>
            <a:ln>
              <a:noFill/>
            </a:ln>
            <a:effectLst/>
          </c:spPr>
          <c:invertIfNegative val="0"/>
          <c:cat>
            <c:strRef>
              <c:f>Sheet1!$A$2</c:f>
              <c:strCache>
                <c:ptCount val="1"/>
                <c:pt idx="0">
                  <c:v>Class of 2023</c:v>
                </c:pt>
              </c:strCache>
            </c:strRef>
          </c:cat>
          <c:val>
            <c:numRef>
              <c:f>Sheet1!$C$2</c:f>
              <c:numCache>
                <c:formatCode>General</c:formatCode>
                <c:ptCount val="1"/>
                <c:pt idx="0">
                  <c:v>1400</c:v>
                </c:pt>
              </c:numCache>
            </c:numRef>
          </c:val>
          <c:extLst>
            <c:ext xmlns:c16="http://schemas.microsoft.com/office/drawing/2014/chart" uri="{C3380CC4-5D6E-409C-BE32-E72D297353CC}">
              <c16:uniqueId val="{00000001-93B0-4197-9A99-1387C4AB3309}"/>
            </c:ext>
          </c:extLst>
        </c:ser>
        <c:ser>
          <c:idx val="2"/>
          <c:order val="2"/>
          <c:tx>
            <c:strRef>
              <c:f>Sheet1!$D$1</c:f>
              <c:strCache>
                <c:ptCount val="1"/>
                <c:pt idx="0">
                  <c:v>Hisp</c:v>
                </c:pt>
              </c:strCache>
            </c:strRef>
          </c:tx>
          <c:spPr>
            <a:solidFill>
              <a:schemeClr val="accent5"/>
            </a:solidFill>
            <a:ln>
              <a:noFill/>
            </a:ln>
            <a:effectLst/>
          </c:spPr>
          <c:invertIfNegative val="0"/>
          <c:cat>
            <c:strRef>
              <c:f>Sheet1!$A$2</c:f>
              <c:strCache>
                <c:ptCount val="1"/>
                <c:pt idx="0">
                  <c:v>Class of 2023</c:v>
                </c:pt>
              </c:strCache>
            </c:strRef>
          </c:cat>
          <c:val>
            <c:numRef>
              <c:f>Sheet1!$D$2</c:f>
              <c:numCache>
                <c:formatCode>General</c:formatCode>
                <c:ptCount val="1"/>
                <c:pt idx="0">
                  <c:v>1400</c:v>
                </c:pt>
              </c:numCache>
            </c:numRef>
          </c:val>
          <c:extLst>
            <c:ext xmlns:c16="http://schemas.microsoft.com/office/drawing/2014/chart" uri="{C3380CC4-5D6E-409C-BE32-E72D297353CC}">
              <c16:uniqueId val="{00000002-93B0-4197-9A99-1387C4AB3309}"/>
            </c:ext>
          </c:extLst>
        </c:ser>
        <c:ser>
          <c:idx val="3"/>
          <c:order val="3"/>
          <c:tx>
            <c:strRef>
              <c:f>Sheet1!$E$1</c:f>
              <c:strCache>
                <c:ptCount val="1"/>
                <c:pt idx="0">
                  <c:v>White</c:v>
                </c:pt>
              </c:strCache>
            </c:strRef>
          </c:tx>
          <c:spPr>
            <a:solidFill>
              <a:schemeClr val="accent1">
                <a:lumMod val="60000"/>
              </a:schemeClr>
            </a:solidFill>
            <a:ln>
              <a:noFill/>
            </a:ln>
            <a:effectLst/>
          </c:spPr>
          <c:invertIfNegative val="0"/>
          <c:cat>
            <c:strRef>
              <c:f>Sheet1!$A$2</c:f>
              <c:strCache>
                <c:ptCount val="1"/>
                <c:pt idx="0">
                  <c:v>Class of 2023</c:v>
                </c:pt>
              </c:strCache>
            </c:strRef>
          </c:cat>
          <c:val>
            <c:numRef>
              <c:f>Sheet1!$E$2</c:f>
              <c:numCache>
                <c:formatCode>General</c:formatCode>
                <c:ptCount val="1"/>
                <c:pt idx="0">
                  <c:v>1400</c:v>
                </c:pt>
              </c:numCache>
            </c:numRef>
          </c:val>
          <c:extLst>
            <c:ext xmlns:c16="http://schemas.microsoft.com/office/drawing/2014/chart" uri="{C3380CC4-5D6E-409C-BE32-E72D297353CC}">
              <c16:uniqueId val="{00000003-93B0-4197-9A99-1387C4AB3309}"/>
            </c:ext>
          </c:extLst>
        </c:ser>
        <c:ser>
          <c:idx val="4"/>
          <c:order val="4"/>
          <c:tx>
            <c:strRef>
              <c:f>Sheet1!$F$1</c:f>
              <c:strCache>
                <c:ptCount val="1"/>
                <c:pt idx="0">
                  <c:v>Am. Indian</c:v>
                </c:pt>
              </c:strCache>
            </c:strRef>
          </c:tx>
          <c:spPr>
            <a:solidFill>
              <a:schemeClr val="accent3">
                <a:lumMod val="60000"/>
              </a:schemeClr>
            </a:solidFill>
            <a:ln>
              <a:noFill/>
            </a:ln>
            <a:effectLst/>
          </c:spPr>
          <c:invertIfNegative val="0"/>
          <c:cat>
            <c:strRef>
              <c:f>Sheet1!$A$2</c:f>
              <c:strCache>
                <c:ptCount val="1"/>
                <c:pt idx="0">
                  <c:v>Class of 2023</c:v>
                </c:pt>
              </c:strCache>
            </c:strRef>
          </c:cat>
          <c:val>
            <c:numRef>
              <c:f>Sheet1!$F$2</c:f>
              <c:numCache>
                <c:formatCode>General</c:formatCode>
                <c:ptCount val="1"/>
                <c:pt idx="0">
                  <c:v>1400</c:v>
                </c:pt>
              </c:numCache>
            </c:numRef>
          </c:val>
          <c:extLst>
            <c:ext xmlns:c16="http://schemas.microsoft.com/office/drawing/2014/chart" uri="{C3380CC4-5D6E-409C-BE32-E72D297353CC}">
              <c16:uniqueId val="{00000004-93B0-4197-9A99-1387C4AB3309}"/>
            </c:ext>
          </c:extLst>
        </c:ser>
        <c:ser>
          <c:idx val="5"/>
          <c:order val="5"/>
          <c:tx>
            <c:strRef>
              <c:f>Sheet1!$G$1</c:f>
              <c:strCache>
                <c:ptCount val="1"/>
                <c:pt idx="0">
                  <c:v>Asian</c:v>
                </c:pt>
              </c:strCache>
            </c:strRef>
          </c:tx>
          <c:spPr>
            <a:solidFill>
              <a:schemeClr val="accent5">
                <a:lumMod val="60000"/>
              </a:schemeClr>
            </a:solidFill>
            <a:ln>
              <a:noFill/>
            </a:ln>
            <a:effectLst/>
          </c:spPr>
          <c:invertIfNegative val="0"/>
          <c:cat>
            <c:strRef>
              <c:f>Sheet1!$A$2</c:f>
              <c:strCache>
                <c:ptCount val="1"/>
                <c:pt idx="0">
                  <c:v>Class of 2023</c:v>
                </c:pt>
              </c:strCache>
            </c:strRef>
          </c:cat>
          <c:val>
            <c:numRef>
              <c:f>Sheet1!$G$2</c:f>
              <c:numCache>
                <c:formatCode>General</c:formatCode>
                <c:ptCount val="1"/>
                <c:pt idx="0">
                  <c:v>1400</c:v>
                </c:pt>
              </c:numCache>
            </c:numRef>
          </c:val>
          <c:extLst>
            <c:ext xmlns:c16="http://schemas.microsoft.com/office/drawing/2014/chart" uri="{C3380CC4-5D6E-409C-BE32-E72D297353CC}">
              <c16:uniqueId val="{00000005-93B0-4197-9A99-1387C4AB3309}"/>
            </c:ext>
          </c:extLst>
        </c:ser>
        <c:ser>
          <c:idx val="6"/>
          <c:order val="6"/>
          <c:tx>
            <c:strRef>
              <c:f>Sheet1!$H$1</c:f>
              <c:strCache>
                <c:ptCount val="1"/>
                <c:pt idx="0">
                  <c:v>Pac. Islander</c:v>
                </c:pt>
              </c:strCache>
            </c:strRef>
          </c:tx>
          <c:spPr>
            <a:solidFill>
              <a:schemeClr val="accent1">
                <a:lumMod val="80000"/>
                <a:lumOff val="20000"/>
              </a:schemeClr>
            </a:solidFill>
            <a:ln>
              <a:noFill/>
            </a:ln>
            <a:effectLst/>
          </c:spPr>
          <c:invertIfNegative val="0"/>
          <c:cat>
            <c:strRef>
              <c:f>Sheet1!$A$2</c:f>
              <c:strCache>
                <c:ptCount val="1"/>
                <c:pt idx="0">
                  <c:v>Class of 2023</c:v>
                </c:pt>
              </c:strCache>
            </c:strRef>
          </c:cat>
          <c:val>
            <c:numRef>
              <c:f>Sheet1!$H$2</c:f>
              <c:numCache>
                <c:formatCode>General</c:formatCode>
                <c:ptCount val="1"/>
                <c:pt idx="0">
                  <c:v>1400</c:v>
                </c:pt>
              </c:numCache>
            </c:numRef>
          </c:val>
          <c:extLst>
            <c:ext xmlns:c16="http://schemas.microsoft.com/office/drawing/2014/chart" uri="{C3380CC4-5D6E-409C-BE32-E72D297353CC}">
              <c16:uniqueId val="{00000006-93B0-4197-9A99-1387C4AB3309}"/>
            </c:ext>
          </c:extLst>
        </c:ser>
        <c:ser>
          <c:idx val="7"/>
          <c:order val="7"/>
          <c:tx>
            <c:strRef>
              <c:f>Sheet1!$I$1</c:f>
              <c:strCache>
                <c:ptCount val="1"/>
                <c:pt idx="0">
                  <c:v>Two or More</c:v>
                </c:pt>
              </c:strCache>
            </c:strRef>
          </c:tx>
          <c:spPr>
            <a:solidFill>
              <a:srgbClr val="FFFF00"/>
            </a:solidFill>
            <a:ln>
              <a:noFill/>
            </a:ln>
            <a:effectLst/>
          </c:spPr>
          <c:invertIfNegative val="0"/>
          <c:cat>
            <c:strRef>
              <c:f>Sheet1!$A$2</c:f>
              <c:strCache>
                <c:ptCount val="1"/>
                <c:pt idx="0">
                  <c:v>Class of 2023</c:v>
                </c:pt>
              </c:strCache>
            </c:strRef>
          </c:cat>
          <c:val>
            <c:numRef>
              <c:f>Sheet1!$I$2</c:f>
              <c:numCache>
                <c:formatCode>General</c:formatCode>
                <c:ptCount val="1"/>
                <c:pt idx="0">
                  <c:v>1400</c:v>
                </c:pt>
              </c:numCache>
            </c:numRef>
          </c:val>
          <c:extLst>
            <c:ext xmlns:c16="http://schemas.microsoft.com/office/drawing/2014/chart" uri="{C3380CC4-5D6E-409C-BE32-E72D297353CC}">
              <c16:uniqueId val="{00000007-93B0-4197-9A99-1387C4AB3309}"/>
            </c:ext>
          </c:extLst>
        </c:ser>
        <c:ser>
          <c:idx val="8"/>
          <c:order val="8"/>
          <c:tx>
            <c:strRef>
              <c:f>Sheet1!$J$1</c:f>
              <c:strCache>
                <c:ptCount val="1"/>
                <c:pt idx="0">
                  <c:v>SpEd</c:v>
                </c:pt>
              </c:strCache>
            </c:strRef>
          </c:tx>
          <c:spPr>
            <a:solidFill>
              <a:schemeClr val="accent5">
                <a:lumMod val="80000"/>
                <a:lumOff val="20000"/>
              </a:schemeClr>
            </a:solidFill>
            <a:ln>
              <a:noFill/>
            </a:ln>
            <a:effectLst/>
          </c:spPr>
          <c:invertIfNegative val="0"/>
          <c:cat>
            <c:strRef>
              <c:f>Sheet1!$A$2</c:f>
              <c:strCache>
                <c:ptCount val="1"/>
                <c:pt idx="0">
                  <c:v>Class of 2023</c:v>
                </c:pt>
              </c:strCache>
            </c:strRef>
          </c:cat>
          <c:val>
            <c:numRef>
              <c:f>Sheet1!$J$2</c:f>
              <c:numCache>
                <c:formatCode>General</c:formatCode>
                <c:ptCount val="1"/>
                <c:pt idx="0">
                  <c:v>1400</c:v>
                </c:pt>
              </c:numCache>
            </c:numRef>
          </c:val>
          <c:extLst>
            <c:ext xmlns:c16="http://schemas.microsoft.com/office/drawing/2014/chart" uri="{C3380CC4-5D6E-409C-BE32-E72D297353CC}">
              <c16:uniqueId val="{00000008-93B0-4197-9A99-1387C4AB3309}"/>
            </c:ext>
          </c:extLst>
        </c:ser>
        <c:ser>
          <c:idx val="9"/>
          <c:order val="9"/>
          <c:tx>
            <c:strRef>
              <c:f>Sheet1!$K$1</c:f>
              <c:strCache>
                <c:ptCount val="1"/>
                <c:pt idx="0">
                  <c:v>Eco Dis</c:v>
                </c:pt>
              </c:strCache>
            </c:strRef>
          </c:tx>
          <c:spPr>
            <a:solidFill>
              <a:schemeClr val="accent1">
                <a:lumMod val="80000"/>
              </a:schemeClr>
            </a:solidFill>
            <a:ln>
              <a:noFill/>
            </a:ln>
            <a:effectLst/>
          </c:spPr>
          <c:invertIfNegative val="0"/>
          <c:cat>
            <c:strRef>
              <c:f>Sheet1!$A$2</c:f>
              <c:strCache>
                <c:ptCount val="1"/>
                <c:pt idx="0">
                  <c:v>Class of 2023</c:v>
                </c:pt>
              </c:strCache>
            </c:strRef>
          </c:cat>
          <c:val>
            <c:numRef>
              <c:f>Sheet1!$K$2</c:f>
              <c:numCache>
                <c:formatCode>General</c:formatCode>
                <c:ptCount val="1"/>
                <c:pt idx="0">
                  <c:v>1400</c:v>
                </c:pt>
              </c:numCache>
            </c:numRef>
          </c:val>
          <c:extLst>
            <c:ext xmlns:c16="http://schemas.microsoft.com/office/drawing/2014/chart" uri="{C3380CC4-5D6E-409C-BE32-E72D297353CC}">
              <c16:uniqueId val="{00000009-93B0-4197-9A99-1387C4AB3309}"/>
            </c:ext>
          </c:extLst>
        </c:ser>
        <c:ser>
          <c:idx val="10"/>
          <c:order val="10"/>
          <c:tx>
            <c:strRef>
              <c:f>Sheet1!$L$1</c:f>
              <c:strCache>
                <c:ptCount val="1"/>
                <c:pt idx="0">
                  <c:v>EB/EL</c:v>
                </c:pt>
              </c:strCache>
            </c:strRef>
          </c:tx>
          <c:spPr>
            <a:solidFill>
              <a:schemeClr val="accent3">
                <a:lumMod val="80000"/>
              </a:schemeClr>
            </a:solidFill>
            <a:ln>
              <a:noFill/>
            </a:ln>
            <a:effectLst/>
          </c:spPr>
          <c:invertIfNegative val="0"/>
          <c:cat>
            <c:strRef>
              <c:f>Sheet1!$A$2</c:f>
              <c:strCache>
                <c:ptCount val="1"/>
                <c:pt idx="0">
                  <c:v>Class of 2023</c:v>
                </c:pt>
              </c:strCache>
            </c:strRef>
          </c:cat>
          <c:val>
            <c:numRef>
              <c:f>Sheet1!$L$2</c:f>
              <c:numCache>
                <c:formatCode>General</c:formatCode>
                <c:ptCount val="1"/>
                <c:pt idx="0">
                  <c:v>1400</c:v>
                </c:pt>
              </c:numCache>
            </c:numRef>
          </c:val>
          <c:extLst>
            <c:ext xmlns:c16="http://schemas.microsoft.com/office/drawing/2014/chart" uri="{C3380CC4-5D6E-409C-BE32-E72D297353CC}">
              <c16:uniqueId val="{0000000A-93B0-4197-9A99-1387C4AB3309}"/>
            </c:ext>
          </c:extLst>
        </c:ser>
        <c:dLbls>
          <c:showLegendKey val="0"/>
          <c:showVal val="0"/>
          <c:showCatName val="0"/>
          <c:showSerName val="0"/>
          <c:showPercent val="0"/>
          <c:showBubbleSize val="0"/>
        </c:dLbls>
        <c:gapWidth val="150"/>
        <c:axId val="468414152"/>
        <c:axId val="468414544"/>
      </c:barChart>
      <c:catAx>
        <c:axId val="468414152"/>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8414544"/>
        <c:crosses val="autoZero"/>
        <c:auto val="1"/>
        <c:lblAlgn val="ctr"/>
        <c:lblOffset val="100"/>
        <c:noMultiLvlLbl val="0"/>
      </c:catAx>
      <c:valAx>
        <c:axId val="468414544"/>
        <c:scaling>
          <c:orientation val="minMax"/>
          <c:max val="2400"/>
          <c:min val="600"/>
        </c:scaling>
        <c:delete val="0"/>
        <c:axPos val="l"/>
        <c:majorGridlines>
          <c:spPr>
            <a:ln w="9525" cap="flat" cmpd="sng" algn="ctr">
              <a:solidFill>
                <a:schemeClr val="tx1">
                  <a:tint val="75000"/>
                  <a:shade val="95000"/>
                  <a:satMod val="105000"/>
                </a:schemeClr>
              </a:solidFill>
              <a:prstDash val="solid"/>
              <a:round/>
            </a:ln>
            <a:effectLst/>
          </c:spPr>
        </c:majorGridlines>
        <c:numFmt formatCode="General" sourceLinked="1"/>
        <c:majorTickMark val="out"/>
        <c:minorTickMark val="in"/>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8414152"/>
        <c:crosses val="autoZero"/>
        <c:crossBetween val="between"/>
        <c:majorUnit val="200"/>
        <c:minorUnit val="100"/>
      </c:valAx>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200"/>
            </a:pPr>
            <a:r>
              <a:rPr lang="en-US" sz="3200" dirty="0"/>
              <a:t>District</a:t>
            </a:r>
          </a:p>
        </c:rich>
      </c:tx>
      <c:layout>
        <c:manualLayout>
          <c:xMode val="edge"/>
          <c:yMode val="edge"/>
          <c:x val="0.22435011902581944"/>
          <c:y val="0.8904109589041096"/>
        </c:manualLayout>
      </c:layout>
      <c:overlay val="0"/>
    </c:title>
    <c:autoTitleDeleted val="0"/>
    <c:plotArea>
      <c:layout/>
      <c:pieChart>
        <c:varyColors val="1"/>
        <c:ser>
          <c:idx val="0"/>
          <c:order val="0"/>
          <c:tx>
            <c:strRef>
              <c:f>Sheet1!$B$1</c:f>
              <c:strCache>
                <c:ptCount val="1"/>
                <c:pt idx="0">
                  <c:v>Percent</c:v>
                </c:pt>
              </c:strCache>
            </c:strRef>
          </c:tx>
          <c:dLbls>
            <c:dLbl>
              <c:idx val="0"/>
              <c:layout>
                <c:manualLayout>
                  <c:x val="1.4318439846182017E-2"/>
                  <c:y val="-1.47614424909215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549-4A9F-955A-B809BF9B8F39}"/>
                </c:ext>
              </c:extLst>
            </c:dLbl>
            <c:dLbl>
              <c:idx val="1"/>
              <c:layout>
                <c:manualLayout>
                  <c:x val="-0.16971424647500458"/>
                  <c:y val="-8.93981231798079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549-4A9F-955A-B809BF9B8F39}"/>
                </c:ext>
              </c:extLst>
            </c:dLbl>
            <c:dLbl>
              <c:idx val="2"/>
              <c:layout>
                <c:manualLayout>
                  <c:x val="0.12583144112799854"/>
                  <c:y val="-7.332182792219465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549-4A9F-955A-B809BF9B8F39}"/>
                </c:ext>
              </c:extLst>
            </c:dLbl>
            <c:dLbl>
              <c:idx val="3"/>
              <c:layout>
                <c:manualLayout>
                  <c:x val="-6.2712140633583588E-2"/>
                  <c:y val="3.2240319275159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BB9-4772-AFB3-CA4690ACC35B}"/>
                </c:ext>
              </c:extLst>
            </c:dLbl>
            <c:dLbl>
              <c:idx val="6"/>
              <c:layout>
                <c:manualLayout>
                  <c:x val="5.3854696941952024E-2"/>
                  <c:y val="-3.207852443102146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549-4A9F-955A-B809BF9B8F39}"/>
                </c:ext>
              </c:extLst>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Sheet1!$A$2:$A$8</c:f>
              <c:strCache>
                <c:ptCount val="7"/>
                <c:pt idx="0">
                  <c:v>African American </c:v>
                </c:pt>
                <c:pt idx="1">
                  <c:v>Hispanic</c:v>
                </c:pt>
                <c:pt idx="2">
                  <c:v>White</c:v>
                </c:pt>
                <c:pt idx="3">
                  <c:v>American Indian</c:v>
                </c:pt>
                <c:pt idx="4">
                  <c:v>Asian</c:v>
                </c:pt>
                <c:pt idx="5">
                  <c:v>Pacific Islander</c:v>
                </c:pt>
                <c:pt idx="6">
                  <c:v>Two or More Races</c:v>
                </c:pt>
              </c:strCache>
            </c:strRef>
          </c:cat>
          <c:val>
            <c:numRef>
              <c:f>Sheet1!$B$2:$B$8</c:f>
              <c:numCache>
                <c:formatCode>0.0%</c:formatCode>
                <c:ptCount val="7"/>
                <c:pt idx="0">
                  <c:v>0.1</c:v>
                </c:pt>
                <c:pt idx="1">
                  <c:v>0.5</c:v>
                </c:pt>
                <c:pt idx="2">
                  <c:v>0.3</c:v>
                </c:pt>
                <c:pt idx="3">
                  <c:v>0.01</c:v>
                </c:pt>
                <c:pt idx="4">
                  <c:v>0.02</c:v>
                </c:pt>
                <c:pt idx="5">
                  <c:v>0.01</c:v>
                </c:pt>
                <c:pt idx="6">
                  <c:v>0.05</c:v>
                </c:pt>
              </c:numCache>
            </c:numRef>
          </c:val>
          <c:extLst>
            <c:ext xmlns:c16="http://schemas.microsoft.com/office/drawing/2014/chart" uri="{C3380CC4-5D6E-409C-BE32-E72D297353CC}">
              <c16:uniqueId val="{00000004-B549-4A9F-955A-B809BF9B8F39}"/>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64805163889397543"/>
          <c:y val="0.14474004961708553"/>
          <c:w val="0.35194836110602457"/>
          <c:h val="0.79126199978427358"/>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200"/>
            </a:pPr>
            <a:r>
              <a:rPr lang="en-US" sz="3200" dirty="0"/>
              <a:t>State</a:t>
            </a:r>
          </a:p>
        </c:rich>
      </c:tx>
      <c:layout>
        <c:manualLayout>
          <c:xMode val="edge"/>
          <c:yMode val="edge"/>
          <c:x val="0.42847300337457822"/>
          <c:y val="0.89814814814814825"/>
        </c:manualLayout>
      </c:layout>
      <c:overlay val="0"/>
    </c:title>
    <c:autoTitleDeleted val="0"/>
    <c:plotArea>
      <c:layout/>
      <c:pieChart>
        <c:varyColors val="1"/>
        <c:ser>
          <c:idx val="0"/>
          <c:order val="0"/>
          <c:tx>
            <c:strRef>
              <c:f>Sheet1!$B$1</c:f>
              <c:strCache>
                <c:ptCount val="1"/>
                <c:pt idx="0">
                  <c:v>Percent</c:v>
                </c:pt>
              </c:strCache>
            </c:strRef>
          </c:tx>
          <c:dLbls>
            <c:dLbl>
              <c:idx val="0"/>
              <c:layout>
                <c:manualLayout>
                  <c:x val="3.2109955005624156E-2"/>
                  <c:y val="-5.0921331751339581E-3"/>
                </c:manualLayout>
              </c:layout>
              <c:spPr>
                <a:noFill/>
                <a:ln>
                  <a:noFill/>
                </a:ln>
                <a:effectLst/>
              </c:spPr>
              <c:txPr>
                <a:bodyPr wrap="square" lIns="38100" tIns="19050" rIns="38100" bIns="19050" anchor="ctr">
                  <a:noAutofit/>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1801771653543306"/>
                      <c:h val="9.8059360730593612E-2"/>
                    </c:manualLayout>
                  </c15:layout>
                </c:ext>
                <c:ext xmlns:c16="http://schemas.microsoft.com/office/drawing/2014/chart" uri="{C3380CC4-5D6E-409C-BE32-E72D297353CC}">
                  <c16:uniqueId val="{00000000-52AA-4687-A4E8-04BC71E0CA54}"/>
                </c:ext>
              </c:extLst>
            </c:dLbl>
            <c:dLbl>
              <c:idx val="1"/>
              <c:layout>
                <c:manualLayout>
                  <c:x val="-9.9999999999999936E-2"/>
                  <c:y val="-0.15067450472800489"/>
                </c:manualLayout>
              </c:layout>
              <c:showLegendKey val="0"/>
              <c:showVal val="1"/>
              <c:showCatName val="0"/>
              <c:showSerName val="0"/>
              <c:showPercent val="0"/>
              <c:showBubbleSize val="0"/>
              <c:extLst>
                <c:ext xmlns:c15="http://schemas.microsoft.com/office/drawing/2012/chart" uri="{CE6537A1-D6FC-4f65-9D91-7224C49458BB}">
                  <c15:layout>
                    <c:manualLayout>
                      <c:w val="0.28303571428571428"/>
                      <c:h val="5.8219178082191778E-2"/>
                    </c:manualLayout>
                  </c15:layout>
                </c:ext>
                <c:ext xmlns:c16="http://schemas.microsoft.com/office/drawing/2014/chart" uri="{C3380CC4-5D6E-409C-BE32-E72D297353CC}">
                  <c16:uniqueId val="{00000001-52AA-4687-A4E8-04BC71E0CA54}"/>
                </c:ext>
              </c:extLst>
            </c:dLbl>
            <c:dLbl>
              <c:idx val="3"/>
              <c:layout>
                <c:manualLayout>
                  <c:x val="-0.11046147356580427"/>
                  <c:y val="-3.027361305864164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92F-4B16-A3B5-281885EB2CC1}"/>
                </c:ext>
              </c:extLst>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Sheet1!$A$2:$A$8</c:f>
              <c:strCache>
                <c:ptCount val="7"/>
                <c:pt idx="0">
                  <c:v>African American </c:v>
                </c:pt>
                <c:pt idx="1">
                  <c:v>Hispanic</c:v>
                </c:pt>
                <c:pt idx="2">
                  <c:v>White</c:v>
                </c:pt>
                <c:pt idx="3">
                  <c:v>American Indian</c:v>
                </c:pt>
                <c:pt idx="4">
                  <c:v>Asian</c:v>
                </c:pt>
                <c:pt idx="5">
                  <c:v>Pacific Islander</c:v>
                </c:pt>
                <c:pt idx="6">
                  <c:v>Two or More Races</c:v>
                </c:pt>
              </c:strCache>
            </c:strRef>
          </c:cat>
          <c:val>
            <c:numRef>
              <c:f>Sheet1!$B$2:$B$8</c:f>
              <c:numCache>
                <c:formatCode>0.0%</c:formatCode>
                <c:ptCount val="7"/>
                <c:pt idx="0">
                  <c:v>0.128</c:v>
                </c:pt>
                <c:pt idx="1">
                  <c:v>0.53200000000000003</c:v>
                </c:pt>
                <c:pt idx="2">
                  <c:v>0.25</c:v>
                </c:pt>
                <c:pt idx="3">
                  <c:v>3.0000000000000001E-3</c:v>
                </c:pt>
                <c:pt idx="4">
                  <c:v>5.3999999999999999E-2</c:v>
                </c:pt>
                <c:pt idx="5">
                  <c:v>2E-3</c:v>
                </c:pt>
                <c:pt idx="6">
                  <c:v>3.1E-2</c:v>
                </c:pt>
              </c:numCache>
            </c:numRef>
          </c:val>
          <c:extLst>
            <c:ext xmlns:c16="http://schemas.microsoft.com/office/drawing/2014/chart" uri="{C3380CC4-5D6E-409C-BE32-E72D297353CC}">
              <c16:uniqueId val="{00000002-52AA-4687-A4E8-04BC71E0CA54}"/>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200"/>
            </a:pPr>
            <a:r>
              <a:rPr lang="en-US" sz="3200" dirty="0"/>
              <a:t>District</a:t>
            </a:r>
          </a:p>
        </c:rich>
      </c:tx>
      <c:layout>
        <c:manualLayout>
          <c:xMode val="edge"/>
          <c:yMode val="edge"/>
          <c:x val="0.23176792934666954"/>
          <c:y val="0.87555555555555553"/>
        </c:manualLayout>
      </c:layout>
      <c:overlay val="0"/>
    </c:title>
    <c:autoTitleDeleted val="0"/>
    <c:plotArea>
      <c:layout/>
      <c:pieChart>
        <c:varyColors val="1"/>
        <c:ser>
          <c:idx val="0"/>
          <c:order val="0"/>
          <c:tx>
            <c:strRef>
              <c:f>Sheet1!$B$1</c:f>
              <c:strCache>
                <c:ptCount val="1"/>
                <c:pt idx="0">
                  <c:v>Percent</c:v>
                </c:pt>
              </c:strCache>
            </c:strRef>
          </c:tx>
          <c:dLbls>
            <c:dLbl>
              <c:idx val="0"/>
              <c:layout>
                <c:manualLayout>
                  <c:x val="9.2504542701393102E-3"/>
                  <c:y val="-4.08026246719160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A4B-47C9-91C2-789D5E4E5EBF}"/>
                </c:ext>
              </c:extLst>
            </c:dLbl>
            <c:dLbl>
              <c:idx val="1"/>
              <c:layout>
                <c:manualLayout>
                  <c:x val="-0.17477468610342625"/>
                  <c:y val="-9.21196850393700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A4B-47C9-91C2-789D5E4E5EBF}"/>
                </c:ext>
              </c:extLst>
            </c:dLbl>
            <c:dLbl>
              <c:idx val="3"/>
              <c:layout>
                <c:manualLayout>
                  <c:x val="-4.2720405141664981E-2"/>
                  <c:y val="1.15086614173228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741-4DDE-A600-7B46D39EDF8F}"/>
                </c:ext>
              </c:extLst>
            </c:dLbl>
            <c:dLbl>
              <c:idx val="4"/>
              <c:layout>
                <c:manualLayout>
                  <c:x val="-1.5936385355676694E-2"/>
                  <c:y val="-6.62731408573928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741-4DDE-A600-7B46D39EDF8F}"/>
                </c:ext>
              </c:extLst>
            </c:dLbl>
            <c:dLbl>
              <c:idx val="5"/>
              <c:layout>
                <c:manualLayout>
                  <c:x val="0.1020792544513017"/>
                  <c:y val="-0.101883814523184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A4B-47C9-91C2-789D5E4E5EBF}"/>
                </c:ext>
              </c:extLst>
            </c:dLbl>
            <c:dLbl>
              <c:idx val="6"/>
              <c:layout>
                <c:manualLayout>
                  <c:x val="6.0142672199758815E-2"/>
                  <c:y val="-9.797725284339458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A4B-47C9-91C2-789D5E4E5EBF}"/>
                </c:ext>
              </c:extLst>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Sheet1!$A$2:$A$8</c:f>
              <c:strCache>
                <c:ptCount val="7"/>
                <c:pt idx="0">
                  <c:v>African American </c:v>
                </c:pt>
                <c:pt idx="1">
                  <c:v>Hispanic</c:v>
                </c:pt>
                <c:pt idx="2">
                  <c:v>White</c:v>
                </c:pt>
                <c:pt idx="3">
                  <c:v>American Indian</c:v>
                </c:pt>
                <c:pt idx="4">
                  <c:v>Asian</c:v>
                </c:pt>
                <c:pt idx="5">
                  <c:v>Pacific Islander</c:v>
                </c:pt>
                <c:pt idx="6">
                  <c:v>Two or More Races</c:v>
                </c:pt>
              </c:strCache>
            </c:strRef>
          </c:cat>
          <c:val>
            <c:numRef>
              <c:f>Sheet1!$B$2:$B$8</c:f>
              <c:numCache>
                <c:formatCode>0.0%</c:formatCode>
                <c:ptCount val="7"/>
                <c:pt idx="0">
                  <c:v>0.1</c:v>
                </c:pt>
                <c:pt idx="1">
                  <c:v>0.5</c:v>
                </c:pt>
                <c:pt idx="2">
                  <c:v>0.3</c:v>
                </c:pt>
                <c:pt idx="3">
                  <c:v>0.01</c:v>
                </c:pt>
                <c:pt idx="4">
                  <c:v>0.02</c:v>
                </c:pt>
                <c:pt idx="5">
                  <c:v>0.01</c:v>
                </c:pt>
                <c:pt idx="6">
                  <c:v>0.05</c:v>
                </c:pt>
              </c:numCache>
            </c:numRef>
          </c:val>
          <c:extLst>
            <c:ext xmlns:c16="http://schemas.microsoft.com/office/drawing/2014/chart" uri="{C3380CC4-5D6E-409C-BE32-E72D297353CC}">
              <c16:uniqueId val="{00000004-7A4B-47C9-91C2-789D5E4E5EBF}"/>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61590214684702882"/>
          <c:y val="0.1727692038495188"/>
          <c:w val="0.33281580187091997"/>
          <c:h val="0.77016167979002625"/>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200"/>
            </a:pPr>
            <a:r>
              <a:rPr lang="en-US" sz="3200" dirty="0"/>
              <a:t>State</a:t>
            </a:r>
          </a:p>
        </c:rich>
      </c:tx>
      <c:layout>
        <c:manualLayout>
          <c:xMode val="edge"/>
          <c:yMode val="edge"/>
          <c:x val="0.42854189765658768"/>
          <c:y val="0.86327537182852143"/>
        </c:manualLayout>
      </c:layout>
      <c:overlay val="0"/>
    </c:title>
    <c:autoTitleDeleted val="0"/>
    <c:plotArea>
      <c:layout>
        <c:manualLayout>
          <c:layoutTarget val="inner"/>
          <c:xMode val="edge"/>
          <c:yMode val="edge"/>
          <c:x val="0.1032405949256343"/>
          <c:y val="0.24097185768445611"/>
          <c:w val="0.8293462123917088"/>
          <c:h val="0.57916010498687664"/>
        </c:manualLayout>
      </c:layout>
      <c:pieChart>
        <c:varyColors val="1"/>
        <c:ser>
          <c:idx val="0"/>
          <c:order val="0"/>
          <c:tx>
            <c:strRef>
              <c:f>Sheet1!$B$1</c:f>
              <c:strCache>
                <c:ptCount val="1"/>
                <c:pt idx="0">
                  <c:v>Percent</c:v>
                </c:pt>
              </c:strCache>
            </c:strRef>
          </c:tx>
          <c:dLbls>
            <c:dLbl>
              <c:idx val="0"/>
              <c:layout>
                <c:manualLayout>
                  <c:x val="5.2540549823873448E-2"/>
                  <c:y val="1.0459682123067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EED-4849-8DAB-96D432556E3C}"/>
                </c:ext>
              </c:extLst>
            </c:dLbl>
            <c:dLbl>
              <c:idx val="1"/>
              <c:layout>
                <c:manualLayout>
                  <c:x val="-9.2592446777486154E-2"/>
                  <c:y val="2.7280686629499781E-2"/>
                </c:manualLayout>
              </c:layout>
              <c:showLegendKey val="0"/>
              <c:showVal val="1"/>
              <c:showCatName val="0"/>
              <c:showSerName val="0"/>
              <c:showPercent val="0"/>
              <c:showBubbleSize val="0"/>
              <c:extLst>
                <c:ext xmlns:c15="http://schemas.microsoft.com/office/drawing/2012/chart" uri="{CE6537A1-D6FC-4f65-9D91-7224C49458BB}">
                  <c15:layout>
                    <c:manualLayout>
                      <c:w val="0.28888888888888886"/>
                      <c:h val="6.0218978102189784E-2"/>
                    </c:manualLayout>
                  </c15:layout>
                </c:ext>
                <c:ext xmlns:c16="http://schemas.microsoft.com/office/drawing/2014/chart" uri="{C3380CC4-5D6E-409C-BE32-E72D297353CC}">
                  <c16:uniqueId val="{00000001-1EED-4849-8DAB-96D432556E3C}"/>
                </c:ext>
              </c:extLst>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Sheet1!$A$2:$A$8</c:f>
              <c:strCache>
                <c:ptCount val="7"/>
                <c:pt idx="0">
                  <c:v>African American </c:v>
                </c:pt>
                <c:pt idx="1">
                  <c:v>Hispanic</c:v>
                </c:pt>
                <c:pt idx="2">
                  <c:v>White</c:v>
                </c:pt>
                <c:pt idx="3">
                  <c:v>American Indian</c:v>
                </c:pt>
                <c:pt idx="4">
                  <c:v>Asian</c:v>
                </c:pt>
                <c:pt idx="5">
                  <c:v>Pacific Islander</c:v>
                </c:pt>
                <c:pt idx="6">
                  <c:v>Two or More Races</c:v>
                </c:pt>
              </c:strCache>
            </c:strRef>
          </c:cat>
          <c:val>
            <c:numRef>
              <c:f>Sheet1!$B$2:$B$8</c:f>
              <c:numCache>
                <c:formatCode>0.0%</c:formatCode>
                <c:ptCount val="7"/>
                <c:pt idx="0">
                  <c:v>0.126</c:v>
                </c:pt>
                <c:pt idx="1">
                  <c:v>0.30099999999999999</c:v>
                </c:pt>
                <c:pt idx="2">
                  <c:v>0.53400000000000003</c:v>
                </c:pt>
                <c:pt idx="3">
                  <c:v>3.0000000000000001E-3</c:v>
                </c:pt>
                <c:pt idx="4">
                  <c:v>2.1000000000000001E-2</c:v>
                </c:pt>
                <c:pt idx="5">
                  <c:v>1E-3</c:v>
                </c:pt>
                <c:pt idx="6">
                  <c:v>1.2999999999999999E-2</c:v>
                </c:pt>
              </c:numCache>
            </c:numRef>
          </c:val>
          <c:extLst>
            <c:ext xmlns:c16="http://schemas.microsoft.com/office/drawing/2014/chart" uri="{C3380CC4-5D6E-409C-BE32-E72D297353CC}">
              <c16:uniqueId val="{00000002-1EED-4849-8DAB-96D432556E3C}"/>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200"/>
            </a:pPr>
            <a:r>
              <a:rPr lang="en-US" sz="3200" dirty="0"/>
              <a:t>District</a:t>
            </a:r>
          </a:p>
        </c:rich>
      </c:tx>
      <c:layout>
        <c:manualLayout>
          <c:xMode val="edge"/>
          <c:yMode val="edge"/>
          <c:x val="0.2415609404458246"/>
          <c:y val="0.87777777777777777"/>
        </c:manualLayout>
      </c:layout>
      <c:overlay val="0"/>
    </c:title>
    <c:autoTitleDeleted val="0"/>
    <c:plotArea>
      <c:layout>
        <c:manualLayout>
          <c:layoutTarget val="inner"/>
          <c:xMode val="edge"/>
          <c:yMode val="edge"/>
          <c:x val="0"/>
          <c:y val="0.273265791776028"/>
          <c:w val="0.60529536800857642"/>
          <c:h val="0.57301294838145234"/>
        </c:manualLayout>
      </c:layout>
      <c:pieChart>
        <c:varyColors val="1"/>
        <c:ser>
          <c:idx val="0"/>
          <c:order val="0"/>
          <c:tx>
            <c:strRef>
              <c:f>Sheet1!$B$1</c:f>
              <c:strCache>
                <c:ptCount val="1"/>
                <c:pt idx="0">
                  <c:v>Percent</c:v>
                </c:pt>
              </c:strCache>
            </c:strRef>
          </c:tx>
          <c:spPr>
            <a:ln>
              <a:solidFill>
                <a:schemeClr val="accent1"/>
              </a:solidFill>
            </a:ln>
          </c:spPr>
          <c:dLbls>
            <c:dLbl>
              <c:idx val="0"/>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638D-45FE-A3A0-3FFC1FB67F5E}"/>
                </c:ext>
              </c:extLst>
            </c:dLbl>
            <c:dLbl>
              <c:idx val="4"/>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638D-45FE-A3A0-3FFC1FB67F5E}"/>
                </c:ext>
              </c:extLst>
            </c:dLbl>
            <c:dLbl>
              <c:idx val="5"/>
              <c:layout>
                <c:manualLayout>
                  <c:x val="2.8877305829728986E-2"/>
                  <c:y val="-3.4613298337707828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FD7-40E8-8D8D-4C847E34EB4D}"/>
                </c:ext>
              </c:extLst>
            </c:dLbl>
            <c:spPr>
              <a:noFill/>
              <a:ln>
                <a:noFill/>
              </a:ln>
              <a:effectLst/>
            </c:spPr>
            <c:dLblPos val="inEnd"/>
            <c:showLegendKey val="0"/>
            <c:showVal val="1"/>
            <c:showCatName val="0"/>
            <c:showSerName val="0"/>
            <c:showPercent val="0"/>
            <c:showBubbleSize val="0"/>
            <c:showLeaderLines val="1"/>
            <c:extLst>
              <c:ext xmlns:c15="http://schemas.microsoft.com/office/drawing/2012/chart" uri="{CE6537A1-D6FC-4f65-9D91-7224C49458BB}"/>
            </c:extLst>
          </c:dLbls>
          <c:cat>
            <c:strRef>
              <c:f>Sheet1!$A$2:$A$7</c:f>
              <c:strCache>
                <c:ptCount val="6"/>
                <c:pt idx="0">
                  <c:v>Beginning</c:v>
                </c:pt>
                <c:pt idx="1">
                  <c:v>1-5 Years</c:v>
                </c:pt>
                <c:pt idx="2">
                  <c:v>6-10 Years</c:v>
                </c:pt>
                <c:pt idx="3">
                  <c:v>11-20 Years</c:v>
                </c:pt>
                <c:pt idx="4">
                  <c:v>Over 20 years</c:v>
                </c:pt>
                <c:pt idx="5">
                  <c:v>Over 30 Years</c:v>
                </c:pt>
              </c:strCache>
            </c:strRef>
          </c:cat>
          <c:val>
            <c:numRef>
              <c:f>Sheet1!$B$2:$B$7</c:f>
              <c:numCache>
                <c:formatCode>0.0%</c:formatCode>
                <c:ptCount val="6"/>
                <c:pt idx="0">
                  <c:v>0.15</c:v>
                </c:pt>
                <c:pt idx="1">
                  <c:v>0.25</c:v>
                </c:pt>
                <c:pt idx="2">
                  <c:v>0.25</c:v>
                </c:pt>
                <c:pt idx="3">
                  <c:v>0.25</c:v>
                </c:pt>
                <c:pt idx="4">
                  <c:v>0.1</c:v>
                </c:pt>
                <c:pt idx="5">
                  <c:v>0.05</c:v>
                </c:pt>
              </c:numCache>
            </c:numRef>
          </c:val>
          <c:extLst>
            <c:ext xmlns:c16="http://schemas.microsoft.com/office/drawing/2014/chart" uri="{C3380CC4-5D6E-409C-BE32-E72D297353CC}">
              <c16:uniqueId val="{00000002-638D-45FE-A3A0-3FFC1FB67F5E}"/>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66824518810148736"/>
          <c:y val="0.37843503937007872"/>
          <c:w val="0.3289769324609072"/>
          <c:h val="0.345451968503937"/>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200"/>
            </a:pPr>
            <a:r>
              <a:rPr lang="en-US" sz="3200" dirty="0"/>
              <a:t>State</a:t>
            </a:r>
          </a:p>
        </c:rich>
      </c:tx>
      <c:layout>
        <c:manualLayout>
          <c:xMode val="edge"/>
          <c:yMode val="edge"/>
          <c:x val="0.4389787401574804"/>
          <c:y val="0.86599737532808385"/>
        </c:manualLayout>
      </c:layout>
      <c:overlay val="0"/>
    </c:title>
    <c:autoTitleDeleted val="0"/>
    <c:plotArea>
      <c:layout>
        <c:manualLayout>
          <c:layoutTarget val="inner"/>
          <c:xMode val="edge"/>
          <c:yMode val="edge"/>
          <c:x val="0.16"/>
          <c:y val="0.19364272647737216"/>
          <c:w val="0.80333333333333334"/>
          <c:h val="0.60858585858585856"/>
        </c:manualLayout>
      </c:layout>
      <c:pieChart>
        <c:varyColors val="1"/>
        <c:ser>
          <c:idx val="0"/>
          <c:order val="0"/>
          <c:tx>
            <c:strRef>
              <c:f>Sheet1!$B$1</c:f>
              <c:strCache>
                <c:ptCount val="1"/>
                <c:pt idx="0">
                  <c:v>Percent</c:v>
                </c:pt>
              </c:strCache>
            </c:strRef>
          </c:tx>
          <c:spPr>
            <a:ln>
              <a:solidFill>
                <a:schemeClr val="accent1"/>
              </a:solidFill>
            </a:ln>
          </c:spPr>
          <c:dLbls>
            <c:dLbl>
              <c:idx val="0"/>
              <c:spPr>
                <a:noFill/>
                <a:ln>
                  <a:noFill/>
                </a:ln>
                <a:effectLst/>
              </c:spPr>
              <c:txPr>
                <a:bodyPr wrap="square" lIns="38100" tIns="19050" rIns="38100" bIns="19050" anchor="ctr">
                  <a:spAutoFit/>
                </a:bodyPr>
                <a:lstStyle/>
                <a:p>
                  <a:pPr>
                    <a:defRPr>
                      <a:solidFill>
                        <a:schemeClr val="bg1"/>
                      </a:solidFill>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0-08A9-498A-8D09-7F34AEA3B1B3}"/>
                </c:ext>
              </c:extLst>
            </c:dLbl>
            <c:dLbl>
              <c:idx val="4"/>
              <c:spPr>
                <a:noFill/>
                <a:ln>
                  <a:noFill/>
                </a:ln>
                <a:effectLst/>
              </c:spPr>
              <c:txPr>
                <a:bodyPr wrap="square" lIns="38100" tIns="19050" rIns="38100" bIns="19050" anchor="ctr">
                  <a:spAutoFit/>
                </a:bodyPr>
                <a:lstStyle/>
                <a:p>
                  <a:pPr>
                    <a:defRPr>
                      <a:solidFill>
                        <a:schemeClr val="bg1"/>
                      </a:solidFill>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1-08A9-498A-8D09-7F34AEA3B1B3}"/>
                </c:ext>
              </c:extLst>
            </c:dLbl>
            <c:dLbl>
              <c:idx val="5"/>
              <c:layout>
                <c:manualLayout>
                  <c:x val="-1.4213648293963255E-2"/>
                  <c:y val="-4.7180068400540842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C3B-49B8-BFAE-9277F0318BFB}"/>
                </c:ext>
              </c:extLst>
            </c:dLbl>
            <c:spPr>
              <a:noFill/>
              <a:ln>
                <a:noFill/>
              </a:ln>
              <a:effectLst/>
            </c:spPr>
            <c:dLblPos val="bestFit"/>
            <c:showLegendKey val="0"/>
            <c:showVal val="1"/>
            <c:showCatName val="0"/>
            <c:showSerName val="0"/>
            <c:showPercent val="0"/>
            <c:showBubbleSize val="0"/>
            <c:showLeaderLines val="1"/>
            <c:extLst>
              <c:ext xmlns:c15="http://schemas.microsoft.com/office/drawing/2012/chart" uri="{CE6537A1-D6FC-4f65-9D91-7224C49458BB}"/>
            </c:extLst>
          </c:dLbls>
          <c:cat>
            <c:multiLvlStrRef>
              <c:f>Sheet1!$A$2:$B$6</c:f>
              <c:multiLvlStrCache>
                <c:ptCount val="5"/>
                <c:lvl>
                  <c:pt idx="0">
                    <c:v>8.7%</c:v>
                  </c:pt>
                  <c:pt idx="1">
                    <c:v>27.4%</c:v>
                  </c:pt>
                  <c:pt idx="2">
                    <c:v>20.2%</c:v>
                  </c:pt>
                  <c:pt idx="3">
                    <c:v>27.1%</c:v>
                  </c:pt>
                  <c:pt idx="4">
                    <c:v>13.7%</c:v>
                  </c:pt>
                </c:lvl>
                <c:lvl>
                  <c:pt idx="0">
                    <c:v>Beginning</c:v>
                  </c:pt>
                  <c:pt idx="1">
                    <c:v>1-5 Years</c:v>
                  </c:pt>
                  <c:pt idx="2">
                    <c:v>6-10 Years</c:v>
                  </c:pt>
                  <c:pt idx="3">
                    <c:v>11-20 Years</c:v>
                  </c:pt>
                  <c:pt idx="4">
                    <c:v>Over 20 years</c:v>
                  </c:pt>
                </c:lvl>
              </c:multiLvlStrCache>
            </c:multiLvlStrRef>
          </c:cat>
          <c:val>
            <c:numRef>
              <c:f>Sheet1!$B$2:$B$7</c:f>
              <c:numCache>
                <c:formatCode>0.0%</c:formatCode>
                <c:ptCount val="6"/>
                <c:pt idx="0">
                  <c:v>8.6999999999999994E-2</c:v>
                </c:pt>
                <c:pt idx="1">
                  <c:v>0.27400000000000002</c:v>
                </c:pt>
                <c:pt idx="2">
                  <c:v>0.20200000000000001</c:v>
                </c:pt>
                <c:pt idx="3">
                  <c:v>0.27100000000000002</c:v>
                </c:pt>
                <c:pt idx="4">
                  <c:v>0.13700000000000001</c:v>
                </c:pt>
                <c:pt idx="5">
                  <c:v>0.03</c:v>
                </c:pt>
              </c:numCache>
            </c:numRef>
          </c:val>
          <c:extLst>
            <c:ext xmlns:c16="http://schemas.microsoft.com/office/drawing/2014/chart" uri="{C3380CC4-5D6E-409C-BE32-E72D297353CC}">
              <c16:uniqueId val="{00000002-08A9-498A-8D09-7F34AEA3B1B3}"/>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Felony</c:v>
                </c:pt>
              </c:strCache>
            </c:strRef>
          </c:tx>
          <c:invertIfNegative val="0"/>
          <c:cat>
            <c:strRef>
              <c:f>Sheet1!$A$2</c:f>
              <c:strCache>
                <c:ptCount val="1"/>
                <c:pt idx="0">
                  <c:v>2023 - 2024</c:v>
                </c:pt>
              </c:strCache>
            </c:strRef>
          </c:cat>
          <c:val>
            <c:numRef>
              <c:f>Sheet1!$B$2</c:f>
              <c:numCache>
                <c:formatCode>General</c:formatCode>
                <c:ptCount val="1"/>
                <c:pt idx="0">
                  <c:v>70</c:v>
                </c:pt>
              </c:numCache>
            </c:numRef>
          </c:val>
          <c:extLst>
            <c:ext xmlns:c16="http://schemas.microsoft.com/office/drawing/2014/chart" uri="{C3380CC4-5D6E-409C-BE32-E72D297353CC}">
              <c16:uniqueId val="{00000000-CC6F-4D98-B507-18A931E56FDE}"/>
            </c:ext>
          </c:extLst>
        </c:ser>
        <c:ser>
          <c:idx val="1"/>
          <c:order val="1"/>
          <c:tx>
            <c:strRef>
              <c:f>Sheet1!$C$1</c:f>
              <c:strCache>
                <c:ptCount val="1"/>
                <c:pt idx="0">
                  <c:v>Controlled Substance/Drugs</c:v>
                </c:pt>
              </c:strCache>
            </c:strRef>
          </c:tx>
          <c:invertIfNegative val="0"/>
          <c:cat>
            <c:strRef>
              <c:f>Sheet1!$A$2</c:f>
              <c:strCache>
                <c:ptCount val="1"/>
                <c:pt idx="0">
                  <c:v>2023 - 2024</c:v>
                </c:pt>
              </c:strCache>
            </c:strRef>
          </c:cat>
          <c:val>
            <c:numRef>
              <c:f>Sheet1!$C$2</c:f>
              <c:numCache>
                <c:formatCode>General</c:formatCode>
                <c:ptCount val="1"/>
                <c:pt idx="0">
                  <c:v>60</c:v>
                </c:pt>
              </c:numCache>
            </c:numRef>
          </c:val>
          <c:extLst>
            <c:ext xmlns:c16="http://schemas.microsoft.com/office/drawing/2014/chart" uri="{C3380CC4-5D6E-409C-BE32-E72D297353CC}">
              <c16:uniqueId val="{00000001-CC6F-4D98-B507-18A931E56FDE}"/>
            </c:ext>
          </c:extLst>
        </c:ser>
        <c:ser>
          <c:idx val="2"/>
          <c:order val="2"/>
          <c:tx>
            <c:strRef>
              <c:f>Sheet1!$D$1</c:f>
              <c:strCache>
                <c:ptCount val="1"/>
                <c:pt idx="0">
                  <c:v>Alcohol</c:v>
                </c:pt>
              </c:strCache>
            </c:strRef>
          </c:tx>
          <c:invertIfNegative val="0"/>
          <c:cat>
            <c:strRef>
              <c:f>Sheet1!$A$2</c:f>
              <c:strCache>
                <c:ptCount val="1"/>
                <c:pt idx="0">
                  <c:v>2023 - 2024</c:v>
                </c:pt>
              </c:strCache>
            </c:strRef>
          </c:cat>
          <c:val>
            <c:numRef>
              <c:f>Sheet1!$D$2</c:f>
              <c:numCache>
                <c:formatCode>General</c:formatCode>
                <c:ptCount val="1"/>
                <c:pt idx="0">
                  <c:v>50</c:v>
                </c:pt>
              </c:numCache>
            </c:numRef>
          </c:val>
          <c:extLst>
            <c:ext xmlns:c16="http://schemas.microsoft.com/office/drawing/2014/chart" uri="{C3380CC4-5D6E-409C-BE32-E72D297353CC}">
              <c16:uniqueId val="{00000002-CC6F-4D98-B507-18A931E56FDE}"/>
            </c:ext>
          </c:extLst>
        </c:ser>
        <c:ser>
          <c:idx val="3"/>
          <c:order val="3"/>
          <c:tx>
            <c:strRef>
              <c:f>Sheet1!$E$1</c:f>
              <c:strCache>
                <c:ptCount val="1"/>
                <c:pt idx="0">
                  <c:v>Terroristic Threat</c:v>
                </c:pt>
              </c:strCache>
            </c:strRef>
          </c:tx>
          <c:spPr>
            <a:solidFill>
              <a:srgbClr val="304269">
                <a:lumMod val="20000"/>
                <a:lumOff val="80000"/>
              </a:srgbClr>
            </a:solidFill>
          </c:spPr>
          <c:invertIfNegative val="0"/>
          <c:cat>
            <c:strRef>
              <c:f>Sheet1!$A$2</c:f>
              <c:strCache>
                <c:ptCount val="1"/>
                <c:pt idx="0">
                  <c:v>2023 - 2024</c:v>
                </c:pt>
              </c:strCache>
            </c:strRef>
          </c:cat>
          <c:val>
            <c:numRef>
              <c:f>Sheet1!$E$2</c:f>
              <c:numCache>
                <c:formatCode>General</c:formatCode>
                <c:ptCount val="1"/>
                <c:pt idx="0">
                  <c:v>40</c:v>
                </c:pt>
              </c:numCache>
            </c:numRef>
          </c:val>
          <c:extLst>
            <c:ext xmlns:c16="http://schemas.microsoft.com/office/drawing/2014/chart" uri="{C3380CC4-5D6E-409C-BE32-E72D297353CC}">
              <c16:uniqueId val="{00000003-CC6F-4D98-B507-18A931E56FDE}"/>
            </c:ext>
          </c:extLst>
        </c:ser>
        <c:ser>
          <c:idx val="4"/>
          <c:order val="4"/>
          <c:tx>
            <c:strRef>
              <c:f>Sheet1!$F$1</c:f>
              <c:strCache>
                <c:ptCount val="1"/>
                <c:pt idx="0">
                  <c:v>Assault-District Employee</c:v>
                </c:pt>
              </c:strCache>
            </c:strRef>
          </c:tx>
          <c:invertIfNegative val="0"/>
          <c:cat>
            <c:strRef>
              <c:f>Sheet1!$A$2</c:f>
              <c:strCache>
                <c:ptCount val="1"/>
                <c:pt idx="0">
                  <c:v>2023 - 2024</c:v>
                </c:pt>
              </c:strCache>
            </c:strRef>
          </c:cat>
          <c:val>
            <c:numRef>
              <c:f>Sheet1!$F$2</c:f>
              <c:numCache>
                <c:formatCode>General</c:formatCode>
                <c:ptCount val="1"/>
                <c:pt idx="0">
                  <c:v>30</c:v>
                </c:pt>
              </c:numCache>
            </c:numRef>
          </c:val>
          <c:extLst>
            <c:ext xmlns:c16="http://schemas.microsoft.com/office/drawing/2014/chart" uri="{C3380CC4-5D6E-409C-BE32-E72D297353CC}">
              <c16:uniqueId val="{00000004-CC6F-4D98-B507-18A931E56FDE}"/>
            </c:ext>
          </c:extLst>
        </c:ser>
        <c:ser>
          <c:idx val="5"/>
          <c:order val="5"/>
          <c:tx>
            <c:strRef>
              <c:f>Sheet1!$G$1</c:f>
              <c:strCache>
                <c:ptCount val="1"/>
                <c:pt idx="0">
                  <c:v>Assault-NonDistrict Employee</c:v>
                </c:pt>
              </c:strCache>
            </c:strRef>
          </c:tx>
          <c:invertIfNegative val="0"/>
          <c:cat>
            <c:strRef>
              <c:f>Sheet1!$A$2</c:f>
              <c:strCache>
                <c:ptCount val="1"/>
                <c:pt idx="0">
                  <c:v>2023 - 2024</c:v>
                </c:pt>
              </c:strCache>
            </c:strRef>
          </c:cat>
          <c:val>
            <c:numRef>
              <c:f>Sheet1!$G$2</c:f>
              <c:numCache>
                <c:formatCode>General</c:formatCode>
                <c:ptCount val="1"/>
                <c:pt idx="0">
                  <c:v>20</c:v>
                </c:pt>
              </c:numCache>
            </c:numRef>
          </c:val>
          <c:extLst>
            <c:ext xmlns:c16="http://schemas.microsoft.com/office/drawing/2014/chart" uri="{C3380CC4-5D6E-409C-BE32-E72D297353CC}">
              <c16:uniqueId val="{00000000-3416-41BC-9508-56B7239DE010}"/>
            </c:ext>
          </c:extLst>
        </c:ser>
        <c:ser>
          <c:idx val="6"/>
          <c:order val="6"/>
          <c:tx>
            <c:strRef>
              <c:f>Sheet1!$H$1</c:f>
              <c:strCache>
                <c:ptCount val="1"/>
                <c:pt idx="0">
                  <c:v>Fighting</c:v>
                </c:pt>
              </c:strCache>
            </c:strRef>
          </c:tx>
          <c:invertIfNegative val="0"/>
          <c:cat>
            <c:strRef>
              <c:f>Sheet1!$A$2</c:f>
              <c:strCache>
                <c:ptCount val="1"/>
                <c:pt idx="0">
                  <c:v>2023 - 2024</c:v>
                </c:pt>
              </c:strCache>
            </c:strRef>
          </c:cat>
          <c:val>
            <c:numRef>
              <c:f>Sheet1!$H$2</c:f>
              <c:numCache>
                <c:formatCode>General</c:formatCode>
                <c:ptCount val="1"/>
                <c:pt idx="0">
                  <c:v>10</c:v>
                </c:pt>
              </c:numCache>
            </c:numRef>
          </c:val>
          <c:extLst>
            <c:ext xmlns:c16="http://schemas.microsoft.com/office/drawing/2014/chart" uri="{C3380CC4-5D6E-409C-BE32-E72D297353CC}">
              <c16:uniqueId val="{00000003-3416-41BC-9508-56B7239DE010}"/>
            </c:ext>
          </c:extLst>
        </c:ser>
        <c:dLbls>
          <c:showLegendKey val="0"/>
          <c:showVal val="0"/>
          <c:showCatName val="0"/>
          <c:showSerName val="0"/>
          <c:showPercent val="0"/>
          <c:showBubbleSize val="0"/>
        </c:dLbls>
        <c:gapWidth val="150"/>
        <c:axId val="463028560"/>
        <c:axId val="463028952"/>
      </c:barChart>
      <c:catAx>
        <c:axId val="463028560"/>
        <c:scaling>
          <c:orientation val="minMax"/>
        </c:scaling>
        <c:delete val="0"/>
        <c:axPos val="b"/>
        <c:numFmt formatCode="General" sourceLinked="0"/>
        <c:majorTickMark val="out"/>
        <c:minorTickMark val="none"/>
        <c:tickLblPos val="low"/>
        <c:crossAx val="463028952"/>
        <c:crosses val="autoZero"/>
        <c:auto val="1"/>
        <c:lblAlgn val="ctr"/>
        <c:lblOffset val="100"/>
        <c:noMultiLvlLbl val="0"/>
      </c:catAx>
      <c:valAx>
        <c:axId val="463028952"/>
        <c:scaling>
          <c:orientation val="minMax"/>
        </c:scaling>
        <c:delete val="0"/>
        <c:axPos val="l"/>
        <c:majorGridlines/>
        <c:numFmt formatCode="General" sourceLinked="1"/>
        <c:majorTickMark val="out"/>
        <c:minorTickMark val="cross"/>
        <c:tickLblPos val="nextTo"/>
        <c:spPr>
          <a:ln/>
        </c:spPr>
        <c:crossAx val="463028560"/>
        <c:crosses val="autoZero"/>
        <c:crossBetween val="between"/>
      </c:valAx>
    </c:plotArea>
    <c:legend>
      <c:legendPos val="r"/>
      <c:layout>
        <c:manualLayout>
          <c:xMode val="edge"/>
          <c:yMode val="edge"/>
          <c:x val="0.67282182988845141"/>
          <c:y val="0.10743891639583833"/>
          <c:w val="0.31676150344488191"/>
          <c:h val="0.43055153008920977"/>
        </c:manualLayout>
      </c:layout>
      <c:overlay val="0"/>
    </c:legend>
    <c:plotVisOnly val="1"/>
    <c:dispBlanksAs val="gap"/>
    <c:showDLblsOverMax val="0"/>
  </c:chart>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All</c:v>
                </c:pt>
              </c:strCache>
            </c:strRef>
          </c:tx>
          <c:spPr>
            <a:solidFill>
              <a:schemeClr val="accent1"/>
            </a:solidFill>
            <a:ln>
              <a:noFill/>
            </a:ln>
            <a:effectLst/>
          </c:spPr>
          <c:invertIfNegative val="0"/>
          <c:cat>
            <c:strRef>
              <c:f>Sheet1!$A$2:$A$3</c:f>
              <c:strCache>
                <c:ptCount val="2"/>
                <c:pt idx="0">
                  <c:v>ENG I</c:v>
                </c:pt>
                <c:pt idx="1">
                  <c:v>ENG II</c:v>
                </c:pt>
              </c:strCache>
            </c:strRef>
          </c:cat>
          <c:val>
            <c:numRef>
              <c:f>Sheet1!$B$2:$B$3</c:f>
              <c:numCache>
                <c:formatCode>General</c:formatCode>
                <c:ptCount val="2"/>
                <c:pt idx="0">
                  <c:v>90</c:v>
                </c:pt>
                <c:pt idx="1">
                  <c:v>90</c:v>
                </c:pt>
              </c:numCache>
            </c:numRef>
          </c:val>
          <c:extLst>
            <c:ext xmlns:c16="http://schemas.microsoft.com/office/drawing/2014/chart" uri="{C3380CC4-5D6E-409C-BE32-E72D297353CC}">
              <c16:uniqueId val="{00000000-B38E-40B8-A387-7E49D73B56AD}"/>
            </c:ext>
          </c:extLst>
        </c:ser>
        <c:ser>
          <c:idx val="1"/>
          <c:order val="1"/>
          <c:tx>
            <c:strRef>
              <c:f>Sheet1!$C$1</c:f>
              <c:strCache>
                <c:ptCount val="1"/>
                <c:pt idx="0">
                  <c:v>Af Am</c:v>
                </c:pt>
              </c:strCache>
            </c:strRef>
          </c:tx>
          <c:spPr>
            <a:solidFill>
              <a:schemeClr val="accent3"/>
            </a:solidFill>
            <a:ln>
              <a:noFill/>
            </a:ln>
            <a:effectLst/>
          </c:spPr>
          <c:invertIfNegative val="0"/>
          <c:cat>
            <c:strRef>
              <c:f>Sheet1!$A$2:$A$3</c:f>
              <c:strCache>
                <c:ptCount val="2"/>
                <c:pt idx="0">
                  <c:v>ENG I</c:v>
                </c:pt>
                <c:pt idx="1">
                  <c:v>ENG II</c:v>
                </c:pt>
              </c:strCache>
            </c:strRef>
          </c:cat>
          <c:val>
            <c:numRef>
              <c:f>Sheet1!$C$2:$C$3</c:f>
              <c:numCache>
                <c:formatCode>General</c:formatCode>
                <c:ptCount val="2"/>
                <c:pt idx="0">
                  <c:v>85</c:v>
                </c:pt>
                <c:pt idx="1">
                  <c:v>85</c:v>
                </c:pt>
              </c:numCache>
            </c:numRef>
          </c:val>
          <c:extLst>
            <c:ext xmlns:c16="http://schemas.microsoft.com/office/drawing/2014/chart" uri="{C3380CC4-5D6E-409C-BE32-E72D297353CC}">
              <c16:uniqueId val="{00000001-B38E-40B8-A387-7E49D73B56AD}"/>
            </c:ext>
          </c:extLst>
        </c:ser>
        <c:ser>
          <c:idx val="2"/>
          <c:order val="2"/>
          <c:tx>
            <c:strRef>
              <c:f>Sheet1!$D$1</c:f>
              <c:strCache>
                <c:ptCount val="1"/>
                <c:pt idx="0">
                  <c:v>Hisp</c:v>
                </c:pt>
              </c:strCache>
            </c:strRef>
          </c:tx>
          <c:spPr>
            <a:solidFill>
              <a:schemeClr val="accent5"/>
            </a:solidFill>
            <a:ln>
              <a:noFill/>
            </a:ln>
            <a:effectLst/>
          </c:spPr>
          <c:invertIfNegative val="0"/>
          <c:cat>
            <c:strRef>
              <c:f>Sheet1!$A$2:$A$3</c:f>
              <c:strCache>
                <c:ptCount val="2"/>
                <c:pt idx="0">
                  <c:v>ENG I</c:v>
                </c:pt>
                <c:pt idx="1">
                  <c:v>ENG II</c:v>
                </c:pt>
              </c:strCache>
            </c:strRef>
          </c:cat>
          <c:val>
            <c:numRef>
              <c:f>Sheet1!$D$2:$D$3</c:f>
              <c:numCache>
                <c:formatCode>General</c:formatCode>
                <c:ptCount val="2"/>
                <c:pt idx="0">
                  <c:v>80</c:v>
                </c:pt>
                <c:pt idx="1">
                  <c:v>80</c:v>
                </c:pt>
              </c:numCache>
            </c:numRef>
          </c:val>
          <c:extLst>
            <c:ext xmlns:c16="http://schemas.microsoft.com/office/drawing/2014/chart" uri="{C3380CC4-5D6E-409C-BE32-E72D297353CC}">
              <c16:uniqueId val="{00000002-B38E-40B8-A387-7E49D73B56AD}"/>
            </c:ext>
          </c:extLst>
        </c:ser>
        <c:ser>
          <c:idx val="3"/>
          <c:order val="3"/>
          <c:tx>
            <c:strRef>
              <c:f>Sheet1!$E$1</c:f>
              <c:strCache>
                <c:ptCount val="1"/>
                <c:pt idx="0">
                  <c:v>White</c:v>
                </c:pt>
              </c:strCache>
            </c:strRef>
          </c:tx>
          <c:spPr>
            <a:solidFill>
              <a:schemeClr val="accent1">
                <a:lumMod val="60000"/>
              </a:schemeClr>
            </a:solidFill>
            <a:ln>
              <a:noFill/>
            </a:ln>
            <a:effectLst/>
          </c:spPr>
          <c:invertIfNegative val="0"/>
          <c:cat>
            <c:strRef>
              <c:f>Sheet1!$A$2:$A$3</c:f>
              <c:strCache>
                <c:ptCount val="2"/>
                <c:pt idx="0">
                  <c:v>ENG I</c:v>
                </c:pt>
                <c:pt idx="1">
                  <c:v>ENG II</c:v>
                </c:pt>
              </c:strCache>
            </c:strRef>
          </c:cat>
          <c:val>
            <c:numRef>
              <c:f>Sheet1!$E$2:$E$3</c:f>
              <c:numCache>
                <c:formatCode>General</c:formatCode>
                <c:ptCount val="2"/>
                <c:pt idx="0">
                  <c:v>75</c:v>
                </c:pt>
                <c:pt idx="1">
                  <c:v>75</c:v>
                </c:pt>
              </c:numCache>
            </c:numRef>
          </c:val>
          <c:extLst>
            <c:ext xmlns:c16="http://schemas.microsoft.com/office/drawing/2014/chart" uri="{C3380CC4-5D6E-409C-BE32-E72D297353CC}">
              <c16:uniqueId val="{00000003-B38E-40B8-A387-7E49D73B56AD}"/>
            </c:ext>
          </c:extLst>
        </c:ser>
        <c:ser>
          <c:idx val="4"/>
          <c:order val="4"/>
          <c:tx>
            <c:strRef>
              <c:f>Sheet1!$F$1</c:f>
              <c:strCache>
                <c:ptCount val="1"/>
                <c:pt idx="0">
                  <c:v>Am. Indian</c:v>
                </c:pt>
              </c:strCache>
            </c:strRef>
          </c:tx>
          <c:spPr>
            <a:solidFill>
              <a:schemeClr val="accent3">
                <a:lumMod val="60000"/>
              </a:schemeClr>
            </a:solidFill>
            <a:ln>
              <a:noFill/>
            </a:ln>
            <a:effectLst/>
          </c:spPr>
          <c:invertIfNegative val="0"/>
          <c:cat>
            <c:strRef>
              <c:f>Sheet1!$A$2:$A$3</c:f>
              <c:strCache>
                <c:ptCount val="2"/>
                <c:pt idx="0">
                  <c:v>ENG I</c:v>
                </c:pt>
                <c:pt idx="1">
                  <c:v>ENG II</c:v>
                </c:pt>
              </c:strCache>
            </c:strRef>
          </c:cat>
          <c:val>
            <c:numRef>
              <c:f>Sheet1!$F$2:$F$3</c:f>
              <c:numCache>
                <c:formatCode>General</c:formatCode>
                <c:ptCount val="2"/>
                <c:pt idx="0">
                  <c:v>70</c:v>
                </c:pt>
                <c:pt idx="1">
                  <c:v>70</c:v>
                </c:pt>
              </c:numCache>
            </c:numRef>
          </c:val>
          <c:extLst>
            <c:ext xmlns:c16="http://schemas.microsoft.com/office/drawing/2014/chart" uri="{C3380CC4-5D6E-409C-BE32-E72D297353CC}">
              <c16:uniqueId val="{00000004-B38E-40B8-A387-7E49D73B56AD}"/>
            </c:ext>
          </c:extLst>
        </c:ser>
        <c:ser>
          <c:idx val="5"/>
          <c:order val="5"/>
          <c:tx>
            <c:strRef>
              <c:f>Sheet1!$G$1</c:f>
              <c:strCache>
                <c:ptCount val="1"/>
                <c:pt idx="0">
                  <c:v>Asian</c:v>
                </c:pt>
              </c:strCache>
            </c:strRef>
          </c:tx>
          <c:spPr>
            <a:solidFill>
              <a:schemeClr val="accent5">
                <a:lumMod val="60000"/>
              </a:schemeClr>
            </a:solidFill>
            <a:ln>
              <a:noFill/>
            </a:ln>
            <a:effectLst/>
          </c:spPr>
          <c:invertIfNegative val="0"/>
          <c:cat>
            <c:strRef>
              <c:f>Sheet1!$A$2:$A$3</c:f>
              <c:strCache>
                <c:ptCount val="2"/>
                <c:pt idx="0">
                  <c:v>ENG I</c:v>
                </c:pt>
                <c:pt idx="1">
                  <c:v>ENG II</c:v>
                </c:pt>
              </c:strCache>
            </c:strRef>
          </c:cat>
          <c:val>
            <c:numRef>
              <c:f>Sheet1!$G$2:$G$3</c:f>
              <c:numCache>
                <c:formatCode>General</c:formatCode>
                <c:ptCount val="2"/>
                <c:pt idx="0">
                  <c:v>65</c:v>
                </c:pt>
                <c:pt idx="1">
                  <c:v>65</c:v>
                </c:pt>
              </c:numCache>
            </c:numRef>
          </c:val>
          <c:extLst>
            <c:ext xmlns:c16="http://schemas.microsoft.com/office/drawing/2014/chart" uri="{C3380CC4-5D6E-409C-BE32-E72D297353CC}">
              <c16:uniqueId val="{00000005-B38E-40B8-A387-7E49D73B56AD}"/>
            </c:ext>
          </c:extLst>
        </c:ser>
        <c:ser>
          <c:idx val="6"/>
          <c:order val="6"/>
          <c:tx>
            <c:strRef>
              <c:f>Sheet1!$H$1</c:f>
              <c:strCache>
                <c:ptCount val="1"/>
                <c:pt idx="0">
                  <c:v>Pac. Islander</c:v>
                </c:pt>
              </c:strCache>
            </c:strRef>
          </c:tx>
          <c:spPr>
            <a:solidFill>
              <a:schemeClr val="accent1">
                <a:lumMod val="80000"/>
                <a:lumOff val="20000"/>
              </a:schemeClr>
            </a:solidFill>
            <a:ln>
              <a:noFill/>
            </a:ln>
            <a:effectLst/>
          </c:spPr>
          <c:invertIfNegative val="0"/>
          <c:cat>
            <c:strRef>
              <c:f>Sheet1!$A$2:$A$3</c:f>
              <c:strCache>
                <c:ptCount val="2"/>
                <c:pt idx="0">
                  <c:v>ENG I</c:v>
                </c:pt>
                <c:pt idx="1">
                  <c:v>ENG II</c:v>
                </c:pt>
              </c:strCache>
            </c:strRef>
          </c:cat>
          <c:val>
            <c:numRef>
              <c:f>Sheet1!$H$2:$H$3</c:f>
              <c:numCache>
                <c:formatCode>General</c:formatCode>
                <c:ptCount val="2"/>
                <c:pt idx="0">
                  <c:v>60</c:v>
                </c:pt>
                <c:pt idx="1">
                  <c:v>60</c:v>
                </c:pt>
              </c:numCache>
            </c:numRef>
          </c:val>
          <c:extLst>
            <c:ext xmlns:c16="http://schemas.microsoft.com/office/drawing/2014/chart" uri="{C3380CC4-5D6E-409C-BE32-E72D297353CC}">
              <c16:uniqueId val="{00000006-B38E-40B8-A387-7E49D73B56AD}"/>
            </c:ext>
          </c:extLst>
        </c:ser>
        <c:ser>
          <c:idx val="7"/>
          <c:order val="7"/>
          <c:tx>
            <c:strRef>
              <c:f>Sheet1!$I$1</c:f>
              <c:strCache>
                <c:ptCount val="1"/>
                <c:pt idx="0">
                  <c:v>Two or More</c:v>
                </c:pt>
              </c:strCache>
            </c:strRef>
          </c:tx>
          <c:spPr>
            <a:solidFill>
              <a:schemeClr val="accent3">
                <a:lumMod val="80000"/>
                <a:lumOff val="20000"/>
              </a:schemeClr>
            </a:solidFill>
            <a:ln>
              <a:noFill/>
            </a:ln>
            <a:effectLst/>
          </c:spPr>
          <c:invertIfNegative val="0"/>
          <c:cat>
            <c:strRef>
              <c:f>Sheet1!$A$2:$A$3</c:f>
              <c:strCache>
                <c:ptCount val="2"/>
                <c:pt idx="0">
                  <c:v>ENG I</c:v>
                </c:pt>
                <c:pt idx="1">
                  <c:v>ENG II</c:v>
                </c:pt>
              </c:strCache>
            </c:strRef>
          </c:cat>
          <c:val>
            <c:numRef>
              <c:f>Sheet1!$I$2:$I$3</c:f>
              <c:numCache>
                <c:formatCode>General</c:formatCode>
                <c:ptCount val="2"/>
                <c:pt idx="0">
                  <c:v>55</c:v>
                </c:pt>
                <c:pt idx="1">
                  <c:v>55</c:v>
                </c:pt>
              </c:numCache>
            </c:numRef>
          </c:val>
          <c:extLst>
            <c:ext xmlns:c16="http://schemas.microsoft.com/office/drawing/2014/chart" uri="{C3380CC4-5D6E-409C-BE32-E72D297353CC}">
              <c16:uniqueId val="{00000007-B38E-40B8-A387-7E49D73B56AD}"/>
            </c:ext>
          </c:extLst>
        </c:ser>
        <c:ser>
          <c:idx val="8"/>
          <c:order val="8"/>
          <c:tx>
            <c:strRef>
              <c:f>Sheet1!$J$1</c:f>
              <c:strCache>
                <c:ptCount val="1"/>
                <c:pt idx="0">
                  <c:v>Sp Ed</c:v>
                </c:pt>
              </c:strCache>
            </c:strRef>
          </c:tx>
          <c:spPr>
            <a:solidFill>
              <a:schemeClr val="accent5">
                <a:lumMod val="80000"/>
                <a:lumOff val="20000"/>
              </a:schemeClr>
            </a:solidFill>
            <a:ln>
              <a:noFill/>
            </a:ln>
            <a:effectLst/>
          </c:spPr>
          <c:invertIfNegative val="0"/>
          <c:cat>
            <c:strRef>
              <c:f>Sheet1!$A$2:$A$3</c:f>
              <c:strCache>
                <c:ptCount val="2"/>
                <c:pt idx="0">
                  <c:v>ENG I</c:v>
                </c:pt>
                <c:pt idx="1">
                  <c:v>ENG II</c:v>
                </c:pt>
              </c:strCache>
            </c:strRef>
          </c:cat>
          <c:val>
            <c:numRef>
              <c:f>Sheet1!$J$2:$J$3</c:f>
              <c:numCache>
                <c:formatCode>General</c:formatCode>
                <c:ptCount val="2"/>
                <c:pt idx="0">
                  <c:v>50</c:v>
                </c:pt>
                <c:pt idx="1">
                  <c:v>50</c:v>
                </c:pt>
              </c:numCache>
            </c:numRef>
          </c:val>
          <c:extLst>
            <c:ext xmlns:c16="http://schemas.microsoft.com/office/drawing/2014/chart" uri="{C3380CC4-5D6E-409C-BE32-E72D297353CC}">
              <c16:uniqueId val="{00000008-B38E-40B8-A387-7E49D73B56AD}"/>
            </c:ext>
          </c:extLst>
        </c:ser>
        <c:ser>
          <c:idx val="9"/>
          <c:order val="9"/>
          <c:tx>
            <c:strRef>
              <c:f>Sheet1!$K$1</c:f>
              <c:strCache>
                <c:ptCount val="1"/>
                <c:pt idx="0">
                  <c:v>Eco Dis</c:v>
                </c:pt>
              </c:strCache>
            </c:strRef>
          </c:tx>
          <c:spPr>
            <a:solidFill>
              <a:schemeClr val="accent1">
                <a:lumMod val="80000"/>
              </a:schemeClr>
            </a:solidFill>
            <a:ln>
              <a:noFill/>
            </a:ln>
            <a:effectLst/>
          </c:spPr>
          <c:invertIfNegative val="0"/>
          <c:cat>
            <c:strRef>
              <c:f>Sheet1!$A$2:$A$3</c:f>
              <c:strCache>
                <c:ptCount val="2"/>
                <c:pt idx="0">
                  <c:v>ENG I</c:v>
                </c:pt>
                <c:pt idx="1">
                  <c:v>ENG II</c:v>
                </c:pt>
              </c:strCache>
            </c:strRef>
          </c:cat>
          <c:val>
            <c:numRef>
              <c:f>Sheet1!$K$2:$K$3</c:f>
              <c:numCache>
                <c:formatCode>General</c:formatCode>
                <c:ptCount val="2"/>
                <c:pt idx="0">
                  <c:v>45</c:v>
                </c:pt>
                <c:pt idx="1">
                  <c:v>45</c:v>
                </c:pt>
              </c:numCache>
            </c:numRef>
          </c:val>
          <c:extLst>
            <c:ext xmlns:c16="http://schemas.microsoft.com/office/drawing/2014/chart" uri="{C3380CC4-5D6E-409C-BE32-E72D297353CC}">
              <c16:uniqueId val="{00000009-B38E-40B8-A387-7E49D73B56AD}"/>
            </c:ext>
          </c:extLst>
        </c:ser>
        <c:ser>
          <c:idx val="10"/>
          <c:order val="10"/>
          <c:tx>
            <c:strRef>
              <c:f>Sheet1!$L$1</c:f>
              <c:strCache>
                <c:ptCount val="1"/>
                <c:pt idx="0">
                  <c:v>EB/EL</c:v>
                </c:pt>
              </c:strCache>
            </c:strRef>
          </c:tx>
          <c:spPr>
            <a:solidFill>
              <a:schemeClr val="accent3">
                <a:lumMod val="80000"/>
              </a:schemeClr>
            </a:solidFill>
            <a:ln>
              <a:noFill/>
            </a:ln>
            <a:effectLst/>
          </c:spPr>
          <c:invertIfNegative val="0"/>
          <c:cat>
            <c:strRef>
              <c:f>Sheet1!$A$2:$A$3</c:f>
              <c:strCache>
                <c:ptCount val="2"/>
                <c:pt idx="0">
                  <c:v>ENG I</c:v>
                </c:pt>
                <c:pt idx="1">
                  <c:v>ENG II</c:v>
                </c:pt>
              </c:strCache>
            </c:strRef>
          </c:cat>
          <c:val>
            <c:numRef>
              <c:f>Sheet1!$L$2:$L$3</c:f>
              <c:numCache>
                <c:formatCode>General</c:formatCode>
                <c:ptCount val="2"/>
                <c:pt idx="0">
                  <c:v>40</c:v>
                </c:pt>
                <c:pt idx="1">
                  <c:v>40</c:v>
                </c:pt>
              </c:numCache>
            </c:numRef>
          </c:val>
          <c:extLst>
            <c:ext xmlns:c16="http://schemas.microsoft.com/office/drawing/2014/chart" uri="{C3380CC4-5D6E-409C-BE32-E72D297353CC}">
              <c16:uniqueId val="{0000000A-B38E-40B8-A387-7E49D73B56AD}"/>
            </c:ext>
          </c:extLst>
        </c:ser>
        <c:dLbls>
          <c:showLegendKey val="0"/>
          <c:showVal val="0"/>
          <c:showCatName val="0"/>
          <c:showSerName val="0"/>
          <c:showPercent val="0"/>
          <c:showBubbleSize val="0"/>
        </c:dLbls>
        <c:gapWidth val="150"/>
        <c:axId val="461584160"/>
        <c:axId val="466369224"/>
      </c:barChart>
      <c:catAx>
        <c:axId val="461584160"/>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6369224"/>
        <c:crosses val="autoZero"/>
        <c:auto val="1"/>
        <c:lblAlgn val="ctr"/>
        <c:lblOffset val="100"/>
        <c:noMultiLvlLbl val="0"/>
      </c:catAx>
      <c:valAx>
        <c:axId val="466369224"/>
        <c:scaling>
          <c:orientation val="minMax"/>
          <c:max val="100"/>
          <c:min val="0"/>
        </c:scaling>
        <c:delete val="0"/>
        <c:axPos val="l"/>
        <c:majorGridlines>
          <c:spPr>
            <a:ln w="9525" cap="flat" cmpd="sng" algn="ctr">
              <a:solidFill>
                <a:schemeClr val="tx1">
                  <a:tint val="75000"/>
                  <a:shade val="95000"/>
                  <a:satMod val="105000"/>
                </a:schemeClr>
              </a:solidFill>
              <a:prstDash val="solid"/>
              <a:round/>
            </a:ln>
            <a:effectLst/>
          </c:spPr>
        </c:majorGridlines>
        <c:numFmt formatCode="General" sourceLinked="1"/>
        <c:majorTickMark val="out"/>
        <c:minorTickMark val="in"/>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1584160"/>
        <c:crosses val="autoZero"/>
        <c:crossBetween val="between"/>
        <c:majorUnit val="10"/>
        <c:minorUnit val="2"/>
      </c:valAx>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006350012700026E-2"/>
          <c:y val="3.668832020997375E-2"/>
          <c:w val="0.7878470020792856"/>
          <c:h val="0.89059990157480318"/>
        </c:manualLayout>
      </c:layout>
      <c:barChart>
        <c:barDir val="col"/>
        <c:grouping val="clustered"/>
        <c:varyColors val="0"/>
        <c:ser>
          <c:idx val="0"/>
          <c:order val="0"/>
          <c:tx>
            <c:strRef>
              <c:f>Sheet1!$B$1</c:f>
              <c:strCache>
                <c:ptCount val="1"/>
                <c:pt idx="0">
                  <c:v>All</c:v>
                </c:pt>
              </c:strCache>
            </c:strRef>
          </c:tx>
          <c:spPr>
            <a:solidFill>
              <a:schemeClr val="accent1"/>
            </a:solidFill>
            <a:ln>
              <a:noFill/>
            </a:ln>
            <a:effectLst/>
          </c:spPr>
          <c:invertIfNegative val="0"/>
          <c:cat>
            <c:strRef>
              <c:f>Sheet1!$A$2:$A$4</c:f>
              <c:strCache>
                <c:ptCount val="3"/>
                <c:pt idx="0">
                  <c:v>GR 3</c:v>
                </c:pt>
                <c:pt idx="1">
                  <c:v>GR 4</c:v>
                </c:pt>
                <c:pt idx="2">
                  <c:v>GR 5</c:v>
                </c:pt>
              </c:strCache>
            </c:strRef>
          </c:cat>
          <c:val>
            <c:numRef>
              <c:f>Sheet1!$B$2:$B$4</c:f>
              <c:numCache>
                <c:formatCode>General</c:formatCode>
                <c:ptCount val="3"/>
                <c:pt idx="0">
                  <c:v>90</c:v>
                </c:pt>
                <c:pt idx="1">
                  <c:v>90</c:v>
                </c:pt>
                <c:pt idx="2">
                  <c:v>90</c:v>
                </c:pt>
              </c:numCache>
            </c:numRef>
          </c:val>
          <c:extLst>
            <c:ext xmlns:c16="http://schemas.microsoft.com/office/drawing/2014/chart" uri="{C3380CC4-5D6E-409C-BE32-E72D297353CC}">
              <c16:uniqueId val="{00000000-D75C-4F73-919D-6C3751F7FB4C}"/>
            </c:ext>
          </c:extLst>
        </c:ser>
        <c:ser>
          <c:idx val="1"/>
          <c:order val="1"/>
          <c:tx>
            <c:strRef>
              <c:f>Sheet1!$C$1</c:f>
              <c:strCache>
                <c:ptCount val="1"/>
                <c:pt idx="0">
                  <c:v>Af Am</c:v>
                </c:pt>
              </c:strCache>
            </c:strRef>
          </c:tx>
          <c:spPr>
            <a:solidFill>
              <a:schemeClr val="accent3"/>
            </a:solidFill>
            <a:ln>
              <a:noFill/>
            </a:ln>
            <a:effectLst/>
          </c:spPr>
          <c:invertIfNegative val="0"/>
          <c:cat>
            <c:strRef>
              <c:f>Sheet1!$A$2:$A$4</c:f>
              <c:strCache>
                <c:ptCount val="3"/>
                <c:pt idx="0">
                  <c:v>GR 3</c:v>
                </c:pt>
                <c:pt idx="1">
                  <c:v>GR 4</c:v>
                </c:pt>
                <c:pt idx="2">
                  <c:v>GR 5</c:v>
                </c:pt>
              </c:strCache>
            </c:strRef>
          </c:cat>
          <c:val>
            <c:numRef>
              <c:f>Sheet1!$C$2:$C$4</c:f>
              <c:numCache>
                <c:formatCode>General</c:formatCode>
                <c:ptCount val="3"/>
                <c:pt idx="0">
                  <c:v>85</c:v>
                </c:pt>
                <c:pt idx="1">
                  <c:v>85</c:v>
                </c:pt>
                <c:pt idx="2">
                  <c:v>85</c:v>
                </c:pt>
              </c:numCache>
            </c:numRef>
          </c:val>
          <c:extLst>
            <c:ext xmlns:c16="http://schemas.microsoft.com/office/drawing/2014/chart" uri="{C3380CC4-5D6E-409C-BE32-E72D297353CC}">
              <c16:uniqueId val="{00000001-D75C-4F73-919D-6C3751F7FB4C}"/>
            </c:ext>
          </c:extLst>
        </c:ser>
        <c:ser>
          <c:idx val="2"/>
          <c:order val="2"/>
          <c:tx>
            <c:strRef>
              <c:f>Sheet1!$D$1</c:f>
              <c:strCache>
                <c:ptCount val="1"/>
                <c:pt idx="0">
                  <c:v>Hisp</c:v>
                </c:pt>
              </c:strCache>
            </c:strRef>
          </c:tx>
          <c:spPr>
            <a:solidFill>
              <a:schemeClr val="accent5"/>
            </a:solidFill>
            <a:ln>
              <a:noFill/>
            </a:ln>
            <a:effectLst/>
          </c:spPr>
          <c:invertIfNegative val="0"/>
          <c:cat>
            <c:strRef>
              <c:f>Sheet1!$A$2:$A$4</c:f>
              <c:strCache>
                <c:ptCount val="3"/>
                <c:pt idx="0">
                  <c:v>GR 3</c:v>
                </c:pt>
                <c:pt idx="1">
                  <c:v>GR 4</c:v>
                </c:pt>
                <c:pt idx="2">
                  <c:v>GR 5</c:v>
                </c:pt>
              </c:strCache>
            </c:strRef>
          </c:cat>
          <c:val>
            <c:numRef>
              <c:f>Sheet1!$D$2:$D$4</c:f>
              <c:numCache>
                <c:formatCode>General</c:formatCode>
                <c:ptCount val="3"/>
                <c:pt idx="0">
                  <c:v>80</c:v>
                </c:pt>
                <c:pt idx="1">
                  <c:v>80</c:v>
                </c:pt>
                <c:pt idx="2">
                  <c:v>80</c:v>
                </c:pt>
              </c:numCache>
            </c:numRef>
          </c:val>
          <c:extLst>
            <c:ext xmlns:c16="http://schemas.microsoft.com/office/drawing/2014/chart" uri="{C3380CC4-5D6E-409C-BE32-E72D297353CC}">
              <c16:uniqueId val="{00000002-D75C-4F73-919D-6C3751F7FB4C}"/>
            </c:ext>
          </c:extLst>
        </c:ser>
        <c:ser>
          <c:idx val="3"/>
          <c:order val="3"/>
          <c:tx>
            <c:strRef>
              <c:f>Sheet1!$E$1</c:f>
              <c:strCache>
                <c:ptCount val="1"/>
                <c:pt idx="0">
                  <c:v>White</c:v>
                </c:pt>
              </c:strCache>
            </c:strRef>
          </c:tx>
          <c:spPr>
            <a:solidFill>
              <a:schemeClr val="accent1">
                <a:lumMod val="60000"/>
              </a:schemeClr>
            </a:solidFill>
            <a:ln>
              <a:noFill/>
            </a:ln>
            <a:effectLst/>
          </c:spPr>
          <c:invertIfNegative val="0"/>
          <c:cat>
            <c:strRef>
              <c:f>Sheet1!$A$2:$A$4</c:f>
              <c:strCache>
                <c:ptCount val="3"/>
                <c:pt idx="0">
                  <c:v>GR 3</c:v>
                </c:pt>
                <c:pt idx="1">
                  <c:v>GR 4</c:v>
                </c:pt>
                <c:pt idx="2">
                  <c:v>GR 5</c:v>
                </c:pt>
              </c:strCache>
            </c:strRef>
          </c:cat>
          <c:val>
            <c:numRef>
              <c:f>Sheet1!$E$2:$E$4</c:f>
              <c:numCache>
                <c:formatCode>General</c:formatCode>
                <c:ptCount val="3"/>
                <c:pt idx="0">
                  <c:v>75</c:v>
                </c:pt>
                <c:pt idx="1">
                  <c:v>75</c:v>
                </c:pt>
                <c:pt idx="2">
                  <c:v>75</c:v>
                </c:pt>
              </c:numCache>
            </c:numRef>
          </c:val>
          <c:extLst>
            <c:ext xmlns:c16="http://schemas.microsoft.com/office/drawing/2014/chart" uri="{C3380CC4-5D6E-409C-BE32-E72D297353CC}">
              <c16:uniqueId val="{00000003-D75C-4F73-919D-6C3751F7FB4C}"/>
            </c:ext>
          </c:extLst>
        </c:ser>
        <c:ser>
          <c:idx val="4"/>
          <c:order val="4"/>
          <c:tx>
            <c:strRef>
              <c:f>Sheet1!$F$1</c:f>
              <c:strCache>
                <c:ptCount val="1"/>
                <c:pt idx="0">
                  <c:v>Am. Indian</c:v>
                </c:pt>
              </c:strCache>
            </c:strRef>
          </c:tx>
          <c:spPr>
            <a:solidFill>
              <a:schemeClr val="accent3">
                <a:lumMod val="60000"/>
              </a:schemeClr>
            </a:solidFill>
            <a:ln>
              <a:noFill/>
            </a:ln>
            <a:effectLst/>
          </c:spPr>
          <c:invertIfNegative val="0"/>
          <c:cat>
            <c:strRef>
              <c:f>Sheet1!$A$2:$A$4</c:f>
              <c:strCache>
                <c:ptCount val="3"/>
                <c:pt idx="0">
                  <c:v>GR 3</c:v>
                </c:pt>
                <c:pt idx="1">
                  <c:v>GR 4</c:v>
                </c:pt>
                <c:pt idx="2">
                  <c:v>GR 5</c:v>
                </c:pt>
              </c:strCache>
            </c:strRef>
          </c:cat>
          <c:val>
            <c:numRef>
              <c:f>Sheet1!$F$2:$F$4</c:f>
              <c:numCache>
                <c:formatCode>General</c:formatCode>
                <c:ptCount val="3"/>
                <c:pt idx="0">
                  <c:v>70</c:v>
                </c:pt>
                <c:pt idx="1">
                  <c:v>70</c:v>
                </c:pt>
                <c:pt idx="2">
                  <c:v>70</c:v>
                </c:pt>
              </c:numCache>
            </c:numRef>
          </c:val>
          <c:extLst>
            <c:ext xmlns:c16="http://schemas.microsoft.com/office/drawing/2014/chart" uri="{C3380CC4-5D6E-409C-BE32-E72D297353CC}">
              <c16:uniqueId val="{00000004-D75C-4F73-919D-6C3751F7FB4C}"/>
            </c:ext>
          </c:extLst>
        </c:ser>
        <c:ser>
          <c:idx val="5"/>
          <c:order val="5"/>
          <c:tx>
            <c:strRef>
              <c:f>Sheet1!$G$1</c:f>
              <c:strCache>
                <c:ptCount val="1"/>
                <c:pt idx="0">
                  <c:v>Asian</c:v>
                </c:pt>
              </c:strCache>
            </c:strRef>
          </c:tx>
          <c:spPr>
            <a:solidFill>
              <a:schemeClr val="accent5">
                <a:lumMod val="60000"/>
              </a:schemeClr>
            </a:solidFill>
            <a:ln>
              <a:noFill/>
            </a:ln>
            <a:effectLst/>
          </c:spPr>
          <c:invertIfNegative val="0"/>
          <c:cat>
            <c:strRef>
              <c:f>Sheet1!$A$2:$A$4</c:f>
              <c:strCache>
                <c:ptCount val="3"/>
                <c:pt idx="0">
                  <c:v>GR 3</c:v>
                </c:pt>
                <c:pt idx="1">
                  <c:v>GR 4</c:v>
                </c:pt>
                <c:pt idx="2">
                  <c:v>GR 5</c:v>
                </c:pt>
              </c:strCache>
            </c:strRef>
          </c:cat>
          <c:val>
            <c:numRef>
              <c:f>Sheet1!$G$2:$G$4</c:f>
              <c:numCache>
                <c:formatCode>General</c:formatCode>
                <c:ptCount val="3"/>
                <c:pt idx="0">
                  <c:v>65</c:v>
                </c:pt>
                <c:pt idx="1">
                  <c:v>65</c:v>
                </c:pt>
                <c:pt idx="2">
                  <c:v>65</c:v>
                </c:pt>
              </c:numCache>
            </c:numRef>
          </c:val>
          <c:extLst>
            <c:ext xmlns:c16="http://schemas.microsoft.com/office/drawing/2014/chart" uri="{C3380CC4-5D6E-409C-BE32-E72D297353CC}">
              <c16:uniqueId val="{00000005-D75C-4F73-919D-6C3751F7FB4C}"/>
            </c:ext>
          </c:extLst>
        </c:ser>
        <c:ser>
          <c:idx val="6"/>
          <c:order val="6"/>
          <c:tx>
            <c:strRef>
              <c:f>Sheet1!$H$1</c:f>
              <c:strCache>
                <c:ptCount val="1"/>
                <c:pt idx="0">
                  <c:v>Pac. Islander</c:v>
                </c:pt>
              </c:strCache>
            </c:strRef>
          </c:tx>
          <c:spPr>
            <a:solidFill>
              <a:schemeClr val="accent1">
                <a:lumMod val="80000"/>
                <a:lumOff val="20000"/>
              </a:schemeClr>
            </a:solidFill>
            <a:ln>
              <a:noFill/>
            </a:ln>
            <a:effectLst/>
          </c:spPr>
          <c:invertIfNegative val="0"/>
          <c:cat>
            <c:strRef>
              <c:f>Sheet1!$A$2:$A$4</c:f>
              <c:strCache>
                <c:ptCount val="3"/>
                <c:pt idx="0">
                  <c:v>GR 3</c:v>
                </c:pt>
                <c:pt idx="1">
                  <c:v>GR 4</c:v>
                </c:pt>
                <c:pt idx="2">
                  <c:v>GR 5</c:v>
                </c:pt>
              </c:strCache>
            </c:strRef>
          </c:cat>
          <c:val>
            <c:numRef>
              <c:f>Sheet1!$H$2:$H$4</c:f>
              <c:numCache>
                <c:formatCode>General</c:formatCode>
                <c:ptCount val="3"/>
                <c:pt idx="0">
                  <c:v>60</c:v>
                </c:pt>
                <c:pt idx="1">
                  <c:v>60</c:v>
                </c:pt>
                <c:pt idx="2">
                  <c:v>60</c:v>
                </c:pt>
              </c:numCache>
            </c:numRef>
          </c:val>
          <c:extLst>
            <c:ext xmlns:c16="http://schemas.microsoft.com/office/drawing/2014/chart" uri="{C3380CC4-5D6E-409C-BE32-E72D297353CC}">
              <c16:uniqueId val="{00000006-D75C-4F73-919D-6C3751F7FB4C}"/>
            </c:ext>
          </c:extLst>
        </c:ser>
        <c:ser>
          <c:idx val="7"/>
          <c:order val="7"/>
          <c:tx>
            <c:strRef>
              <c:f>Sheet1!$I$1</c:f>
              <c:strCache>
                <c:ptCount val="1"/>
                <c:pt idx="0">
                  <c:v>Two or More</c:v>
                </c:pt>
              </c:strCache>
            </c:strRef>
          </c:tx>
          <c:spPr>
            <a:solidFill>
              <a:schemeClr val="accent3">
                <a:lumMod val="80000"/>
                <a:lumOff val="20000"/>
              </a:schemeClr>
            </a:solidFill>
            <a:ln>
              <a:noFill/>
            </a:ln>
            <a:effectLst/>
          </c:spPr>
          <c:invertIfNegative val="0"/>
          <c:cat>
            <c:strRef>
              <c:f>Sheet1!$A$2:$A$4</c:f>
              <c:strCache>
                <c:ptCount val="3"/>
                <c:pt idx="0">
                  <c:v>GR 3</c:v>
                </c:pt>
                <c:pt idx="1">
                  <c:v>GR 4</c:v>
                </c:pt>
                <c:pt idx="2">
                  <c:v>GR 5</c:v>
                </c:pt>
              </c:strCache>
            </c:strRef>
          </c:cat>
          <c:val>
            <c:numRef>
              <c:f>Sheet1!$I$2:$I$4</c:f>
              <c:numCache>
                <c:formatCode>General</c:formatCode>
                <c:ptCount val="3"/>
                <c:pt idx="0">
                  <c:v>55</c:v>
                </c:pt>
                <c:pt idx="1">
                  <c:v>55</c:v>
                </c:pt>
                <c:pt idx="2">
                  <c:v>55</c:v>
                </c:pt>
              </c:numCache>
            </c:numRef>
          </c:val>
          <c:extLst>
            <c:ext xmlns:c16="http://schemas.microsoft.com/office/drawing/2014/chart" uri="{C3380CC4-5D6E-409C-BE32-E72D297353CC}">
              <c16:uniqueId val="{00000007-D75C-4F73-919D-6C3751F7FB4C}"/>
            </c:ext>
          </c:extLst>
        </c:ser>
        <c:ser>
          <c:idx val="8"/>
          <c:order val="8"/>
          <c:tx>
            <c:strRef>
              <c:f>Sheet1!$J$1</c:f>
              <c:strCache>
                <c:ptCount val="1"/>
                <c:pt idx="0">
                  <c:v>Sp Ed (current)</c:v>
                </c:pt>
              </c:strCache>
            </c:strRef>
          </c:tx>
          <c:spPr>
            <a:solidFill>
              <a:schemeClr val="accent5">
                <a:lumMod val="80000"/>
                <a:lumOff val="20000"/>
              </a:schemeClr>
            </a:solidFill>
            <a:ln>
              <a:noFill/>
            </a:ln>
            <a:effectLst/>
          </c:spPr>
          <c:invertIfNegative val="0"/>
          <c:cat>
            <c:strRef>
              <c:f>Sheet1!$A$2:$A$4</c:f>
              <c:strCache>
                <c:ptCount val="3"/>
                <c:pt idx="0">
                  <c:v>GR 3</c:v>
                </c:pt>
                <c:pt idx="1">
                  <c:v>GR 4</c:v>
                </c:pt>
                <c:pt idx="2">
                  <c:v>GR 5</c:v>
                </c:pt>
              </c:strCache>
            </c:strRef>
          </c:cat>
          <c:val>
            <c:numRef>
              <c:f>Sheet1!$J$2:$J$4</c:f>
              <c:numCache>
                <c:formatCode>General</c:formatCode>
                <c:ptCount val="3"/>
                <c:pt idx="0">
                  <c:v>50</c:v>
                </c:pt>
                <c:pt idx="1">
                  <c:v>50</c:v>
                </c:pt>
                <c:pt idx="2">
                  <c:v>50</c:v>
                </c:pt>
              </c:numCache>
            </c:numRef>
          </c:val>
          <c:extLst>
            <c:ext xmlns:c16="http://schemas.microsoft.com/office/drawing/2014/chart" uri="{C3380CC4-5D6E-409C-BE32-E72D297353CC}">
              <c16:uniqueId val="{00000000-8E8B-4B26-9474-1F840F02A101}"/>
            </c:ext>
          </c:extLst>
        </c:ser>
        <c:ser>
          <c:idx val="9"/>
          <c:order val="9"/>
          <c:tx>
            <c:strRef>
              <c:f>Sheet1!$K$1</c:f>
              <c:strCache>
                <c:ptCount val="1"/>
                <c:pt idx="0">
                  <c:v>Eco Dis</c:v>
                </c:pt>
              </c:strCache>
            </c:strRef>
          </c:tx>
          <c:spPr>
            <a:solidFill>
              <a:schemeClr val="accent1">
                <a:lumMod val="80000"/>
              </a:schemeClr>
            </a:solidFill>
            <a:ln>
              <a:noFill/>
            </a:ln>
            <a:effectLst/>
          </c:spPr>
          <c:invertIfNegative val="0"/>
          <c:cat>
            <c:strRef>
              <c:f>Sheet1!$A$2:$A$4</c:f>
              <c:strCache>
                <c:ptCount val="3"/>
                <c:pt idx="0">
                  <c:v>GR 3</c:v>
                </c:pt>
                <c:pt idx="1">
                  <c:v>GR 4</c:v>
                </c:pt>
                <c:pt idx="2">
                  <c:v>GR 5</c:v>
                </c:pt>
              </c:strCache>
            </c:strRef>
          </c:cat>
          <c:val>
            <c:numRef>
              <c:f>Sheet1!$K$2:$K$4</c:f>
              <c:numCache>
                <c:formatCode>General</c:formatCode>
                <c:ptCount val="3"/>
                <c:pt idx="0">
                  <c:v>45</c:v>
                </c:pt>
                <c:pt idx="1">
                  <c:v>45</c:v>
                </c:pt>
                <c:pt idx="2">
                  <c:v>45</c:v>
                </c:pt>
              </c:numCache>
            </c:numRef>
          </c:val>
          <c:extLst>
            <c:ext xmlns:c16="http://schemas.microsoft.com/office/drawing/2014/chart" uri="{C3380CC4-5D6E-409C-BE32-E72D297353CC}">
              <c16:uniqueId val="{00000001-8E8B-4B26-9474-1F840F02A101}"/>
            </c:ext>
          </c:extLst>
        </c:ser>
        <c:ser>
          <c:idx val="10"/>
          <c:order val="10"/>
          <c:tx>
            <c:strRef>
              <c:f>Sheet1!$L$1</c:f>
              <c:strCache>
                <c:ptCount val="1"/>
                <c:pt idx="0">
                  <c:v>EB/EL</c:v>
                </c:pt>
              </c:strCache>
            </c:strRef>
          </c:tx>
          <c:spPr>
            <a:solidFill>
              <a:schemeClr val="accent3">
                <a:lumMod val="80000"/>
              </a:schemeClr>
            </a:solidFill>
            <a:ln>
              <a:noFill/>
            </a:ln>
            <a:effectLst/>
          </c:spPr>
          <c:invertIfNegative val="0"/>
          <c:cat>
            <c:strRef>
              <c:f>Sheet1!$A$2:$A$4</c:f>
              <c:strCache>
                <c:ptCount val="3"/>
                <c:pt idx="0">
                  <c:v>GR 3</c:v>
                </c:pt>
                <c:pt idx="1">
                  <c:v>GR 4</c:v>
                </c:pt>
                <c:pt idx="2">
                  <c:v>GR 5</c:v>
                </c:pt>
              </c:strCache>
            </c:strRef>
          </c:cat>
          <c:val>
            <c:numRef>
              <c:f>Sheet1!$L$2:$L$4</c:f>
              <c:numCache>
                <c:formatCode>General</c:formatCode>
                <c:ptCount val="3"/>
                <c:pt idx="0">
                  <c:v>40</c:v>
                </c:pt>
                <c:pt idx="1">
                  <c:v>40</c:v>
                </c:pt>
                <c:pt idx="2">
                  <c:v>40</c:v>
                </c:pt>
              </c:numCache>
            </c:numRef>
          </c:val>
          <c:extLst>
            <c:ext xmlns:c16="http://schemas.microsoft.com/office/drawing/2014/chart" uri="{C3380CC4-5D6E-409C-BE32-E72D297353CC}">
              <c16:uniqueId val="{00000002-8E8B-4B26-9474-1F840F02A101}"/>
            </c:ext>
          </c:extLst>
        </c:ser>
        <c:dLbls>
          <c:showLegendKey val="0"/>
          <c:showVal val="0"/>
          <c:showCatName val="0"/>
          <c:showSerName val="0"/>
          <c:showPercent val="0"/>
          <c:showBubbleSize val="0"/>
        </c:dLbls>
        <c:gapWidth val="150"/>
        <c:axId val="461582592"/>
        <c:axId val="461582984"/>
      </c:barChart>
      <c:catAx>
        <c:axId val="461582592"/>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1582984"/>
        <c:crosses val="autoZero"/>
        <c:auto val="1"/>
        <c:lblAlgn val="ctr"/>
        <c:lblOffset val="100"/>
        <c:noMultiLvlLbl val="0"/>
      </c:catAx>
      <c:valAx>
        <c:axId val="461582984"/>
        <c:scaling>
          <c:orientation val="minMax"/>
          <c:max val="100"/>
          <c:min val="0"/>
        </c:scaling>
        <c:delete val="0"/>
        <c:axPos val="l"/>
        <c:majorGridlines>
          <c:spPr>
            <a:ln w="9525" cap="flat" cmpd="sng" algn="ctr">
              <a:solidFill>
                <a:schemeClr val="tx1">
                  <a:tint val="75000"/>
                  <a:shade val="95000"/>
                  <a:satMod val="105000"/>
                </a:schemeClr>
              </a:solidFill>
              <a:prstDash val="solid"/>
              <a:round/>
            </a:ln>
            <a:effectLst/>
          </c:spPr>
        </c:majorGridlines>
        <c:numFmt formatCode="General" sourceLinked="1"/>
        <c:majorTickMark val="out"/>
        <c:minorTickMark val="in"/>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1582592"/>
        <c:crosses val="autoZero"/>
        <c:crossBetween val="between"/>
        <c:majorUnit val="10"/>
        <c:minorUnit val="2"/>
      </c:valAx>
      <c:spPr>
        <a:noFill/>
        <a:ln>
          <a:noFill/>
        </a:ln>
        <a:effectLst/>
      </c:spPr>
    </c:plotArea>
    <c:legend>
      <c:legendPos val="r"/>
      <c:layout>
        <c:manualLayout>
          <c:xMode val="edge"/>
          <c:yMode val="edge"/>
          <c:x val="0.85079379282135192"/>
          <c:y val="4.1125541125541128E-2"/>
          <c:w val="0.14920620717864813"/>
          <c:h val="0.84160019770255989"/>
        </c:manualLayout>
      </c:layout>
      <c:overlay val="1"/>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All</c:v>
                </c:pt>
              </c:strCache>
            </c:strRef>
          </c:tx>
          <c:spPr>
            <a:solidFill>
              <a:schemeClr val="accent1"/>
            </a:solidFill>
            <a:ln>
              <a:noFill/>
            </a:ln>
            <a:effectLst/>
          </c:spPr>
          <c:invertIfNegative val="0"/>
          <c:cat>
            <c:strRef>
              <c:f>Sheet1!$A$2:$A$4</c:f>
              <c:strCache>
                <c:ptCount val="3"/>
                <c:pt idx="0">
                  <c:v>GR 6</c:v>
                </c:pt>
                <c:pt idx="1">
                  <c:v>GR 7</c:v>
                </c:pt>
                <c:pt idx="2">
                  <c:v>GR 8</c:v>
                </c:pt>
              </c:strCache>
            </c:strRef>
          </c:cat>
          <c:val>
            <c:numRef>
              <c:f>Sheet1!$B$2:$B$4</c:f>
              <c:numCache>
                <c:formatCode>General</c:formatCode>
                <c:ptCount val="3"/>
                <c:pt idx="0">
                  <c:v>90</c:v>
                </c:pt>
                <c:pt idx="1">
                  <c:v>90</c:v>
                </c:pt>
                <c:pt idx="2">
                  <c:v>90</c:v>
                </c:pt>
              </c:numCache>
            </c:numRef>
          </c:val>
          <c:extLst>
            <c:ext xmlns:c16="http://schemas.microsoft.com/office/drawing/2014/chart" uri="{C3380CC4-5D6E-409C-BE32-E72D297353CC}">
              <c16:uniqueId val="{00000000-D75C-4F73-919D-6C3751F7FB4C}"/>
            </c:ext>
          </c:extLst>
        </c:ser>
        <c:ser>
          <c:idx val="1"/>
          <c:order val="1"/>
          <c:tx>
            <c:strRef>
              <c:f>Sheet1!$C$1</c:f>
              <c:strCache>
                <c:ptCount val="1"/>
                <c:pt idx="0">
                  <c:v>Af Am</c:v>
                </c:pt>
              </c:strCache>
            </c:strRef>
          </c:tx>
          <c:spPr>
            <a:solidFill>
              <a:schemeClr val="accent3"/>
            </a:solidFill>
            <a:ln>
              <a:noFill/>
            </a:ln>
            <a:effectLst/>
          </c:spPr>
          <c:invertIfNegative val="0"/>
          <c:cat>
            <c:strRef>
              <c:f>Sheet1!$A$2:$A$4</c:f>
              <c:strCache>
                <c:ptCount val="3"/>
                <c:pt idx="0">
                  <c:v>GR 6</c:v>
                </c:pt>
                <c:pt idx="1">
                  <c:v>GR 7</c:v>
                </c:pt>
                <c:pt idx="2">
                  <c:v>GR 8</c:v>
                </c:pt>
              </c:strCache>
            </c:strRef>
          </c:cat>
          <c:val>
            <c:numRef>
              <c:f>Sheet1!$C$2:$C$4</c:f>
              <c:numCache>
                <c:formatCode>General</c:formatCode>
                <c:ptCount val="3"/>
                <c:pt idx="0">
                  <c:v>85</c:v>
                </c:pt>
                <c:pt idx="1">
                  <c:v>85</c:v>
                </c:pt>
                <c:pt idx="2">
                  <c:v>85</c:v>
                </c:pt>
              </c:numCache>
            </c:numRef>
          </c:val>
          <c:extLst>
            <c:ext xmlns:c16="http://schemas.microsoft.com/office/drawing/2014/chart" uri="{C3380CC4-5D6E-409C-BE32-E72D297353CC}">
              <c16:uniqueId val="{00000001-D75C-4F73-919D-6C3751F7FB4C}"/>
            </c:ext>
          </c:extLst>
        </c:ser>
        <c:ser>
          <c:idx val="2"/>
          <c:order val="2"/>
          <c:tx>
            <c:strRef>
              <c:f>Sheet1!$D$1</c:f>
              <c:strCache>
                <c:ptCount val="1"/>
                <c:pt idx="0">
                  <c:v>Hisp</c:v>
                </c:pt>
              </c:strCache>
            </c:strRef>
          </c:tx>
          <c:spPr>
            <a:solidFill>
              <a:schemeClr val="accent5"/>
            </a:solidFill>
            <a:ln>
              <a:noFill/>
            </a:ln>
            <a:effectLst/>
          </c:spPr>
          <c:invertIfNegative val="0"/>
          <c:cat>
            <c:strRef>
              <c:f>Sheet1!$A$2:$A$4</c:f>
              <c:strCache>
                <c:ptCount val="3"/>
                <c:pt idx="0">
                  <c:v>GR 6</c:v>
                </c:pt>
                <c:pt idx="1">
                  <c:v>GR 7</c:v>
                </c:pt>
                <c:pt idx="2">
                  <c:v>GR 8</c:v>
                </c:pt>
              </c:strCache>
            </c:strRef>
          </c:cat>
          <c:val>
            <c:numRef>
              <c:f>Sheet1!$D$2:$D$4</c:f>
              <c:numCache>
                <c:formatCode>General</c:formatCode>
                <c:ptCount val="3"/>
                <c:pt idx="0">
                  <c:v>80</c:v>
                </c:pt>
                <c:pt idx="1">
                  <c:v>80</c:v>
                </c:pt>
                <c:pt idx="2">
                  <c:v>80</c:v>
                </c:pt>
              </c:numCache>
            </c:numRef>
          </c:val>
          <c:extLst>
            <c:ext xmlns:c16="http://schemas.microsoft.com/office/drawing/2014/chart" uri="{C3380CC4-5D6E-409C-BE32-E72D297353CC}">
              <c16:uniqueId val="{00000002-D75C-4F73-919D-6C3751F7FB4C}"/>
            </c:ext>
          </c:extLst>
        </c:ser>
        <c:ser>
          <c:idx val="3"/>
          <c:order val="3"/>
          <c:tx>
            <c:strRef>
              <c:f>Sheet1!$E$1</c:f>
              <c:strCache>
                <c:ptCount val="1"/>
                <c:pt idx="0">
                  <c:v>White</c:v>
                </c:pt>
              </c:strCache>
            </c:strRef>
          </c:tx>
          <c:spPr>
            <a:solidFill>
              <a:schemeClr val="accent1">
                <a:lumMod val="60000"/>
              </a:schemeClr>
            </a:solidFill>
            <a:ln>
              <a:noFill/>
            </a:ln>
            <a:effectLst/>
          </c:spPr>
          <c:invertIfNegative val="0"/>
          <c:cat>
            <c:strRef>
              <c:f>Sheet1!$A$2:$A$4</c:f>
              <c:strCache>
                <c:ptCount val="3"/>
                <c:pt idx="0">
                  <c:v>GR 6</c:v>
                </c:pt>
                <c:pt idx="1">
                  <c:v>GR 7</c:v>
                </c:pt>
                <c:pt idx="2">
                  <c:v>GR 8</c:v>
                </c:pt>
              </c:strCache>
            </c:strRef>
          </c:cat>
          <c:val>
            <c:numRef>
              <c:f>Sheet1!$E$2:$E$4</c:f>
              <c:numCache>
                <c:formatCode>General</c:formatCode>
                <c:ptCount val="3"/>
                <c:pt idx="0">
                  <c:v>75</c:v>
                </c:pt>
                <c:pt idx="1">
                  <c:v>75</c:v>
                </c:pt>
                <c:pt idx="2">
                  <c:v>75</c:v>
                </c:pt>
              </c:numCache>
            </c:numRef>
          </c:val>
          <c:extLst>
            <c:ext xmlns:c16="http://schemas.microsoft.com/office/drawing/2014/chart" uri="{C3380CC4-5D6E-409C-BE32-E72D297353CC}">
              <c16:uniqueId val="{00000003-D75C-4F73-919D-6C3751F7FB4C}"/>
            </c:ext>
          </c:extLst>
        </c:ser>
        <c:ser>
          <c:idx val="4"/>
          <c:order val="4"/>
          <c:tx>
            <c:strRef>
              <c:f>Sheet1!$F$1</c:f>
              <c:strCache>
                <c:ptCount val="1"/>
                <c:pt idx="0">
                  <c:v>Am. Indian</c:v>
                </c:pt>
              </c:strCache>
            </c:strRef>
          </c:tx>
          <c:spPr>
            <a:solidFill>
              <a:schemeClr val="accent3">
                <a:lumMod val="60000"/>
              </a:schemeClr>
            </a:solidFill>
            <a:ln>
              <a:noFill/>
            </a:ln>
            <a:effectLst/>
          </c:spPr>
          <c:invertIfNegative val="0"/>
          <c:cat>
            <c:strRef>
              <c:f>Sheet1!$A$2:$A$4</c:f>
              <c:strCache>
                <c:ptCount val="3"/>
                <c:pt idx="0">
                  <c:v>GR 6</c:v>
                </c:pt>
                <c:pt idx="1">
                  <c:v>GR 7</c:v>
                </c:pt>
                <c:pt idx="2">
                  <c:v>GR 8</c:v>
                </c:pt>
              </c:strCache>
            </c:strRef>
          </c:cat>
          <c:val>
            <c:numRef>
              <c:f>Sheet1!$F$2:$F$4</c:f>
              <c:numCache>
                <c:formatCode>General</c:formatCode>
                <c:ptCount val="3"/>
                <c:pt idx="0">
                  <c:v>70</c:v>
                </c:pt>
                <c:pt idx="1">
                  <c:v>70</c:v>
                </c:pt>
                <c:pt idx="2">
                  <c:v>70</c:v>
                </c:pt>
              </c:numCache>
            </c:numRef>
          </c:val>
          <c:extLst>
            <c:ext xmlns:c16="http://schemas.microsoft.com/office/drawing/2014/chart" uri="{C3380CC4-5D6E-409C-BE32-E72D297353CC}">
              <c16:uniqueId val="{00000004-D75C-4F73-919D-6C3751F7FB4C}"/>
            </c:ext>
          </c:extLst>
        </c:ser>
        <c:ser>
          <c:idx val="5"/>
          <c:order val="5"/>
          <c:tx>
            <c:strRef>
              <c:f>Sheet1!$G$1</c:f>
              <c:strCache>
                <c:ptCount val="1"/>
                <c:pt idx="0">
                  <c:v>Asian</c:v>
                </c:pt>
              </c:strCache>
            </c:strRef>
          </c:tx>
          <c:spPr>
            <a:solidFill>
              <a:schemeClr val="accent5">
                <a:lumMod val="60000"/>
              </a:schemeClr>
            </a:solidFill>
            <a:ln>
              <a:noFill/>
            </a:ln>
            <a:effectLst/>
          </c:spPr>
          <c:invertIfNegative val="0"/>
          <c:cat>
            <c:strRef>
              <c:f>Sheet1!$A$2:$A$4</c:f>
              <c:strCache>
                <c:ptCount val="3"/>
                <c:pt idx="0">
                  <c:v>GR 6</c:v>
                </c:pt>
                <c:pt idx="1">
                  <c:v>GR 7</c:v>
                </c:pt>
                <c:pt idx="2">
                  <c:v>GR 8</c:v>
                </c:pt>
              </c:strCache>
            </c:strRef>
          </c:cat>
          <c:val>
            <c:numRef>
              <c:f>Sheet1!$G$2:$G$4</c:f>
              <c:numCache>
                <c:formatCode>General</c:formatCode>
                <c:ptCount val="3"/>
                <c:pt idx="0">
                  <c:v>65</c:v>
                </c:pt>
                <c:pt idx="1">
                  <c:v>65</c:v>
                </c:pt>
                <c:pt idx="2">
                  <c:v>65</c:v>
                </c:pt>
              </c:numCache>
            </c:numRef>
          </c:val>
          <c:extLst>
            <c:ext xmlns:c16="http://schemas.microsoft.com/office/drawing/2014/chart" uri="{C3380CC4-5D6E-409C-BE32-E72D297353CC}">
              <c16:uniqueId val="{00000005-D75C-4F73-919D-6C3751F7FB4C}"/>
            </c:ext>
          </c:extLst>
        </c:ser>
        <c:ser>
          <c:idx val="6"/>
          <c:order val="6"/>
          <c:tx>
            <c:strRef>
              <c:f>Sheet1!$H$1</c:f>
              <c:strCache>
                <c:ptCount val="1"/>
                <c:pt idx="0">
                  <c:v>Pac. Islander</c:v>
                </c:pt>
              </c:strCache>
            </c:strRef>
          </c:tx>
          <c:spPr>
            <a:solidFill>
              <a:schemeClr val="accent1">
                <a:lumMod val="80000"/>
                <a:lumOff val="20000"/>
              </a:schemeClr>
            </a:solidFill>
            <a:ln>
              <a:noFill/>
            </a:ln>
            <a:effectLst/>
          </c:spPr>
          <c:invertIfNegative val="0"/>
          <c:cat>
            <c:strRef>
              <c:f>Sheet1!$A$2:$A$4</c:f>
              <c:strCache>
                <c:ptCount val="3"/>
                <c:pt idx="0">
                  <c:v>GR 6</c:v>
                </c:pt>
                <c:pt idx="1">
                  <c:v>GR 7</c:v>
                </c:pt>
                <c:pt idx="2">
                  <c:v>GR 8</c:v>
                </c:pt>
              </c:strCache>
            </c:strRef>
          </c:cat>
          <c:val>
            <c:numRef>
              <c:f>Sheet1!$H$2:$H$4</c:f>
              <c:numCache>
                <c:formatCode>General</c:formatCode>
                <c:ptCount val="3"/>
                <c:pt idx="0">
                  <c:v>60</c:v>
                </c:pt>
                <c:pt idx="1">
                  <c:v>60</c:v>
                </c:pt>
                <c:pt idx="2">
                  <c:v>60</c:v>
                </c:pt>
              </c:numCache>
            </c:numRef>
          </c:val>
          <c:extLst>
            <c:ext xmlns:c16="http://schemas.microsoft.com/office/drawing/2014/chart" uri="{C3380CC4-5D6E-409C-BE32-E72D297353CC}">
              <c16:uniqueId val="{00000006-D75C-4F73-919D-6C3751F7FB4C}"/>
            </c:ext>
          </c:extLst>
        </c:ser>
        <c:ser>
          <c:idx val="7"/>
          <c:order val="7"/>
          <c:tx>
            <c:strRef>
              <c:f>Sheet1!$I$1</c:f>
              <c:strCache>
                <c:ptCount val="1"/>
                <c:pt idx="0">
                  <c:v>Two or More</c:v>
                </c:pt>
              </c:strCache>
            </c:strRef>
          </c:tx>
          <c:spPr>
            <a:solidFill>
              <a:schemeClr val="accent3">
                <a:lumMod val="80000"/>
                <a:lumOff val="20000"/>
              </a:schemeClr>
            </a:solidFill>
            <a:ln>
              <a:noFill/>
            </a:ln>
            <a:effectLst/>
          </c:spPr>
          <c:invertIfNegative val="0"/>
          <c:cat>
            <c:strRef>
              <c:f>Sheet1!$A$2:$A$4</c:f>
              <c:strCache>
                <c:ptCount val="3"/>
                <c:pt idx="0">
                  <c:v>GR 6</c:v>
                </c:pt>
                <c:pt idx="1">
                  <c:v>GR 7</c:v>
                </c:pt>
                <c:pt idx="2">
                  <c:v>GR 8</c:v>
                </c:pt>
              </c:strCache>
            </c:strRef>
          </c:cat>
          <c:val>
            <c:numRef>
              <c:f>Sheet1!$I$2:$I$4</c:f>
              <c:numCache>
                <c:formatCode>General</c:formatCode>
                <c:ptCount val="3"/>
                <c:pt idx="0">
                  <c:v>55</c:v>
                </c:pt>
                <c:pt idx="1">
                  <c:v>55</c:v>
                </c:pt>
                <c:pt idx="2">
                  <c:v>55</c:v>
                </c:pt>
              </c:numCache>
            </c:numRef>
          </c:val>
          <c:extLst>
            <c:ext xmlns:c16="http://schemas.microsoft.com/office/drawing/2014/chart" uri="{C3380CC4-5D6E-409C-BE32-E72D297353CC}">
              <c16:uniqueId val="{00000007-D75C-4F73-919D-6C3751F7FB4C}"/>
            </c:ext>
          </c:extLst>
        </c:ser>
        <c:ser>
          <c:idx val="8"/>
          <c:order val="8"/>
          <c:tx>
            <c:strRef>
              <c:f>Sheet1!$J$1</c:f>
              <c:strCache>
                <c:ptCount val="1"/>
                <c:pt idx="0">
                  <c:v>Sp Ed (current)</c:v>
                </c:pt>
              </c:strCache>
            </c:strRef>
          </c:tx>
          <c:spPr>
            <a:solidFill>
              <a:schemeClr val="accent5">
                <a:lumMod val="80000"/>
                <a:lumOff val="20000"/>
              </a:schemeClr>
            </a:solidFill>
            <a:ln>
              <a:noFill/>
            </a:ln>
            <a:effectLst/>
          </c:spPr>
          <c:invertIfNegative val="0"/>
          <c:cat>
            <c:strRef>
              <c:f>Sheet1!$A$2:$A$4</c:f>
              <c:strCache>
                <c:ptCount val="3"/>
                <c:pt idx="0">
                  <c:v>GR 6</c:v>
                </c:pt>
                <c:pt idx="1">
                  <c:v>GR 7</c:v>
                </c:pt>
                <c:pt idx="2">
                  <c:v>GR 8</c:v>
                </c:pt>
              </c:strCache>
            </c:strRef>
          </c:cat>
          <c:val>
            <c:numRef>
              <c:f>Sheet1!$J$2:$J$4</c:f>
              <c:numCache>
                <c:formatCode>General</c:formatCode>
                <c:ptCount val="3"/>
                <c:pt idx="0">
                  <c:v>50</c:v>
                </c:pt>
                <c:pt idx="1">
                  <c:v>50</c:v>
                </c:pt>
                <c:pt idx="2">
                  <c:v>50</c:v>
                </c:pt>
              </c:numCache>
            </c:numRef>
          </c:val>
          <c:extLst>
            <c:ext xmlns:c16="http://schemas.microsoft.com/office/drawing/2014/chart" uri="{C3380CC4-5D6E-409C-BE32-E72D297353CC}">
              <c16:uniqueId val="{00000000-8E8B-4B26-9474-1F840F02A101}"/>
            </c:ext>
          </c:extLst>
        </c:ser>
        <c:ser>
          <c:idx val="9"/>
          <c:order val="9"/>
          <c:tx>
            <c:strRef>
              <c:f>Sheet1!$K$1</c:f>
              <c:strCache>
                <c:ptCount val="1"/>
                <c:pt idx="0">
                  <c:v>Eco Dis</c:v>
                </c:pt>
              </c:strCache>
            </c:strRef>
          </c:tx>
          <c:spPr>
            <a:solidFill>
              <a:schemeClr val="accent1">
                <a:lumMod val="80000"/>
              </a:schemeClr>
            </a:solidFill>
            <a:ln>
              <a:noFill/>
            </a:ln>
            <a:effectLst/>
          </c:spPr>
          <c:invertIfNegative val="0"/>
          <c:cat>
            <c:strRef>
              <c:f>Sheet1!$A$2:$A$4</c:f>
              <c:strCache>
                <c:ptCount val="3"/>
                <c:pt idx="0">
                  <c:v>GR 6</c:v>
                </c:pt>
                <c:pt idx="1">
                  <c:v>GR 7</c:v>
                </c:pt>
                <c:pt idx="2">
                  <c:v>GR 8</c:v>
                </c:pt>
              </c:strCache>
            </c:strRef>
          </c:cat>
          <c:val>
            <c:numRef>
              <c:f>Sheet1!$K$2:$K$4</c:f>
              <c:numCache>
                <c:formatCode>General</c:formatCode>
                <c:ptCount val="3"/>
                <c:pt idx="0">
                  <c:v>45</c:v>
                </c:pt>
                <c:pt idx="1">
                  <c:v>45</c:v>
                </c:pt>
                <c:pt idx="2">
                  <c:v>45</c:v>
                </c:pt>
              </c:numCache>
            </c:numRef>
          </c:val>
          <c:extLst>
            <c:ext xmlns:c16="http://schemas.microsoft.com/office/drawing/2014/chart" uri="{C3380CC4-5D6E-409C-BE32-E72D297353CC}">
              <c16:uniqueId val="{00000001-8E8B-4B26-9474-1F840F02A101}"/>
            </c:ext>
          </c:extLst>
        </c:ser>
        <c:ser>
          <c:idx val="10"/>
          <c:order val="10"/>
          <c:tx>
            <c:strRef>
              <c:f>Sheet1!$L$1</c:f>
              <c:strCache>
                <c:ptCount val="1"/>
                <c:pt idx="0">
                  <c:v>EB/EL</c:v>
                </c:pt>
              </c:strCache>
            </c:strRef>
          </c:tx>
          <c:spPr>
            <a:solidFill>
              <a:schemeClr val="accent3">
                <a:lumMod val="80000"/>
              </a:schemeClr>
            </a:solidFill>
            <a:ln>
              <a:noFill/>
            </a:ln>
            <a:effectLst/>
          </c:spPr>
          <c:invertIfNegative val="0"/>
          <c:cat>
            <c:strRef>
              <c:f>Sheet1!$A$2:$A$4</c:f>
              <c:strCache>
                <c:ptCount val="3"/>
                <c:pt idx="0">
                  <c:v>GR 6</c:v>
                </c:pt>
                <c:pt idx="1">
                  <c:v>GR 7</c:v>
                </c:pt>
                <c:pt idx="2">
                  <c:v>GR 8</c:v>
                </c:pt>
              </c:strCache>
            </c:strRef>
          </c:cat>
          <c:val>
            <c:numRef>
              <c:f>Sheet1!$L$2:$L$4</c:f>
              <c:numCache>
                <c:formatCode>General</c:formatCode>
                <c:ptCount val="3"/>
                <c:pt idx="0">
                  <c:v>40</c:v>
                </c:pt>
                <c:pt idx="1">
                  <c:v>40</c:v>
                </c:pt>
                <c:pt idx="2">
                  <c:v>40</c:v>
                </c:pt>
              </c:numCache>
            </c:numRef>
          </c:val>
          <c:extLst>
            <c:ext xmlns:c16="http://schemas.microsoft.com/office/drawing/2014/chart" uri="{C3380CC4-5D6E-409C-BE32-E72D297353CC}">
              <c16:uniqueId val="{00000002-8E8B-4B26-9474-1F840F02A101}"/>
            </c:ext>
          </c:extLst>
        </c:ser>
        <c:dLbls>
          <c:showLegendKey val="0"/>
          <c:showVal val="0"/>
          <c:showCatName val="0"/>
          <c:showSerName val="0"/>
          <c:showPercent val="0"/>
          <c:showBubbleSize val="0"/>
        </c:dLbls>
        <c:gapWidth val="150"/>
        <c:axId val="461582592"/>
        <c:axId val="461582984"/>
      </c:barChart>
      <c:catAx>
        <c:axId val="461582592"/>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1582984"/>
        <c:crosses val="autoZero"/>
        <c:auto val="1"/>
        <c:lblAlgn val="ctr"/>
        <c:lblOffset val="100"/>
        <c:noMultiLvlLbl val="0"/>
      </c:catAx>
      <c:valAx>
        <c:axId val="461582984"/>
        <c:scaling>
          <c:orientation val="minMax"/>
          <c:max val="100"/>
          <c:min val="0"/>
        </c:scaling>
        <c:delete val="0"/>
        <c:axPos val="l"/>
        <c:majorGridlines>
          <c:spPr>
            <a:ln w="9525" cap="flat" cmpd="sng" algn="ctr">
              <a:solidFill>
                <a:schemeClr val="tx1">
                  <a:tint val="75000"/>
                  <a:shade val="95000"/>
                  <a:satMod val="105000"/>
                </a:schemeClr>
              </a:solidFill>
              <a:prstDash val="solid"/>
              <a:round/>
            </a:ln>
            <a:effectLst/>
          </c:spPr>
        </c:majorGridlines>
        <c:numFmt formatCode="General" sourceLinked="1"/>
        <c:majorTickMark val="out"/>
        <c:minorTickMark val="in"/>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1582592"/>
        <c:crosses val="autoZero"/>
        <c:crossBetween val="between"/>
        <c:majorUnit val="10"/>
        <c:minorUnit val="2"/>
      </c:valAx>
      <c:spPr>
        <a:noFill/>
        <a:ln>
          <a:noFill/>
        </a:ln>
        <a:effectLst/>
      </c:spPr>
    </c:plotArea>
    <c:legend>
      <c:legendPos val="r"/>
      <c:layout>
        <c:manualLayout>
          <c:xMode val="edge"/>
          <c:yMode val="edge"/>
          <c:x val="0.84632512065024135"/>
          <c:y val="3.3217268296008455E-2"/>
          <c:w val="0.15367487934975871"/>
          <c:h val="0.83563281862494465"/>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006350012700026E-2"/>
          <c:y val="3.668832020997375E-2"/>
          <c:w val="0.7878470020792856"/>
          <c:h val="0.89059990157480318"/>
        </c:manualLayout>
      </c:layout>
      <c:barChart>
        <c:barDir val="col"/>
        <c:grouping val="clustered"/>
        <c:varyColors val="0"/>
        <c:ser>
          <c:idx val="0"/>
          <c:order val="0"/>
          <c:tx>
            <c:strRef>
              <c:f>Sheet1!$B$1</c:f>
              <c:strCache>
                <c:ptCount val="1"/>
                <c:pt idx="0">
                  <c:v>All</c:v>
                </c:pt>
              </c:strCache>
            </c:strRef>
          </c:tx>
          <c:spPr>
            <a:solidFill>
              <a:schemeClr val="accent1"/>
            </a:solidFill>
            <a:ln>
              <a:noFill/>
            </a:ln>
            <a:effectLst/>
          </c:spPr>
          <c:invertIfNegative val="0"/>
          <c:cat>
            <c:strRef>
              <c:f>Sheet1!$A$2:$A$4</c:f>
              <c:strCache>
                <c:ptCount val="3"/>
                <c:pt idx="0">
                  <c:v>GR 3</c:v>
                </c:pt>
                <c:pt idx="1">
                  <c:v>GR 4</c:v>
                </c:pt>
                <c:pt idx="2">
                  <c:v>GR 5</c:v>
                </c:pt>
              </c:strCache>
            </c:strRef>
          </c:cat>
          <c:val>
            <c:numRef>
              <c:f>Sheet1!$B$2:$B$4</c:f>
              <c:numCache>
                <c:formatCode>General</c:formatCode>
                <c:ptCount val="3"/>
                <c:pt idx="0">
                  <c:v>90</c:v>
                </c:pt>
                <c:pt idx="1">
                  <c:v>90</c:v>
                </c:pt>
                <c:pt idx="2">
                  <c:v>90</c:v>
                </c:pt>
              </c:numCache>
            </c:numRef>
          </c:val>
          <c:extLst>
            <c:ext xmlns:c16="http://schemas.microsoft.com/office/drawing/2014/chart" uri="{C3380CC4-5D6E-409C-BE32-E72D297353CC}">
              <c16:uniqueId val="{00000000-D75C-4F73-919D-6C3751F7FB4C}"/>
            </c:ext>
          </c:extLst>
        </c:ser>
        <c:ser>
          <c:idx val="1"/>
          <c:order val="1"/>
          <c:tx>
            <c:strRef>
              <c:f>Sheet1!$C$1</c:f>
              <c:strCache>
                <c:ptCount val="1"/>
                <c:pt idx="0">
                  <c:v>Af Am</c:v>
                </c:pt>
              </c:strCache>
            </c:strRef>
          </c:tx>
          <c:spPr>
            <a:solidFill>
              <a:schemeClr val="accent3"/>
            </a:solidFill>
            <a:ln>
              <a:noFill/>
            </a:ln>
            <a:effectLst/>
          </c:spPr>
          <c:invertIfNegative val="0"/>
          <c:cat>
            <c:strRef>
              <c:f>Sheet1!$A$2:$A$4</c:f>
              <c:strCache>
                <c:ptCount val="3"/>
                <c:pt idx="0">
                  <c:v>GR 3</c:v>
                </c:pt>
                <c:pt idx="1">
                  <c:v>GR 4</c:v>
                </c:pt>
                <c:pt idx="2">
                  <c:v>GR 5</c:v>
                </c:pt>
              </c:strCache>
            </c:strRef>
          </c:cat>
          <c:val>
            <c:numRef>
              <c:f>Sheet1!$C$2:$C$4</c:f>
              <c:numCache>
                <c:formatCode>General</c:formatCode>
                <c:ptCount val="3"/>
                <c:pt idx="0">
                  <c:v>85</c:v>
                </c:pt>
                <c:pt idx="1">
                  <c:v>85</c:v>
                </c:pt>
                <c:pt idx="2">
                  <c:v>85</c:v>
                </c:pt>
              </c:numCache>
            </c:numRef>
          </c:val>
          <c:extLst>
            <c:ext xmlns:c16="http://schemas.microsoft.com/office/drawing/2014/chart" uri="{C3380CC4-5D6E-409C-BE32-E72D297353CC}">
              <c16:uniqueId val="{00000001-D75C-4F73-919D-6C3751F7FB4C}"/>
            </c:ext>
          </c:extLst>
        </c:ser>
        <c:ser>
          <c:idx val="2"/>
          <c:order val="2"/>
          <c:tx>
            <c:strRef>
              <c:f>Sheet1!$D$1</c:f>
              <c:strCache>
                <c:ptCount val="1"/>
                <c:pt idx="0">
                  <c:v>Hisp</c:v>
                </c:pt>
              </c:strCache>
            </c:strRef>
          </c:tx>
          <c:spPr>
            <a:solidFill>
              <a:schemeClr val="accent5"/>
            </a:solidFill>
            <a:ln>
              <a:noFill/>
            </a:ln>
            <a:effectLst/>
          </c:spPr>
          <c:invertIfNegative val="0"/>
          <c:cat>
            <c:strRef>
              <c:f>Sheet1!$A$2:$A$4</c:f>
              <c:strCache>
                <c:ptCount val="3"/>
                <c:pt idx="0">
                  <c:v>GR 3</c:v>
                </c:pt>
                <c:pt idx="1">
                  <c:v>GR 4</c:v>
                </c:pt>
                <c:pt idx="2">
                  <c:v>GR 5</c:v>
                </c:pt>
              </c:strCache>
            </c:strRef>
          </c:cat>
          <c:val>
            <c:numRef>
              <c:f>Sheet1!$D$2:$D$4</c:f>
              <c:numCache>
                <c:formatCode>General</c:formatCode>
                <c:ptCount val="3"/>
                <c:pt idx="0">
                  <c:v>80</c:v>
                </c:pt>
                <c:pt idx="1">
                  <c:v>80</c:v>
                </c:pt>
                <c:pt idx="2">
                  <c:v>80</c:v>
                </c:pt>
              </c:numCache>
            </c:numRef>
          </c:val>
          <c:extLst>
            <c:ext xmlns:c16="http://schemas.microsoft.com/office/drawing/2014/chart" uri="{C3380CC4-5D6E-409C-BE32-E72D297353CC}">
              <c16:uniqueId val="{00000002-D75C-4F73-919D-6C3751F7FB4C}"/>
            </c:ext>
          </c:extLst>
        </c:ser>
        <c:ser>
          <c:idx val="3"/>
          <c:order val="3"/>
          <c:tx>
            <c:strRef>
              <c:f>Sheet1!$E$1</c:f>
              <c:strCache>
                <c:ptCount val="1"/>
                <c:pt idx="0">
                  <c:v>White</c:v>
                </c:pt>
              </c:strCache>
            </c:strRef>
          </c:tx>
          <c:spPr>
            <a:solidFill>
              <a:schemeClr val="accent1">
                <a:lumMod val="60000"/>
              </a:schemeClr>
            </a:solidFill>
            <a:ln>
              <a:noFill/>
            </a:ln>
            <a:effectLst/>
          </c:spPr>
          <c:invertIfNegative val="0"/>
          <c:cat>
            <c:strRef>
              <c:f>Sheet1!$A$2:$A$4</c:f>
              <c:strCache>
                <c:ptCount val="3"/>
                <c:pt idx="0">
                  <c:v>GR 3</c:v>
                </c:pt>
                <c:pt idx="1">
                  <c:v>GR 4</c:v>
                </c:pt>
                <c:pt idx="2">
                  <c:v>GR 5</c:v>
                </c:pt>
              </c:strCache>
            </c:strRef>
          </c:cat>
          <c:val>
            <c:numRef>
              <c:f>Sheet1!$E$2:$E$4</c:f>
              <c:numCache>
                <c:formatCode>General</c:formatCode>
                <c:ptCount val="3"/>
                <c:pt idx="0">
                  <c:v>75</c:v>
                </c:pt>
                <c:pt idx="1">
                  <c:v>75</c:v>
                </c:pt>
                <c:pt idx="2">
                  <c:v>75</c:v>
                </c:pt>
              </c:numCache>
            </c:numRef>
          </c:val>
          <c:extLst>
            <c:ext xmlns:c16="http://schemas.microsoft.com/office/drawing/2014/chart" uri="{C3380CC4-5D6E-409C-BE32-E72D297353CC}">
              <c16:uniqueId val="{00000003-D75C-4F73-919D-6C3751F7FB4C}"/>
            </c:ext>
          </c:extLst>
        </c:ser>
        <c:ser>
          <c:idx val="4"/>
          <c:order val="4"/>
          <c:tx>
            <c:strRef>
              <c:f>Sheet1!$F$1</c:f>
              <c:strCache>
                <c:ptCount val="1"/>
                <c:pt idx="0">
                  <c:v>Am. Indian</c:v>
                </c:pt>
              </c:strCache>
            </c:strRef>
          </c:tx>
          <c:spPr>
            <a:solidFill>
              <a:schemeClr val="accent3">
                <a:lumMod val="60000"/>
              </a:schemeClr>
            </a:solidFill>
            <a:ln>
              <a:noFill/>
            </a:ln>
            <a:effectLst/>
          </c:spPr>
          <c:invertIfNegative val="0"/>
          <c:cat>
            <c:strRef>
              <c:f>Sheet1!$A$2:$A$4</c:f>
              <c:strCache>
                <c:ptCount val="3"/>
                <c:pt idx="0">
                  <c:v>GR 3</c:v>
                </c:pt>
                <c:pt idx="1">
                  <c:v>GR 4</c:v>
                </c:pt>
                <c:pt idx="2">
                  <c:v>GR 5</c:v>
                </c:pt>
              </c:strCache>
            </c:strRef>
          </c:cat>
          <c:val>
            <c:numRef>
              <c:f>Sheet1!$F$2:$F$4</c:f>
              <c:numCache>
                <c:formatCode>General</c:formatCode>
                <c:ptCount val="3"/>
                <c:pt idx="0">
                  <c:v>70</c:v>
                </c:pt>
                <c:pt idx="1">
                  <c:v>70</c:v>
                </c:pt>
                <c:pt idx="2">
                  <c:v>70</c:v>
                </c:pt>
              </c:numCache>
            </c:numRef>
          </c:val>
          <c:extLst>
            <c:ext xmlns:c16="http://schemas.microsoft.com/office/drawing/2014/chart" uri="{C3380CC4-5D6E-409C-BE32-E72D297353CC}">
              <c16:uniqueId val="{00000004-D75C-4F73-919D-6C3751F7FB4C}"/>
            </c:ext>
          </c:extLst>
        </c:ser>
        <c:ser>
          <c:idx val="5"/>
          <c:order val="5"/>
          <c:tx>
            <c:strRef>
              <c:f>Sheet1!$G$1</c:f>
              <c:strCache>
                <c:ptCount val="1"/>
                <c:pt idx="0">
                  <c:v>Asian</c:v>
                </c:pt>
              </c:strCache>
            </c:strRef>
          </c:tx>
          <c:spPr>
            <a:solidFill>
              <a:schemeClr val="accent5">
                <a:lumMod val="60000"/>
              </a:schemeClr>
            </a:solidFill>
            <a:ln>
              <a:noFill/>
            </a:ln>
            <a:effectLst/>
          </c:spPr>
          <c:invertIfNegative val="0"/>
          <c:cat>
            <c:strRef>
              <c:f>Sheet1!$A$2:$A$4</c:f>
              <c:strCache>
                <c:ptCount val="3"/>
                <c:pt idx="0">
                  <c:v>GR 3</c:v>
                </c:pt>
                <c:pt idx="1">
                  <c:v>GR 4</c:v>
                </c:pt>
                <c:pt idx="2">
                  <c:v>GR 5</c:v>
                </c:pt>
              </c:strCache>
            </c:strRef>
          </c:cat>
          <c:val>
            <c:numRef>
              <c:f>Sheet1!$G$2:$G$4</c:f>
              <c:numCache>
                <c:formatCode>General</c:formatCode>
                <c:ptCount val="3"/>
                <c:pt idx="0">
                  <c:v>65</c:v>
                </c:pt>
                <c:pt idx="1">
                  <c:v>65</c:v>
                </c:pt>
                <c:pt idx="2">
                  <c:v>65</c:v>
                </c:pt>
              </c:numCache>
            </c:numRef>
          </c:val>
          <c:extLst>
            <c:ext xmlns:c16="http://schemas.microsoft.com/office/drawing/2014/chart" uri="{C3380CC4-5D6E-409C-BE32-E72D297353CC}">
              <c16:uniqueId val="{00000005-D75C-4F73-919D-6C3751F7FB4C}"/>
            </c:ext>
          </c:extLst>
        </c:ser>
        <c:ser>
          <c:idx val="6"/>
          <c:order val="6"/>
          <c:tx>
            <c:strRef>
              <c:f>Sheet1!$H$1</c:f>
              <c:strCache>
                <c:ptCount val="1"/>
                <c:pt idx="0">
                  <c:v>Pac. Islander</c:v>
                </c:pt>
              </c:strCache>
            </c:strRef>
          </c:tx>
          <c:spPr>
            <a:solidFill>
              <a:schemeClr val="accent1">
                <a:lumMod val="80000"/>
                <a:lumOff val="20000"/>
              </a:schemeClr>
            </a:solidFill>
            <a:ln>
              <a:noFill/>
            </a:ln>
            <a:effectLst/>
          </c:spPr>
          <c:invertIfNegative val="0"/>
          <c:cat>
            <c:strRef>
              <c:f>Sheet1!$A$2:$A$4</c:f>
              <c:strCache>
                <c:ptCount val="3"/>
                <c:pt idx="0">
                  <c:v>GR 3</c:v>
                </c:pt>
                <c:pt idx="1">
                  <c:v>GR 4</c:v>
                </c:pt>
                <c:pt idx="2">
                  <c:v>GR 5</c:v>
                </c:pt>
              </c:strCache>
            </c:strRef>
          </c:cat>
          <c:val>
            <c:numRef>
              <c:f>Sheet1!$H$2:$H$4</c:f>
              <c:numCache>
                <c:formatCode>General</c:formatCode>
                <c:ptCount val="3"/>
                <c:pt idx="0">
                  <c:v>60</c:v>
                </c:pt>
                <c:pt idx="1">
                  <c:v>60</c:v>
                </c:pt>
                <c:pt idx="2">
                  <c:v>60</c:v>
                </c:pt>
              </c:numCache>
            </c:numRef>
          </c:val>
          <c:extLst>
            <c:ext xmlns:c16="http://schemas.microsoft.com/office/drawing/2014/chart" uri="{C3380CC4-5D6E-409C-BE32-E72D297353CC}">
              <c16:uniqueId val="{00000006-D75C-4F73-919D-6C3751F7FB4C}"/>
            </c:ext>
          </c:extLst>
        </c:ser>
        <c:ser>
          <c:idx val="7"/>
          <c:order val="7"/>
          <c:tx>
            <c:strRef>
              <c:f>Sheet1!$I$1</c:f>
              <c:strCache>
                <c:ptCount val="1"/>
                <c:pt idx="0">
                  <c:v>Two or More</c:v>
                </c:pt>
              </c:strCache>
            </c:strRef>
          </c:tx>
          <c:spPr>
            <a:solidFill>
              <a:schemeClr val="accent3">
                <a:lumMod val="80000"/>
                <a:lumOff val="20000"/>
              </a:schemeClr>
            </a:solidFill>
            <a:ln>
              <a:noFill/>
            </a:ln>
            <a:effectLst/>
          </c:spPr>
          <c:invertIfNegative val="0"/>
          <c:cat>
            <c:strRef>
              <c:f>Sheet1!$A$2:$A$4</c:f>
              <c:strCache>
                <c:ptCount val="3"/>
                <c:pt idx="0">
                  <c:v>GR 3</c:v>
                </c:pt>
                <c:pt idx="1">
                  <c:v>GR 4</c:v>
                </c:pt>
                <c:pt idx="2">
                  <c:v>GR 5</c:v>
                </c:pt>
              </c:strCache>
            </c:strRef>
          </c:cat>
          <c:val>
            <c:numRef>
              <c:f>Sheet1!$I$2:$I$4</c:f>
              <c:numCache>
                <c:formatCode>General</c:formatCode>
                <c:ptCount val="3"/>
                <c:pt idx="0">
                  <c:v>55</c:v>
                </c:pt>
                <c:pt idx="1">
                  <c:v>55</c:v>
                </c:pt>
                <c:pt idx="2">
                  <c:v>55</c:v>
                </c:pt>
              </c:numCache>
            </c:numRef>
          </c:val>
          <c:extLst>
            <c:ext xmlns:c16="http://schemas.microsoft.com/office/drawing/2014/chart" uri="{C3380CC4-5D6E-409C-BE32-E72D297353CC}">
              <c16:uniqueId val="{00000007-D75C-4F73-919D-6C3751F7FB4C}"/>
            </c:ext>
          </c:extLst>
        </c:ser>
        <c:ser>
          <c:idx val="8"/>
          <c:order val="8"/>
          <c:tx>
            <c:strRef>
              <c:f>Sheet1!$J$1</c:f>
              <c:strCache>
                <c:ptCount val="1"/>
                <c:pt idx="0">
                  <c:v>Sp Ed (current)</c:v>
                </c:pt>
              </c:strCache>
            </c:strRef>
          </c:tx>
          <c:spPr>
            <a:solidFill>
              <a:schemeClr val="accent5">
                <a:lumMod val="80000"/>
                <a:lumOff val="20000"/>
              </a:schemeClr>
            </a:solidFill>
            <a:ln>
              <a:noFill/>
            </a:ln>
            <a:effectLst/>
          </c:spPr>
          <c:invertIfNegative val="0"/>
          <c:cat>
            <c:strRef>
              <c:f>Sheet1!$A$2:$A$4</c:f>
              <c:strCache>
                <c:ptCount val="3"/>
                <c:pt idx="0">
                  <c:v>GR 3</c:v>
                </c:pt>
                <c:pt idx="1">
                  <c:v>GR 4</c:v>
                </c:pt>
                <c:pt idx="2">
                  <c:v>GR 5</c:v>
                </c:pt>
              </c:strCache>
            </c:strRef>
          </c:cat>
          <c:val>
            <c:numRef>
              <c:f>Sheet1!$J$2:$J$4</c:f>
              <c:numCache>
                <c:formatCode>General</c:formatCode>
                <c:ptCount val="3"/>
                <c:pt idx="0">
                  <c:v>50</c:v>
                </c:pt>
                <c:pt idx="1">
                  <c:v>50</c:v>
                </c:pt>
                <c:pt idx="2">
                  <c:v>50</c:v>
                </c:pt>
              </c:numCache>
            </c:numRef>
          </c:val>
          <c:extLst>
            <c:ext xmlns:c16="http://schemas.microsoft.com/office/drawing/2014/chart" uri="{C3380CC4-5D6E-409C-BE32-E72D297353CC}">
              <c16:uniqueId val="{00000000-8E8B-4B26-9474-1F840F02A101}"/>
            </c:ext>
          </c:extLst>
        </c:ser>
        <c:ser>
          <c:idx val="9"/>
          <c:order val="9"/>
          <c:tx>
            <c:strRef>
              <c:f>Sheet1!$K$1</c:f>
              <c:strCache>
                <c:ptCount val="1"/>
                <c:pt idx="0">
                  <c:v>Eco Dis</c:v>
                </c:pt>
              </c:strCache>
            </c:strRef>
          </c:tx>
          <c:spPr>
            <a:solidFill>
              <a:schemeClr val="accent1">
                <a:lumMod val="80000"/>
              </a:schemeClr>
            </a:solidFill>
            <a:ln>
              <a:noFill/>
            </a:ln>
            <a:effectLst/>
          </c:spPr>
          <c:invertIfNegative val="0"/>
          <c:cat>
            <c:strRef>
              <c:f>Sheet1!$A$2:$A$4</c:f>
              <c:strCache>
                <c:ptCount val="3"/>
                <c:pt idx="0">
                  <c:v>GR 3</c:v>
                </c:pt>
                <c:pt idx="1">
                  <c:v>GR 4</c:v>
                </c:pt>
                <c:pt idx="2">
                  <c:v>GR 5</c:v>
                </c:pt>
              </c:strCache>
            </c:strRef>
          </c:cat>
          <c:val>
            <c:numRef>
              <c:f>Sheet1!$K$2:$K$4</c:f>
              <c:numCache>
                <c:formatCode>General</c:formatCode>
                <c:ptCount val="3"/>
                <c:pt idx="0">
                  <c:v>45</c:v>
                </c:pt>
                <c:pt idx="1">
                  <c:v>45</c:v>
                </c:pt>
                <c:pt idx="2">
                  <c:v>45</c:v>
                </c:pt>
              </c:numCache>
            </c:numRef>
          </c:val>
          <c:extLst>
            <c:ext xmlns:c16="http://schemas.microsoft.com/office/drawing/2014/chart" uri="{C3380CC4-5D6E-409C-BE32-E72D297353CC}">
              <c16:uniqueId val="{00000001-8E8B-4B26-9474-1F840F02A101}"/>
            </c:ext>
          </c:extLst>
        </c:ser>
        <c:ser>
          <c:idx val="10"/>
          <c:order val="10"/>
          <c:tx>
            <c:strRef>
              <c:f>Sheet1!$L$1</c:f>
              <c:strCache>
                <c:ptCount val="1"/>
                <c:pt idx="0">
                  <c:v>EB/EL</c:v>
                </c:pt>
              </c:strCache>
            </c:strRef>
          </c:tx>
          <c:spPr>
            <a:solidFill>
              <a:schemeClr val="accent3">
                <a:lumMod val="80000"/>
              </a:schemeClr>
            </a:solidFill>
            <a:ln>
              <a:noFill/>
            </a:ln>
            <a:effectLst/>
          </c:spPr>
          <c:invertIfNegative val="0"/>
          <c:cat>
            <c:strRef>
              <c:f>Sheet1!$A$2:$A$4</c:f>
              <c:strCache>
                <c:ptCount val="3"/>
                <c:pt idx="0">
                  <c:v>GR 3</c:v>
                </c:pt>
                <c:pt idx="1">
                  <c:v>GR 4</c:v>
                </c:pt>
                <c:pt idx="2">
                  <c:v>GR 5</c:v>
                </c:pt>
              </c:strCache>
            </c:strRef>
          </c:cat>
          <c:val>
            <c:numRef>
              <c:f>Sheet1!$L$2:$L$4</c:f>
              <c:numCache>
                <c:formatCode>General</c:formatCode>
                <c:ptCount val="3"/>
                <c:pt idx="0">
                  <c:v>40</c:v>
                </c:pt>
                <c:pt idx="1">
                  <c:v>40</c:v>
                </c:pt>
                <c:pt idx="2">
                  <c:v>40</c:v>
                </c:pt>
              </c:numCache>
            </c:numRef>
          </c:val>
          <c:extLst>
            <c:ext xmlns:c16="http://schemas.microsoft.com/office/drawing/2014/chart" uri="{C3380CC4-5D6E-409C-BE32-E72D297353CC}">
              <c16:uniqueId val="{00000002-8E8B-4B26-9474-1F840F02A101}"/>
            </c:ext>
          </c:extLst>
        </c:ser>
        <c:dLbls>
          <c:showLegendKey val="0"/>
          <c:showVal val="0"/>
          <c:showCatName val="0"/>
          <c:showSerName val="0"/>
          <c:showPercent val="0"/>
          <c:showBubbleSize val="0"/>
        </c:dLbls>
        <c:gapWidth val="150"/>
        <c:axId val="461582592"/>
        <c:axId val="461582984"/>
      </c:barChart>
      <c:catAx>
        <c:axId val="461582592"/>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1582984"/>
        <c:crosses val="autoZero"/>
        <c:auto val="1"/>
        <c:lblAlgn val="ctr"/>
        <c:lblOffset val="100"/>
        <c:noMultiLvlLbl val="0"/>
      </c:catAx>
      <c:valAx>
        <c:axId val="461582984"/>
        <c:scaling>
          <c:orientation val="minMax"/>
          <c:max val="100"/>
          <c:min val="0"/>
        </c:scaling>
        <c:delete val="0"/>
        <c:axPos val="l"/>
        <c:majorGridlines>
          <c:spPr>
            <a:ln w="9525" cap="flat" cmpd="sng" algn="ctr">
              <a:solidFill>
                <a:schemeClr val="tx1">
                  <a:tint val="75000"/>
                  <a:shade val="95000"/>
                  <a:satMod val="105000"/>
                </a:schemeClr>
              </a:solidFill>
              <a:prstDash val="solid"/>
              <a:round/>
            </a:ln>
            <a:effectLst/>
          </c:spPr>
        </c:majorGridlines>
        <c:numFmt formatCode="General" sourceLinked="1"/>
        <c:majorTickMark val="out"/>
        <c:minorTickMark val="in"/>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1582592"/>
        <c:crosses val="autoZero"/>
        <c:crossBetween val="between"/>
        <c:majorUnit val="10"/>
        <c:minorUnit val="2"/>
      </c:valAx>
      <c:spPr>
        <a:noFill/>
        <a:ln>
          <a:noFill/>
        </a:ln>
        <a:effectLst/>
      </c:spPr>
    </c:plotArea>
    <c:legend>
      <c:legendPos val="r"/>
      <c:layout>
        <c:manualLayout>
          <c:xMode val="edge"/>
          <c:yMode val="edge"/>
          <c:x val="0.8507937928213517"/>
          <c:y val="4.1125541125541128E-2"/>
          <c:w val="0.14920620717864813"/>
          <c:h val="0.84160019770255989"/>
        </c:manualLayout>
      </c:layout>
      <c:overlay val="1"/>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8.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9.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0.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8.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9.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0.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3" Type="http://schemas.openxmlformats.org/officeDocument/2006/relationships/hyperlink" Target="http://www.txhighereddata.org/index.cfm?objectid=5BFD5120-D971-11E8-BB650050560100A9" TargetMode="External"/><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
        <p:nvSpPr>
          <p:cNvPr id="86" name="Google Shape;8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7" name="Google Shape;87;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SzPts val="1400"/>
              <a:buNone/>
            </a:pPr>
            <a:r>
              <a:rPr lang="en-US" sz="1020" i="1" dirty="0"/>
              <a:t>This PowerPoint presentation has been designed for both campus and district use.  The notes in italics are instructions for the user.  </a:t>
            </a:r>
            <a:endParaRPr dirty="0"/>
          </a:p>
          <a:p>
            <a:pPr marL="0" lvl="0" indent="0" algn="l" rtl="0">
              <a:lnSpc>
                <a:spcPct val="80000"/>
              </a:lnSpc>
              <a:spcBef>
                <a:spcPts val="0"/>
              </a:spcBef>
              <a:spcAft>
                <a:spcPts val="0"/>
              </a:spcAft>
              <a:buSzPts val="1400"/>
              <a:buNone/>
            </a:pPr>
            <a:endParaRPr sz="1020" i="1" dirty="0"/>
          </a:p>
          <a:p>
            <a:pPr marL="0" lvl="0" indent="0" algn="l" rtl="0">
              <a:lnSpc>
                <a:spcPct val="80000"/>
              </a:lnSpc>
              <a:spcBef>
                <a:spcPts val="0"/>
              </a:spcBef>
              <a:spcAft>
                <a:spcPts val="0"/>
              </a:spcAft>
              <a:buSzPts val="1400"/>
              <a:buNone/>
            </a:pPr>
            <a:endParaRPr sz="1020" i="1" dirty="0"/>
          </a:p>
          <a:p>
            <a:pPr marL="0" lvl="0" indent="0" algn="l" rtl="0">
              <a:lnSpc>
                <a:spcPct val="80000"/>
              </a:lnSpc>
              <a:spcBef>
                <a:spcPts val="0"/>
              </a:spcBef>
              <a:spcAft>
                <a:spcPts val="0"/>
              </a:spcAft>
              <a:buSzPts val="1400"/>
              <a:buNone/>
            </a:pPr>
            <a:r>
              <a:rPr lang="en-US" sz="1020" i="1" dirty="0"/>
              <a:t>Insert your own campus/district name into the </a:t>
            </a:r>
            <a:r>
              <a:rPr lang="en-US" sz="1020" i="1"/>
              <a:t>title.  </a:t>
            </a:r>
            <a:endParaRPr dirty="0"/>
          </a:p>
          <a:p>
            <a:pPr marL="0" lvl="0" indent="0" algn="l" rtl="0">
              <a:lnSpc>
                <a:spcPct val="80000"/>
              </a:lnSpc>
              <a:spcBef>
                <a:spcPts val="0"/>
              </a:spcBef>
              <a:spcAft>
                <a:spcPts val="0"/>
              </a:spcAft>
              <a:buSzPts val="1400"/>
              <a:buNone/>
            </a:pPr>
            <a:endParaRPr sz="1020" i="1" dirty="0"/>
          </a:p>
          <a:p>
            <a:pPr marL="0" lvl="0" indent="0" algn="l" rtl="0">
              <a:lnSpc>
                <a:spcPct val="8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dirty="0"/>
          </a:p>
          <a:p>
            <a:pPr marL="0" lvl="0" indent="0" algn="l" rtl="0">
              <a:lnSpc>
                <a:spcPct val="80000"/>
              </a:lnSpc>
              <a:spcBef>
                <a:spcPts val="0"/>
              </a:spcBef>
              <a:spcAft>
                <a:spcPts val="0"/>
              </a:spcAft>
              <a:buClr>
                <a:schemeClr val="dk1"/>
              </a:buClr>
              <a:buSzPts val="1020"/>
              <a:buFont typeface="Calibri"/>
              <a:buNone/>
            </a:pPr>
            <a:endParaRPr sz="1020" b="1" i="1" dirty="0"/>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Update Slides #1 - #4 with your District name, etc.</a:t>
            </a:r>
            <a:endParaRPr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tabs on the TPRS website where the data is located:</a:t>
            </a:r>
            <a:endParaRPr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#12 - #41 STAAR tab - STAAR Performance</a:t>
            </a:r>
            <a:endParaRPr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#50 STAAR tab- STAAR School Progress</a:t>
            </a:r>
            <a:endParaRPr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#51 - #59 Attendance and Graduation tab - Attendance, Graduation, and Dropout Rates</a:t>
            </a:r>
            <a:endParaRPr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#60 - #61 Postsecondary tab - College, Career, and Military Readiness (CCMR)</a:t>
            </a:r>
            <a:endParaRPr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#62 - #63 Postsecondary tab - CCMR-Related Indicators</a:t>
            </a:r>
            <a:endParaRPr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#64 - #66 Profile tab - Student Information</a:t>
            </a:r>
            <a:endParaRPr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#67 - #68 Profile tab - Staff Information</a:t>
            </a:r>
            <a:endParaRPr dirty="0"/>
          </a:p>
          <a:p>
            <a:pPr marL="457200" lvl="1" indent="0" algn="l" rtl="0">
              <a:lnSpc>
                <a:spcPct val="80000"/>
              </a:lnSpc>
              <a:spcBef>
                <a:spcPts val="0"/>
              </a:spcBef>
              <a:spcAft>
                <a:spcPts val="0"/>
              </a:spcAft>
              <a:buSzPts val="1400"/>
              <a:buNone/>
            </a:pPr>
            <a:endParaRPr sz="1020" b="0" i="0" u="none" strike="noStrike" dirty="0">
              <a:solidFill>
                <a:schemeClr val="dk1"/>
              </a:solidFill>
              <a:latin typeface="Calibri"/>
              <a:ea typeface="Calibri"/>
              <a:cs typeface="Calibri"/>
              <a:sym typeface="Calibri"/>
            </a:endParaRPr>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https://rptsvr1.tea.texas.gov/perfreport/tapr/2024/index.html</a:t>
            </a:r>
            <a:endParaRPr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dirty="0"/>
          </a:p>
          <a:p>
            <a:pPr marL="457200" lvl="1" indent="0" algn="l" rtl="0">
              <a:lnSpc>
                <a:spcPct val="70000"/>
              </a:lnSpc>
              <a:spcBef>
                <a:spcPts val="0"/>
              </a:spcBef>
              <a:spcAft>
                <a:spcPts val="0"/>
              </a:spcAft>
              <a:buSzPts val="1400"/>
              <a:buNone/>
            </a:pPr>
            <a:r>
              <a:rPr lang="fr-FR" sz="1020" b="0" i="0" u="none" strike="noStrike" dirty="0">
                <a:solidFill>
                  <a:schemeClr val="dk1"/>
                </a:solidFill>
                <a:latin typeface="Calibri"/>
                <a:ea typeface="Calibri"/>
                <a:cs typeface="Calibri"/>
                <a:sym typeface="Calibri"/>
              </a:rPr>
              <a:t>Slides #13 - #42 Pages 3 - 9</a:t>
            </a:r>
            <a:endParaRPr lang="fr-FR" sz="1050" dirty="0"/>
          </a:p>
          <a:p>
            <a:pPr marL="457200" lvl="1" indent="0" algn="l" rtl="0">
              <a:lnSpc>
                <a:spcPct val="70000"/>
              </a:lnSpc>
              <a:spcBef>
                <a:spcPts val="0"/>
              </a:spcBef>
              <a:spcAft>
                <a:spcPts val="0"/>
              </a:spcAft>
              <a:buSzPts val="1400"/>
              <a:buNone/>
            </a:pPr>
            <a:r>
              <a:rPr lang="fr-FR" sz="1020" b="0" i="0" u="none" strike="noStrike" dirty="0">
                <a:solidFill>
                  <a:schemeClr val="dk1"/>
                </a:solidFill>
                <a:latin typeface="Calibri"/>
                <a:ea typeface="Calibri"/>
                <a:cs typeface="Calibri"/>
                <a:sym typeface="Calibri"/>
              </a:rPr>
              <a:t>Slides #42 - #50 Page 12</a:t>
            </a:r>
            <a:endParaRPr lang="fr-FR" sz="1050" dirty="0"/>
          </a:p>
          <a:p>
            <a:pPr marL="457200" lvl="1" indent="0" algn="l" rtl="0">
              <a:lnSpc>
                <a:spcPct val="70000"/>
              </a:lnSpc>
              <a:spcBef>
                <a:spcPts val="0"/>
              </a:spcBef>
              <a:spcAft>
                <a:spcPts val="0"/>
              </a:spcAft>
              <a:buSzPts val="1400"/>
              <a:buNone/>
            </a:pPr>
            <a:r>
              <a:rPr lang="fr-FR" sz="1020" b="0" i="0" u="none" strike="noStrike" dirty="0">
                <a:solidFill>
                  <a:schemeClr val="dk1"/>
                </a:solidFill>
                <a:latin typeface="Calibri"/>
                <a:ea typeface="Calibri"/>
                <a:cs typeface="Calibri"/>
                <a:sym typeface="Calibri"/>
              </a:rPr>
              <a:t>Slides #51 - #59 Pages 19-21</a:t>
            </a:r>
            <a:endParaRPr lang="fr-FR" sz="1050" dirty="0"/>
          </a:p>
          <a:p>
            <a:pPr marL="457200" lvl="1" indent="0" algn="l" rtl="0">
              <a:lnSpc>
                <a:spcPct val="70000"/>
              </a:lnSpc>
              <a:spcBef>
                <a:spcPts val="0"/>
              </a:spcBef>
              <a:spcAft>
                <a:spcPts val="0"/>
              </a:spcAft>
              <a:buSzPts val="1400"/>
              <a:buNone/>
            </a:pPr>
            <a:r>
              <a:rPr lang="fr-FR" sz="1020" b="0" i="0" u="none" strike="noStrike" dirty="0">
                <a:solidFill>
                  <a:schemeClr val="dk1"/>
                </a:solidFill>
                <a:latin typeface="Calibri"/>
                <a:ea typeface="Calibri"/>
                <a:cs typeface="Calibri"/>
                <a:sym typeface="Calibri"/>
              </a:rPr>
              <a:t>Slides #60 - #61 Pages 23 - 24</a:t>
            </a:r>
            <a:endParaRPr lang="fr-FR" sz="1050" dirty="0"/>
          </a:p>
          <a:p>
            <a:pPr marL="457200" lvl="1" indent="0" algn="l" rtl="0">
              <a:lnSpc>
                <a:spcPct val="70000"/>
              </a:lnSpc>
              <a:spcBef>
                <a:spcPts val="0"/>
              </a:spcBef>
              <a:spcAft>
                <a:spcPts val="0"/>
              </a:spcAft>
              <a:buSzPts val="1400"/>
              <a:buNone/>
            </a:pPr>
            <a:r>
              <a:rPr lang="fr-FR" sz="1020" b="0" i="0" u="none" strike="noStrike" dirty="0">
                <a:solidFill>
                  <a:schemeClr val="dk1"/>
                </a:solidFill>
                <a:latin typeface="Calibri"/>
                <a:ea typeface="Calibri"/>
                <a:cs typeface="Calibri"/>
                <a:sym typeface="Calibri"/>
              </a:rPr>
              <a:t>Slides #62 - #63 Page 25 - 27</a:t>
            </a:r>
            <a:endParaRPr lang="fr-FR" sz="1050" dirty="0"/>
          </a:p>
          <a:p>
            <a:pPr marL="457200" lvl="1" indent="0" algn="l" rtl="0">
              <a:lnSpc>
                <a:spcPct val="70000"/>
              </a:lnSpc>
              <a:spcBef>
                <a:spcPts val="0"/>
              </a:spcBef>
              <a:spcAft>
                <a:spcPts val="0"/>
              </a:spcAft>
              <a:buSzPts val="1400"/>
              <a:buNone/>
            </a:pPr>
            <a:r>
              <a:rPr lang="fr-FR" sz="1020" b="0" i="0" u="none" strike="noStrike" dirty="0">
                <a:solidFill>
                  <a:schemeClr val="dk1"/>
                </a:solidFill>
                <a:latin typeface="Calibri"/>
                <a:ea typeface="Calibri"/>
                <a:cs typeface="Calibri"/>
                <a:sym typeface="Calibri"/>
              </a:rPr>
              <a:t>Slides #64 - #66 Pages 28 – 30</a:t>
            </a:r>
          </a:p>
          <a:p>
            <a:pPr marL="457200" lvl="1" indent="0" algn="l" rtl="0">
              <a:lnSpc>
                <a:spcPct val="70000"/>
              </a:lnSpc>
              <a:spcBef>
                <a:spcPts val="0"/>
              </a:spcBef>
              <a:spcAft>
                <a:spcPts val="0"/>
              </a:spcAft>
              <a:buSzPts val="1400"/>
              <a:buNone/>
            </a:pPr>
            <a:r>
              <a:rPr lang="fr-FR" sz="1020" b="0" i="0" u="none" strike="noStrike" dirty="0">
                <a:solidFill>
                  <a:schemeClr val="dk1"/>
                </a:solidFill>
                <a:latin typeface="Calibri"/>
                <a:cs typeface="Calibri"/>
                <a:sym typeface="Calibri"/>
              </a:rPr>
              <a:t>Slides #67 - #68 Pages 31 - 33</a:t>
            </a:r>
            <a:endParaRPr lang="fr-FR" sz="1050" dirty="0"/>
          </a:p>
          <a:p>
            <a:pPr marL="0" lvl="0" indent="0" algn="l" rtl="0">
              <a:lnSpc>
                <a:spcPct val="80000"/>
              </a:lnSpc>
              <a:spcBef>
                <a:spcPts val="0"/>
              </a:spcBef>
              <a:spcAft>
                <a:spcPts val="0"/>
              </a:spcAft>
              <a:buClr>
                <a:schemeClr val="dk1"/>
              </a:buClr>
              <a:buSzPts val="1020"/>
              <a:buFont typeface="Calibri"/>
              <a:buNone/>
            </a:pPr>
            <a:endParaRPr sz="1020" i="0" dirty="0"/>
          </a:p>
          <a:p>
            <a:pPr marL="216233" lvl="0" indent="-151463" algn="l" rtl="0">
              <a:lnSpc>
                <a:spcPct val="80000"/>
              </a:lnSpc>
              <a:spcBef>
                <a:spcPts val="0"/>
              </a:spcBef>
              <a:spcAft>
                <a:spcPts val="0"/>
              </a:spcAft>
              <a:buClr>
                <a:schemeClr val="dk1"/>
              </a:buClr>
              <a:buSzPts val="1020"/>
              <a:buFont typeface="Calibri"/>
              <a:buNone/>
            </a:pPr>
            <a:endParaRPr sz="1020" dirty="0"/>
          </a:p>
          <a:p>
            <a:pPr marL="0" lvl="0" indent="0" algn="l" rtl="0">
              <a:lnSpc>
                <a:spcPct val="80000"/>
              </a:lnSpc>
              <a:spcBef>
                <a:spcPts val="0"/>
              </a:spcBef>
              <a:spcAft>
                <a:spcPts val="0"/>
              </a:spcAft>
              <a:buSzPts val="1400"/>
              <a:buNone/>
            </a:pPr>
            <a:endParaRPr sz="1020" i="1"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
        <p:nvSpPr>
          <p:cNvPr id="170" name="Google Shape;17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1" name="Google Shape;171;p1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000000"/>
              </a:buClr>
              <a:buSzPts val="1400"/>
              <a:buFont typeface="Arial"/>
              <a:buNone/>
            </a:pPr>
            <a:r>
              <a:rPr lang="en-US" i="1"/>
              <a:t>TAPR CONTENTS (Continued)</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
        <p:nvSpPr>
          <p:cNvPr id="178" name="Google Shape;17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9" name="Google Shape;179;p1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000000"/>
              </a:buClr>
              <a:buSzPts val="1400"/>
              <a:buFont typeface="Arial"/>
              <a:buNone/>
            </a:pPr>
            <a:r>
              <a:rPr lang="en-US" i="1"/>
              <a:t>TAPR CONTENTS (Continued)</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70000"/>
              </a:lnSpc>
              <a:spcBef>
                <a:spcPts val="0"/>
              </a:spcBef>
              <a:spcAft>
                <a:spcPts val="0"/>
              </a:spcAft>
              <a:buSzPts val="1400"/>
              <a:buNone/>
            </a:pPr>
            <a:r>
              <a:rPr lang="en-US" sz="1020" i="1" dirty="0"/>
              <a:t>To insert your data into this chart, follow these steps:</a:t>
            </a:r>
            <a:endParaRPr dirty="0"/>
          </a:p>
          <a:p>
            <a:pPr marL="0" lvl="0" indent="0" algn="l" rtl="0">
              <a:lnSpc>
                <a:spcPct val="70000"/>
              </a:lnSpc>
              <a:spcBef>
                <a:spcPts val="0"/>
              </a:spcBef>
              <a:spcAft>
                <a:spcPts val="0"/>
              </a:spcAft>
              <a:buSzPts val="1400"/>
              <a:buNone/>
            </a:pPr>
            <a:endParaRPr sz="1020" i="1"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Choose the “Edit Data…” option from the pop-up menu.</a:t>
            </a:r>
            <a:endParaRPr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An Excel spreadsheet will open. </a:t>
            </a:r>
            <a:endParaRPr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The chart will adjust automatically.</a:t>
            </a:r>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Close the spreadsheet window.</a:t>
            </a:r>
            <a:endParaRPr dirty="0"/>
          </a:p>
          <a:p>
            <a:pPr marL="216233" lvl="0" indent="-151463" algn="l" rtl="0">
              <a:lnSpc>
                <a:spcPct val="70000"/>
              </a:lnSpc>
              <a:spcBef>
                <a:spcPts val="0"/>
              </a:spcBef>
              <a:spcAft>
                <a:spcPts val="0"/>
              </a:spcAft>
              <a:buClr>
                <a:schemeClr val="dk1"/>
              </a:buClr>
              <a:buSzPts val="1020"/>
              <a:buFont typeface="Calibri"/>
              <a:buNone/>
            </a:pPr>
            <a:endParaRPr sz="1020" i="1" dirty="0"/>
          </a:p>
          <a:p>
            <a:pPr marL="0" lvl="0" indent="0" algn="l" rtl="0">
              <a:lnSpc>
                <a:spcPct val="7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dirty="0"/>
          </a:p>
          <a:p>
            <a:pPr marL="0" lvl="0" indent="0" algn="l" rtl="0">
              <a:lnSpc>
                <a:spcPct val="70000"/>
              </a:lnSpc>
              <a:spcBef>
                <a:spcPts val="0"/>
              </a:spcBef>
              <a:spcAft>
                <a:spcPts val="0"/>
              </a:spcAft>
              <a:buClr>
                <a:schemeClr val="dk1"/>
              </a:buClr>
              <a:buSzPts val="1020"/>
              <a:buFont typeface="Calibri"/>
              <a:buNone/>
            </a:pPr>
            <a:endParaRPr sz="1020" b="1" i="1" dirty="0"/>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Update Slides #1 - #4 with your District name, etc.</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tabs on the TPRS website where the data is located:</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#12 - #41 STAAR tab - STAAR Performance</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#50 STAAR tab- STAAR School Progress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#51 - #59 Attendance and Graduation tab - Attendance, Graduation, and Dropout Rates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#60 - #61 Postsecondary tab - College, Career, and Military Readiness (CCMR)</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#62 - #63 Postsecondary tab - CCMR-Related Indicators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#64 - #66 Profile tab - Student Information</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#67 - #68 Profile tab - Staff Information</a:t>
            </a:r>
            <a:endParaRPr lang="en-US" dirty="0"/>
          </a:p>
          <a:p>
            <a:pPr marL="457200" lvl="1" indent="0" algn="l" rtl="0">
              <a:lnSpc>
                <a:spcPct val="80000"/>
              </a:lnSpc>
              <a:spcBef>
                <a:spcPts val="0"/>
              </a:spcBef>
              <a:spcAft>
                <a:spcPts val="0"/>
              </a:spcAft>
              <a:buSzPts val="1400"/>
              <a:buNone/>
            </a:pPr>
            <a:endParaRPr lang="en-US" sz="1020" b="0" i="0" u="none" strike="noStrike" dirty="0">
              <a:solidFill>
                <a:schemeClr val="dk1"/>
              </a:solidFill>
              <a:latin typeface="Calibri"/>
              <a:ea typeface="Calibri"/>
              <a:cs typeface="Calibri"/>
              <a:sym typeface="Calibri"/>
            </a:endParaRPr>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https://rptsvr1.tea.texas.gov/perfreport/tapr/2024/index.html</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Pages 3 - 9</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#50 Page 12</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#51 - #59 Pages 19-21</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#60 - #61 Pages 23 - 24</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#62 - #63 Page 25 - 27</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#64 - #66 Pages 28 – 30</a:t>
            </a:r>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cs typeface="Calibri"/>
                <a:sym typeface="Calibri"/>
              </a:rPr>
              <a:t>Slides #67 - #68 Pages 31 - 33</a:t>
            </a:r>
            <a:endParaRPr lang="en-US" sz="1050" dirty="0"/>
          </a:p>
        </p:txBody>
      </p:sp>
      <p:sp>
        <p:nvSpPr>
          <p:cNvPr id="187" name="Google Shape;187;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70000"/>
              </a:lnSpc>
              <a:spcBef>
                <a:spcPts val="0"/>
              </a:spcBef>
              <a:spcAft>
                <a:spcPts val="0"/>
              </a:spcAft>
              <a:buSzPts val="1400"/>
              <a:buNone/>
            </a:pPr>
            <a:r>
              <a:rPr lang="en-US" sz="1020" i="1" dirty="0"/>
              <a:t>To insert your data into this chart, follow these steps:</a:t>
            </a:r>
            <a:endParaRPr lang="en-US" dirty="0"/>
          </a:p>
          <a:p>
            <a:pPr marL="0" lvl="0" indent="0" algn="l" rtl="0">
              <a:lnSpc>
                <a:spcPct val="70000"/>
              </a:lnSpc>
              <a:spcBef>
                <a:spcPts val="0"/>
              </a:spcBef>
              <a:spcAft>
                <a:spcPts val="0"/>
              </a:spcAft>
              <a:buSzPts val="1400"/>
              <a:buNone/>
            </a:pPr>
            <a:endParaRPr lang="en-US" sz="1020" i="1"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Choose the “Edit Data…” option from the pop-up menu.</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An Excel spreadsheet will open. </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The chart will adjust automatically.</a:t>
            </a:r>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Close the spreadsheet window.</a:t>
            </a:r>
            <a:endParaRPr lang="en-US" dirty="0"/>
          </a:p>
          <a:p>
            <a:pPr marL="216233" lvl="0" indent="-151463" algn="l" rtl="0">
              <a:lnSpc>
                <a:spcPct val="70000"/>
              </a:lnSpc>
              <a:spcBef>
                <a:spcPts val="0"/>
              </a:spcBef>
              <a:spcAft>
                <a:spcPts val="0"/>
              </a:spcAft>
              <a:buClr>
                <a:schemeClr val="dk1"/>
              </a:buClr>
              <a:buSzPts val="1020"/>
              <a:buFont typeface="Calibri"/>
              <a:buNone/>
            </a:pPr>
            <a:endParaRPr lang="en-US" sz="1020" i="1" dirty="0"/>
          </a:p>
          <a:p>
            <a:pPr marL="0" lvl="0" indent="0" algn="l" rtl="0">
              <a:lnSpc>
                <a:spcPct val="7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lang="en-US" dirty="0"/>
          </a:p>
          <a:p>
            <a:pPr marL="0" lvl="0" indent="0" algn="l" rtl="0">
              <a:lnSpc>
                <a:spcPct val="70000"/>
              </a:lnSpc>
              <a:spcBef>
                <a:spcPts val="0"/>
              </a:spcBef>
              <a:spcAft>
                <a:spcPts val="0"/>
              </a:spcAft>
              <a:buClr>
                <a:schemeClr val="dk1"/>
              </a:buClr>
              <a:buSzPts val="1020"/>
              <a:buFont typeface="Calibri"/>
              <a:buNone/>
            </a:pPr>
            <a:endParaRPr lang="en-US" sz="1020" b="1" i="1" dirty="0"/>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Update Slides #1 - #4 with your District name, etc.</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tabs on the TPRS website where the data is located:</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#12 - #41 STAAR tab - STAAR Performance</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#50 STAAR tab- STAAR School Progress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#51 - #59 Attendance and Graduation tab - Attendance, Graduation, and Dropout Rates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#60 - #61 Postsecondary tab - College, Career, and Military Readiness (CCMR)</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#62 - #63 Postsecondary tab - CCMR-Related Indicators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#64 - #66 Profile tab - Student Information</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#67 - #68 Profile tab - Staff Information</a:t>
            </a:r>
            <a:endParaRPr lang="en-US" dirty="0"/>
          </a:p>
          <a:p>
            <a:pPr marL="457200" lvl="1" indent="0" algn="l" rtl="0">
              <a:lnSpc>
                <a:spcPct val="80000"/>
              </a:lnSpc>
              <a:spcBef>
                <a:spcPts val="0"/>
              </a:spcBef>
              <a:spcAft>
                <a:spcPts val="0"/>
              </a:spcAft>
              <a:buSzPts val="1400"/>
              <a:buNone/>
            </a:pPr>
            <a:endParaRPr lang="en-US" sz="1020" b="0" i="0" u="none" strike="noStrike" dirty="0">
              <a:solidFill>
                <a:schemeClr val="dk1"/>
              </a:solidFill>
              <a:latin typeface="Calibri"/>
              <a:ea typeface="Calibri"/>
              <a:cs typeface="Calibri"/>
              <a:sym typeface="Calibri"/>
            </a:endParaRPr>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https://rptsvr1.tea.texas.gov/perfreport/tapr/2024/index.html</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Pages 3 - 9</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#50 Page 12</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#51 - #59 Pages 19-21</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#60 - #61 Pages 23 - 24</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#62 - #63 Page 25 - 27</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#64 - #66 Pages 28 – 30</a:t>
            </a:r>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cs typeface="Calibri"/>
                <a:sym typeface="Calibri"/>
              </a:rPr>
              <a:t>Slides #67 - #68 Pages 31 - 33</a:t>
            </a:r>
            <a:endParaRPr lang="en-US" sz="1020" dirty="0"/>
          </a:p>
        </p:txBody>
      </p:sp>
      <p:sp>
        <p:nvSpPr>
          <p:cNvPr id="195" name="Google Shape;195;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70000"/>
              </a:lnSpc>
              <a:spcBef>
                <a:spcPts val="0"/>
              </a:spcBef>
              <a:spcAft>
                <a:spcPts val="0"/>
              </a:spcAft>
              <a:buSzPts val="1400"/>
              <a:buNone/>
            </a:pPr>
            <a:r>
              <a:rPr lang="en-US" sz="1020" i="1" dirty="0"/>
              <a:t>To insert your data into this chart, follow these steps:</a:t>
            </a:r>
            <a:endParaRPr lang="en-US" dirty="0"/>
          </a:p>
          <a:p>
            <a:pPr marL="0" lvl="0" indent="0" algn="l" rtl="0">
              <a:lnSpc>
                <a:spcPct val="70000"/>
              </a:lnSpc>
              <a:spcBef>
                <a:spcPts val="0"/>
              </a:spcBef>
              <a:spcAft>
                <a:spcPts val="0"/>
              </a:spcAft>
              <a:buSzPts val="1400"/>
              <a:buNone/>
            </a:pPr>
            <a:endParaRPr lang="en-US" sz="1020" i="1"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Choose the “Edit Data…” option from the pop-up menu.</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An Excel spreadsheet will open. </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The chart will adjust automatically.</a:t>
            </a:r>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Close the spreadsheet window.</a:t>
            </a:r>
            <a:endParaRPr lang="en-US" dirty="0"/>
          </a:p>
          <a:p>
            <a:pPr marL="216233" lvl="0" indent="-151463" algn="l" rtl="0">
              <a:lnSpc>
                <a:spcPct val="70000"/>
              </a:lnSpc>
              <a:spcBef>
                <a:spcPts val="0"/>
              </a:spcBef>
              <a:spcAft>
                <a:spcPts val="0"/>
              </a:spcAft>
              <a:buClr>
                <a:schemeClr val="dk1"/>
              </a:buClr>
              <a:buSzPts val="1020"/>
              <a:buFont typeface="Calibri"/>
              <a:buNone/>
            </a:pPr>
            <a:endParaRPr lang="en-US" sz="1020" i="1" dirty="0"/>
          </a:p>
          <a:p>
            <a:pPr marL="0" lvl="0" indent="0" algn="l" rtl="0">
              <a:lnSpc>
                <a:spcPct val="7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lang="en-US" dirty="0"/>
          </a:p>
          <a:p>
            <a:pPr marL="0" lvl="0" indent="0" algn="l" rtl="0">
              <a:lnSpc>
                <a:spcPct val="70000"/>
              </a:lnSpc>
              <a:spcBef>
                <a:spcPts val="0"/>
              </a:spcBef>
              <a:spcAft>
                <a:spcPts val="0"/>
              </a:spcAft>
              <a:buClr>
                <a:schemeClr val="dk1"/>
              </a:buClr>
              <a:buSzPts val="1020"/>
              <a:buFont typeface="Calibri"/>
              <a:buNone/>
            </a:pPr>
            <a:endParaRPr lang="en-US" sz="1020" b="1" i="1" dirty="0"/>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Update Slides #1 - #4 with your District name, etc.</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tabs on the TPRS website where the data is located:</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#12 - #41 STAAR tab - STAAR Performance</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#50 STAAR tab- STAAR School Progress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#51 - #59 Attendance and Graduation tab - Attendance, Graduation, and Dropout Rates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#60 - #61 Postsecondary tab - College, Career, and Military Readiness (CCMR)</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#62 - #63 Postsecondary tab - CCMR-Related Indicators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#64 - #66 Profile tab - Student Information</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#67 - #68 Profile tab - Staff Information</a:t>
            </a:r>
            <a:endParaRPr lang="en-US" dirty="0"/>
          </a:p>
          <a:p>
            <a:pPr marL="457200" lvl="1" indent="0" algn="l" rtl="0">
              <a:lnSpc>
                <a:spcPct val="80000"/>
              </a:lnSpc>
              <a:spcBef>
                <a:spcPts val="0"/>
              </a:spcBef>
              <a:spcAft>
                <a:spcPts val="0"/>
              </a:spcAft>
              <a:buSzPts val="1400"/>
              <a:buNone/>
            </a:pPr>
            <a:endParaRPr lang="en-US" sz="1020" b="0" i="0" u="none" strike="noStrike" dirty="0">
              <a:solidFill>
                <a:schemeClr val="dk1"/>
              </a:solidFill>
              <a:latin typeface="Calibri"/>
              <a:ea typeface="Calibri"/>
              <a:cs typeface="Calibri"/>
              <a:sym typeface="Calibri"/>
            </a:endParaRPr>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https://rptsvr1.tea.texas.gov/perfreport/tapr/2024/index.html</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Pages 3 - 9</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#50 Page 12</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#51 - #59 Pages 19-21</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#60 - #61 Pages 23 - 24</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#62 - #63 Page 25 - 27</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#64 - #66 Pages 28 – 30</a:t>
            </a:r>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cs typeface="Calibri"/>
                <a:sym typeface="Calibri"/>
              </a:rPr>
              <a:t>Slides #67 - #68 Pages 31 - 33</a:t>
            </a:r>
            <a:endParaRPr lang="en-US" sz="1020" dirty="0"/>
          </a:p>
        </p:txBody>
      </p:sp>
      <p:sp>
        <p:nvSpPr>
          <p:cNvPr id="203" name="Google Shape;203;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70000"/>
              </a:lnSpc>
              <a:spcBef>
                <a:spcPts val="0"/>
              </a:spcBef>
              <a:spcAft>
                <a:spcPts val="0"/>
              </a:spcAft>
              <a:buSzPts val="1400"/>
              <a:buNone/>
            </a:pPr>
            <a:r>
              <a:rPr lang="en-US" sz="1020" i="1" dirty="0"/>
              <a:t>To insert your data into this chart, follow these steps:</a:t>
            </a:r>
            <a:endParaRPr lang="en-US" dirty="0"/>
          </a:p>
          <a:p>
            <a:pPr marL="0" lvl="0" indent="0" algn="l" rtl="0">
              <a:lnSpc>
                <a:spcPct val="70000"/>
              </a:lnSpc>
              <a:spcBef>
                <a:spcPts val="0"/>
              </a:spcBef>
              <a:spcAft>
                <a:spcPts val="0"/>
              </a:spcAft>
              <a:buSzPts val="1400"/>
              <a:buNone/>
            </a:pPr>
            <a:endParaRPr lang="en-US" sz="1020" i="1"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Choose the “Edit Data…” option from the pop-up menu.</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An Excel spreadsheet will open. </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The chart will adjust automatically.</a:t>
            </a:r>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Close the spreadsheet window.</a:t>
            </a:r>
            <a:endParaRPr lang="en-US" dirty="0"/>
          </a:p>
          <a:p>
            <a:pPr marL="216233" lvl="0" indent="-151463" algn="l" rtl="0">
              <a:lnSpc>
                <a:spcPct val="70000"/>
              </a:lnSpc>
              <a:spcBef>
                <a:spcPts val="0"/>
              </a:spcBef>
              <a:spcAft>
                <a:spcPts val="0"/>
              </a:spcAft>
              <a:buClr>
                <a:schemeClr val="dk1"/>
              </a:buClr>
              <a:buSzPts val="1020"/>
              <a:buFont typeface="Calibri"/>
              <a:buNone/>
            </a:pPr>
            <a:endParaRPr lang="en-US" sz="1020" i="1" dirty="0"/>
          </a:p>
          <a:p>
            <a:pPr marL="0" lvl="0" indent="0" algn="l" rtl="0">
              <a:lnSpc>
                <a:spcPct val="7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lang="en-US" dirty="0"/>
          </a:p>
          <a:p>
            <a:pPr marL="0" lvl="0" indent="0" algn="l" rtl="0">
              <a:lnSpc>
                <a:spcPct val="70000"/>
              </a:lnSpc>
              <a:spcBef>
                <a:spcPts val="0"/>
              </a:spcBef>
              <a:spcAft>
                <a:spcPts val="0"/>
              </a:spcAft>
              <a:buClr>
                <a:schemeClr val="dk1"/>
              </a:buClr>
              <a:buSzPts val="1020"/>
              <a:buFont typeface="Calibri"/>
              <a:buNone/>
            </a:pPr>
            <a:endParaRPr lang="en-US" sz="1020" b="1" i="1" dirty="0"/>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Update Slides #1 - #4 with your District name, etc.</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tabs on the TPRS website where the data is located:</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#12 - #41 STAAR tab - STAAR Performance</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#50 STAAR tab- STAAR School Progress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#51 - #59 Attendance and Graduation tab - Attendance, Graduation, and Dropout Rates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#60 - #61 Postsecondary tab - College, Career, and Military Readiness (CCMR)</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#62 - #63 Postsecondary tab - CCMR-Related Indicators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#64 - #66 Profile tab - Student Information</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#67 - #68 Profile tab - Staff Information</a:t>
            </a:r>
            <a:endParaRPr lang="en-US" dirty="0"/>
          </a:p>
          <a:p>
            <a:pPr marL="457200" lvl="1" indent="0" algn="l" rtl="0">
              <a:lnSpc>
                <a:spcPct val="80000"/>
              </a:lnSpc>
              <a:spcBef>
                <a:spcPts val="0"/>
              </a:spcBef>
              <a:spcAft>
                <a:spcPts val="0"/>
              </a:spcAft>
              <a:buSzPts val="1400"/>
              <a:buNone/>
            </a:pPr>
            <a:endParaRPr lang="en-US" sz="1020" b="0" i="0" u="none" strike="noStrike" dirty="0">
              <a:solidFill>
                <a:schemeClr val="dk1"/>
              </a:solidFill>
              <a:latin typeface="Calibri"/>
              <a:ea typeface="Calibri"/>
              <a:cs typeface="Calibri"/>
              <a:sym typeface="Calibri"/>
            </a:endParaRPr>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https://rptsvr1.tea.texas.gov/perfreport/tapr/2024/index.html</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Pages 3 - 9</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#50 Page 12</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#51 - #59 Pages 19-21</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#60 - #61 Pages 23 - 24</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#62 - #63 Page 25 - 27</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#64 - #66 Pages 28 – 30</a:t>
            </a:r>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cs typeface="Calibri"/>
                <a:sym typeface="Calibri"/>
              </a:rPr>
              <a:t>Slides #67 - #68 Pages 31 - 33</a:t>
            </a:r>
            <a:endParaRPr lang="en-US" sz="1020" dirty="0"/>
          </a:p>
        </p:txBody>
      </p:sp>
      <p:sp>
        <p:nvSpPr>
          <p:cNvPr id="211" name="Google Shape;211;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70000"/>
              </a:lnSpc>
              <a:spcBef>
                <a:spcPts val="0"/>
              </a:spcBef>
              <a:spcAft>
                <a:spcPts val="0"/>
              </a:spcAft>
              <a:buSzPts val="1400"/>
              <a:buNone/>
            </a:pPr>
            <a:r>
              <a:rPr lang="en-US" sz="1020" i="1" dirty="0"/>
              <a:t>To insert your data into this chart, follow these steps:</a:t>
            </a:r>
            <a:endParaRPr lang="en-US" dirty="0"/>
          </a:p>
          <a:p>
            <a:pPr marL="0" lvl="0" indent="0" algn="l" rtl="0">
              <a:lnSpc>
                <a:spcPct val="70000"/>
              </a:lnSpc>
              <a:spcBef>
                <a:spcPts val="0"/>
              </a:spcBef>
              <a:spcAft>
                <a:spcPts val="0"/>
              </a:spcAft>
              <a:buSzPts val="1400"/>
              <a:buNone/>
            </a:pPr>
            <a:endParaRPr lang="en-US" sz="1020" i="1"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Choose the “Edit Data…” option from the pop-up menu.</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An Excel spreadsheet will open. </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The chart will adjust automatically.</a:t>
            </a:r>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Close the spreadsheet window.</a:t>
            </a:r>
            <a:endParaRPr lang="en-US" dirty="0"/>
          </a:p>
          <a:p>
            <a:pPr marL="216233" lvl="0" indent="-151463" algn="l" rtl="0">
              <a:lnSpc>
                <a:spcPct val="70000"/>
              </a:lnSpc>
              <a:spcBef>
                <a:spcPts val="0"/>
              </a:spcBef>
              <a:spcAft>
                <a:spcPts val="0"/>
              </a:spcAft>
              <a:buClr>
                <a:schemeClr val="dk1"/>
              </a:buClr>
              <a:buSzPts val="1020"/>
              <a:buFont typeface="Calibri"/>
              <a:buNone/>
            </a:pPr>
            <a:endParaRPr lang="en-US" sz="1020" i="1" dirty="0"/>
          </a:p>
          <a:p>
            <a:pPr marL="0" lvl="0" indent="0" algn="l" rtl="0">
              <a:lnSpc>
                <a:spcPct val="7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lang="en-US" dirty="0"/>
          </a:p>
          <a:p>
            <a:pPr marL="0" lvl="0" indent="0" algn="l" rtl="0">
              <a:lnSpc>
                <a:spcPct val="70000"/>
              </a:lnSpc>
              <a:spcBef>
                <a:spcPts val="0"/>
              </a:spcBef>
              <a:spcAft>
                <a:spcPts val="0"/>
              </a:spcAft>
              <a:buClr>
                <a:schemeClr val="dk1"/>
              </a:buClr>
              <a:buSzPts val="1020"/>
              <a:buFont typeface="Calibri"/>
              <a:buNone/>
            </a:pPr>
            <a:endParaRPr lang="en-US" sz="1020" b="1" i="1" dirty="0"/>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Update Slides #1 - #4 with your District name, etc.</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tabs on the TPRS website where the data is located:</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#12 - #41 STAAR tab - STAAR Performance</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#50 STAAR tab- STAAR School Progress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#51 - #59 Attendance and Graduation tab - Attendance, Graduation, and Dropout Rates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#60 - #61 Postsecondary tab - College, Career, and Military Readiness (CCMR)</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#62 - #63 Postsecondary tab - CCMR-Related Indicators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#64 - #66 Profile tab - Student Information</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#67 - #68 Profile tab - Staff Information</a:t>
            </a:r>
            <a:endParaRPr lang="en-US" dirty="0"/>
          </a:p>
          <a:p>
            <a:pPr marL="457200" lvl="1" indent="0" algn="l" rtl="0">
              <a:lnSpc>
                <a:spcPct val="80000"/>
              </a:lnSpc>
              <a:spcBef>
                <a:spcPts val="0"/>
              </a:spcBef>
              <a:spcAft>
                <a:spcPts val="0"/>
              </a:spcAft>
              <a:buSzPts val="1400"/>
              <a:buNone/>
            </a:pPr>
            <a:endParaRPr lang="en-US" sz="1020" b="0" i="0" u="none" strike="noStrike" dirty="0">
              <a:solidFill>
                <a:schemeClr val="dk1"/>
              </a:solidFill>
              <a:latin typeface="Calibri"/>
              <a:ea typeface="Calibri"/>
              <a:cs typeface="Calibri"/>
              <a:sym typeface="Calibri"/>
            </a:endParaRPr>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https://rptsvr1.tea.texas.gov/perfreport/tapr/2024/index.html</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Pages 3 - 9</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#50 Page 12</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#51 - #59 Pages 19-21</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#60 - #61 Pages 23 - 24</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#62 - #63 Page 25 - 27</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#64 - #66 Pages 28 – 30</a:t>
            </a:r>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cs typeface="Calibri"/>
                <a:sym typeface="Calibri"/>
              </a:rPr>
              <a:t>Slides #67 - #68 Pages 31 - 33</a:t>
            </a:r>
            <a:endParaRPr lang="en-US" sz="1020" dirty="0"/>
          </a:p>
        </p:txBody>
      </p:sp>
      <p:sp>
        <p:nvSpPr>
          <p:cNvPr id="219" name="Google Shape;219;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70000"/>
              </a:lnSpc>
              <a:spcBef>
                <a:spcPts val="0"/>
              </a:spcBef>
              <a:spcAft>
                <a:spcPts val="0"/>
              </a:spcAft>
              <a:buSzPts val="1400"/>
              <a:buNone/>
            </a:pPr>
            <a:r>
              <a:rPr lang="en-US" sz="1020" i="1" dirty="0"/>
              <a:t>To insert your data into this chart, follow these steps:</a:t>
            </a:r>
            <a:endParaRPr lang="en-US" dirty="0"/>
          </a:p>
          <a:p>
            <a:pPr marL="0" lvl="0" indent="0" algn="l" rtl="0">
              <a:lnSpc>
                <a:spcPct val="70000"/>
              </a:lnSpc>
              <a:spcBef>
                <a:spcPts val="0"/>
              </a:spcBef>
              <a:spcAft>
                <a:spcPts val="0"/>
              </a:spcAft>
              <a:buSzPts val="1400"/>
              <a:buNone/>
            </a:pPr>
            <a:endParaRPr lang="en-US" sz="1020" i="1"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Choose the “Edit Data…” option from the pop-up menu.</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An Excel spreadsheet will open. </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The chart will adjust automatically.</a:t>
            </a:r>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Close the spreadsheet window.</a:t>
            </a:r>
            <a:endParaRPr lang="en-US" dirty="0"/>
          </a:p>
          <a:p>
            <a:pPr marL="216233" lvl="0" indent="-151463" algn="l" rtl="0">
              <a:lnSpc>
                <a:spcPct val="70000"/>
              </a:lnSpc>
              <a:spcBef>
                <a:spcPts val="0"/>
              </a:spcBef>
              <a:spcAft>
                <a:spcPts val="0"/>
              </a:spcAft>
              <a:buClr>
                <a:schemeClr val="dk1"/>
              </a:buClr>
              <a:buSzPts val="1020"/>
              <a:buFont typeface="Calibri"/>
              <a:buNone/>
            </a:pPr>
            <a:endParaRPr lang="en-US" sz="1020" i="1" dirty="0"/>
          </a:p>
          <a:p>
            <a:pPr marL="0" lvl="0" indent="0" algn="l" rtl="0">
              <a:lnSpc>
                <a:spcPct val="7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lang="en-US" dirty="0"/>
          </a:p>
          <a:p>
            <a:pPr marL="0" lvl="0" indent="0" algn="l" rtl="0">
              <a:lnSpc>
                <a:spcPct val="70000"/>
              </a:lnSpc>
              <a:spcBef>
                <a:spcPts val="0"/>
              </a:spcBef>
              <a:spcAft>
                <a:spcPts val="0"/>
              </a:spcAft>
              <a:buClr>
                <a:schemeClr val="dk1"/>
              </a:buClr>
              <a:buSzPts val="1020"/>
              <a:buFont typeface="Calibri"/>
              <a:buNone/>
            </a:pPr>
            <a:endParaRPr lang="en-US" sz="1020" b="1" i="1" dirty="0"/>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Update Slides #1 - #4 with your District name, etc.</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tabs on the TPRS website where the data is located:</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#12 - #41 STAAR tab - STAAR Performance</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#50 STAAR tab- STAAR School Progress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#51 - #59 Attendance and Graduation tab - Attendance, Graduation, and Dropout Rates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#60 - #61 Postsecondary tab - College, Career, and Military Readiness (CCMR)</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#62 - #63 Postsecondary tab - CCMR-Related Indicators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#64 - #66 Profile tab - Student Information</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#67 - #68 Profile tab - Staff Information</a:t>
            </a:r>
            <a:endParaRPr lang="en-US" dirty="0"/>
          </a:p>
          <a:p>
            <a:pPr marL="457200" lvl="1" indent="0" algn="l" rtl="0">
              <a:lnSpc>
                <a:spcPct val="80000"/>
              </a:lnSpc>
              <a:spcBef>
                <a:spcPts val="0"/>
              </a:spcBef>
              <a:spcAft>
                <a:spcPts val="0"/>
              </a:spcAft>
              <a:buSzPts val="1400"/>
              <a:buNone/>
            </a:pPr>
            <a:endParaRPr lang="en-US" sz="1020" b="0" i="0" u="none" strike="noStrike" dirty="0">
              <a:solidFill>
                <a:schemeClr val="dk1"/>
              </a:solidFill>
              <a:latin typeface="Calibri"/>
              <a:ea typeface="Calibri"/>
              <a:cs typeface="Calibri"/>
              <a:sym typeface="Calibri"/>
            </a:endParaRPr>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https://rptsvr1.tea.texas.gov/perfreport/tapr/2024/index.html</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Pages 3 - 9</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#50 Page 12</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#51 - #59 Pages 19-21</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#60 - #61 Pages 23 - 24</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#62 - #63 Page 25 - 27</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#64 - #66 Pages 28 – 30</a:t>
            </a:r>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cs typeface="Calibri"/>
                <a:sym typeface="Calibri"/>
              </a:rPr>
              <a:t>Slides #67 - #68 Pages 31 - 33</a:t>
            </a:r>
            <a:endParaRPr lang="en-US" sz="1020" dirty="0"/>
          </a:p>
        </p:txBody>
      </p:sp>
      <p:sp>
        <p:nvSpPr>
          <p:cNvPr id="227" name="Google Shape;227;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70000"/>
              </a:lnSpc>
              <a:spcBef>
                <a:spcPts val="0"/>
              </a:spcBef>
              <a:spcAft>
                <a:spcPts val="0"/>
              </a:spcAft>
              <a:buSzPts val="1400"/>
              <a:buNone/>
            </a:pPr>
            <a:r>
              <a:rPr lang="en-US" sz="1020" i="1" dirty="0"/>
              <a:t>To insert your data into this chart, follow these steps:</a:t>
            </a:r>
            <a:endParaRPr lang="en-US" dirty="0"/>
          </a:p>
          <a:p>
            <a:pPr marL="0" lvl="0" indent="0" algn="l" rtl="0">
              <a:lnSpc>
                <a:spcPct val="70000"/>
              </a:lnSpc>
              <a:spcBef>
                <a:spcPts val="0"/>
              </a:spcBef>
              <a:spcAft>
                <a:spcPts val="0"/>
              </a:spcAft>
              <a:buSzPts val="1400"/>
              <a:buNone/>
            </a:pPr>
            <a:endParaRPr lang="en-US" sz="1020" i="1"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Choose the “Edit Data…” option from the pop-up menu.</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An Excel spreadsheet will open. </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The chart will adjust automatically.</a:t>
            </a:r>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Close the spreadsheet window.</a:t>
            </a:r>
            <a:endParaRPr lang="en-US" dirty="0"/>
          </a:p>
          <a:p>
            <a:pPr marL="216233" lvl="0" indent="-151463" algn="l" rtl="0">
              <a:lnSpc>
                <a:spcPct val="70000"/>
              </a:lnSpc>
              <a:spcBef>
                <a:spcPts val="0"/>
              </a:spcBef>
              <a:spcAft>
                <a:spcPts val="0"/>
              </a:spcAft>
              <a:buClr>
                <a:schemeClr val="dk1"/>
              </a:buClr>
              <a:buSzPts val="1020"/>
              <a:buFont typeface="Calibri"/>
              <a:buNone/>
            </a:pPr>
            <a:endParaRPr lang="en-US" sz="1020" i="1" dirty="0"/>
          </a:p>
          <a:p>
            <a:pPr marL="0" lvl="0" indent="0" algn="l" rtl="0">
              <a:lnSpc>
                <a:spcPct val="7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lang="en-US" dirty="0"/>
          </a:p>
          <a:p>
            <a:pPr marL="0" lvl="0" indent="0" algn="l" rtl="0">
              <a:lnSpc>
                <a:spcPct val="70000"/>
              </a:lnSpc>
              <a:spcBef>
                <a:spcPts val="0"/>
              </a:spcBef>
              <a:spcAft>
                <a:spcPts val="0"/>
              </a:spcAft>
              <a:buClr>
                <a:schemeClr val="dk1"/>
              </a:buClr>
              <a:buSzPts val="1020"/>
              <a:buFont typeface="Calibri"/>
              <a:buNone/>
            </a:pPr>
            <a:endParaRPr lang="en-US" sz="1020" b="1" i="1" dirty="0"/>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Update Slides #1 - #4 with your District name, etc.</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tabs on the TPRS website where the data is located:</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#12 - #41 STAAR tab - STAAR Performance</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#50 STAAR tab- STAAR School Progress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#51 - #59 Attendance and Graduation tab - Attendance, Graduation, and Dropout Rates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#60 - #61 Postsecondary tab - College, Career, and Military Readiness (CCMR)</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#62 - #63 Postsecondary tab - CCMR-Related Indicators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#64 - #66 Profile tab - Student Information</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#67 - #68 Profile tab - Staff Information</a:t>
            </a:r>
            <a:endParaRPr lang="en-US" dirty="0"/>
          </a:p>
          <a:p>
            <a:pPr marL="457200" lvl="1" indent="0" algn="l" rtl="0">
              <a:lnSpc>
                <a:spcPct val="80000"/>
              </a:lnSpc>
              <a:spcBef>
                <a:spcPts val="0"/>
              </a:spcBef>
              <a:spcAft>
                <a:spcPts val="0"/>
              </a:spcAft>
              <a:buSzPts val="1400"/>
              <a:buNone/>
            </a:pPr>
            <a:endParaRPr lang="en-US" sz="1020" b="0" i="0" u="none" strike="noStrike" dirty="0">
              <a:solidFill>
                <a:schemeClr val="dk1"/>
              </a:solidFill>
              <a:latin typeface="Calibri"/>
              <a:ea typeface="Calibri"/>
              <a:cs typeface="Calibri"/>
              <a:sym typeface="Calibri"/>
            </a:endParaRPr>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https://rptsvr1.tea.texas.gov/perfreport/tapr/2024/index.html</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Pages 3 - 9</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#50 Page 12</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#51 - #59 Pages 19-21</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#60 - #61 Pages 23 - 24</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#62 - #63 Page 25 - 27</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#64 - #66 Pages 28 – 30</a:t>
            </a:r>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cs typeface="Calibri"/>
                <a:sym typeface="Calibri"/>
              </a:rPr>
              <a:t>Slides #67 - #68 Pages 31 - 33</a:t>
            </a:r>
            <a:endParaRPr lang="en-US" sz="1020" dirty="0"/>
          </a:p>
        </p:txBody>
      </p:sp>
      <p:sp>
        <p:nvSpPr>
          <p:cNvPr id="235" name="Google Shape;235;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70000"/>
              </a:lnSpc>
              <a:spcBef>
                <a:spcPts val="0"/>
              </a:spcBef>
              <a:spcAft>
                <a:spcPts val="0"/>
              </a:spcAft>
              <a:buSzPts val="1400"/>
              <a:buNone/>
            </a:pPr>
            <a:r>
              <a:rPr lang="en-US" sz="1020" i="1" dirty="0"/>
              <a:t>To insert your data into this chart, follow these steps:</a:t>
            </a:r>
            <a:endParaRPr lang="en-US" dirty="0"/>
          </a:p>
          <a:p>
            <a:pPr marL="0" lvl="0" indent="0" algn="l" rtl="0">
              <a:lnSpc>
                <a:spcPct val="70000"/>
              </a:lnSpc>
              <a:spcBef>
                <a:spcPts val="0"/>
              </a:spcBef>
              <a:spcAft>
                <a:spcPts val="0"/>
              </a:spcAft>
              <a:buSzPts val="1400"/>
              <a:buNone/>
            </a:pPr>
            <a:endParaRPr lang="en-US" sz="1020" i="1"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Choose the “Edit Data…” option from the pop-up menu.</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An Excel spreadsheet will open. </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The chart will adjust automatically.</a:t>
            </a:r>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Close the spreadsheet window.</a:t>
            </a:r>
            <a:endParaRPr lang="en-US" dirty="0"/>
          </a:p>
          <a:p>
            <a:pPr marL="216233" lvl="0" indent="-151463" algn="l" rtl="0">
              <a:lnSpc>
                <a:spcPct val="70000"/>
              </a:lnSpc>
              <a:spcBef>
                <a:spcPts val="0"/>
              </a:spcBef>
              <a:spcAft>
                <a:spcPts val="0"/>
              </a:spcAft>
              <a:buClr>
                <a:schemeClr val="dk1"/>
              </a:buClr>
              <a:buSzPts val="1020"/>
              <a:buFont typeface="Calibri"/>
              <a:buNone/>
            </a:pPr>
            <a:endParaRPr lang="en-US" sz="1020" i="1" dirty="0"/>
          </a:p>
          <a:p>
            <a:pPr marL="0" lvl="0" indent="0" algn="l" rtl="0">
              <a:lnSpc>
                <a:spcPct val="7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lang="en-US" dirty="0"/>
          </a:p>
          <a:p>
            <a:pPr marL="0" lvl="0" indent="0" algn="l" rtl="0">
              <a:lnSpc>
                <a:spcPct val="70000"/>
              </a:lnSpc>
              <a:spcBef>
                <a:spcPts val="0"/>
              </a:spcBef>
              <a:spcAft>
                <a:spcPts val="0"/>
              </a:spcAft>
              <a:buClr>
                <a:schemeClr val="dk1"/>
              </a:buClr>
              <a:buSzPts val="1020"/>
              <a:buFont typeface="Calibri"/>
              <a:buNone/>
            </a:pPr>
            <a:endParaRPr lang="en-US" sz="1020" b="1" i="1" dirty="0"/>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Update Slides #1 - #4 with your District name, etc.</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tabs on the TPRS website where the data is located:</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#12 - #41 STAAR tab - STAAR Performance</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#50 STAAR tab- STAAR School Progress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#51 - #59 Attendance and Graduation tab - Attendance, Graduation, and Dropout Rates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#60 - #61 Postsecondary tab - College, Career, and Military Readiness (CCMR)</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#62 - #63 Postsecondary tab - CCMR-Related Indicators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#64 - #66 Profile tab - Student Information</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#67 - #68 Profile tab - Staff Information</a:t>
            </a:r>
            <a:endParaRPr lang="en-US" dirty="0"/>
          </a:p>
          <a:p>
            <a:pPr marL="457200" lvl="1" indent="0" algn="l" rtl="0">
              <a:lnSpc>
                <a:spcPct val="80000"/>
              </a:lnSpc>
              <a:spcBef>
                <a:spcPts val="0"/>
              </a:spcBef>
              <a:spcAft>
                <a:spcPts val="0"/>
              </a:spcAft>
              <a:buSzPts val="1400"/>
              <a:buNone/>
            </a:pPr>
            <a:endParaRPr lang="en-US" sz="1020" b="0" i="0" u="none" strike="noStrike" dirty="0">
              <a:solidFill>
                <a:schemeClr val="dk1"/>
              </a:solidFill>
              <a:latin typeface="Calibri"/>
              <a:ea typeface="Calibri"/>
              <a:cs typeface="Calibri"/>
              <a:sym typeface="Calibri"/>
            </a:endParaRPr>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https://rptsvr1.tea.texas.gov/perfreport/tapr/2024/index.html</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Pages 3 - 9</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#50 Page 12</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#51 - #59 Pages 19-21</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#60 - #61 Pages 23 - 24</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#62 - #63 Page 25 - 27</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#64 - #66 Pages 28 – 30</a:t>
            </a:r>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cs typeface="Calibri"/>
                <a:sym typeface="Calibri"/>
              </a:rPr>
              <a:t>Slides #67 - #68 Pages 31 - 33</a:t>
            </a:r>
            <a:endParaRPr lang="en-US" sz="1020" dirty="0"/>
          </a:p>
        </p:txBody>
      </p:sp>
      <p:sp>
        <p:nvSpPr>
          <p:cNvPr id="243" name="Google Shape;243;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i="1"/>
              <a:t>Each district’s board of trustees must hold a public hearing to discuss the district’s annual report within 90 days of receiving the PDF TAPR in December, 2021 (winter break not included). Within two weeks following the public meeting, each district must widely publish its annual report, including posting it on the district website and other public places. The PDF TAPR comprises the main part of the district’s annual report, and it must be published in the same format as provided by TEA. Districts may promote the online TAPR (Now TPRS) system as well but the annual report must use the PDF TAPR. </a:t>
            </a:r>
            <a:endParaRPr/>
          </a:p>
        </p:txBody>
      </p:sp>
      <p:sp>
        <p:nvSpPr>
          <p:cNvPr id="97" name="Google Shape;9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70000"/>
              </a:lnSpc>
              <a:spcBef>
                <a:spcPts val="0"/>
              </a:spcBef>
              <a:spcAft>
                <a:spcPts val="0"/>
              </a:spcAft>
              <a:buSzPts val="1400"/>
              <a:buNone/>
            </a:pPr>
            <a:r>
              <a:rPr lang="en-US" sz="1020" i="1" dirty="0"/>
              <a:t>To insert your data into this chart, follow these steps:</a:t>
            </a:r>
            <a:endParaRPr lang="en-US" dirty="0"/>
          </a:p>
          <a:p>
            <a:pPr marL="0" lvl="0" indent="0" algn="l" rtl="0">
              <a:lnSpc>
                <a:spcPct val="70000"/>
              </a:lnSpc>
              <a:spcBef>
                <a:spcPts val="0"/>
              </a:spcBef>
              <a:spcAft>
                <a:spcPts val="0"/>
              </a:spcAft>
              <a:buSzPts val="1400"/>
              <a:buNone/>
            </a:pPr>
            <a:endParaRPr lang="en-US" sz="1020" i="1"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Choose the “Edit Data…” option from the pop-up menu.</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An Excel spreadsheet will open. </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The chart will adjust automatically.</a:t>
            </a:r>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Close the spreadsheet window.</a:t>
            </a:r>
            <a:endParaRPr lang="en-US" dirty="0"/>
          </a:p>
          <a:p>
            <a:pPr marL="216233" lvl="0" indent="-151463" algn="l" rtl="0">
              <a:lnSpc>
                <a:spcPct val="70000"/>
              </a:lnSpc>
              <a:spcBef>
                <a:spcPts val="0"/>
              </a:spcBef>
              <a:spcAft>
                <a:spcPts val="0"/>
              </a:spcAft>
              <a:buClr>
                <a:schemeClr val="dk1"/>
              </a:buClr>
              <a:buSzPts val="1020"/>
              <a:buFont typeface="Calibri"/>
              <a:buNone/>
            </a:pPr>
            <a:endParaRPr lang="en-US" sz="1020" i="1" dirty="0"/>
          </a:p>
          <a:p>
            <a:pPr marL="0" lvl="0" indent="0" algn="l" rtl="0">
              <a:lnSpc>
                <a:spcPct val="7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lang="en-US" dirty="0"/>
          </a:p>
          <a:p>
            <a:pPr marL="0" lvl="0" indent="0" algn="l" rtl="0">
              <a:lnSpc>
                <a:spcPct val="70000"/>
              </a:lnSpc>
              <a:spcBef>
                <a:spcPts val="0"/>
              </a:spcBef>
              <a:spcAft>
                <a:spcPts val="0"/>
              </a:spcAft>
              <a:buClr>
                <a:schemeClr val="dk1"/>
              </a:buClr>
              <a:buSzPts val="1020"/>
              <a:buFont typeface="Calibri"/>
              <a:buNone/>
            </a:pPr>
            <a:endParaRPr lang="en-US" sz="1020" b="1" i="1" dirty="0"/>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Update Slides #1 - #4 with your District name, etc.</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tabs on the TPRS website where the data is located:</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#12 - #41 STAAR tab - STAAR Performance</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#50 STAAR tab- STAAR School Progress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#51 - #59 Attendance and Graduation tab - Attendance, Graduation, and Dropout Rates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#60 - #61 Postsecondary tab - College, Career, and Military Readiness (CCMR)</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#62 - #63 Postsecondary tab - CCMR-Related Indicators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#64 - #66 Profile tab - Student Information</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#67 - #68 Profile tab - Staff Information</a:t>
            </a:r>
            <a:endParaRPr lang="en-US" dirty="0"/>
          </a:p>
          <a:p>
            <a:pPr marL="457200" lvl="1" indent="0" algn="l" rtl="0">
              <a:lnSpc>
                <a:spcPct val="80000"/>
              </a:lnSpc>
              <a:spcBef>
                <a:spcPts val="0"/>
              </a:spcBef>
              <a:spcAft>
                <a:spcPts val="0"/>
              </a:spcAft>
              <a:buSzPts val="1400"/>
              <a:buNone/>
            </a:pPr>
            <a:endParaRPr lang="en-US" sz="1020" b="0" i="0" u="none" strike="noStrike" dirty="0">
              <a:solidFill>
                <a:schemeClr val="dk1"/>
              </a:solidFill>
              <a:latin typeface="Calibri"/>
              <a:ea typeface="Calibri"/>
              <a:cs typeface="Calibri"/>
              <a:sym typeface="Calibri"/>
            </a:endParaRPr>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https://rptsvr1.tea.texas.gov/perfreport/tapr/2024/index.html</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Pages 3 - 9</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#50 Page 12</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#51 - #59 Pages 19-21</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#60 - #61 Pages 23 - 24</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#62 - #63 Page 25 - 27</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#64 - #66 Pages 28 – 30</a:t>
            </a:r>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cs typeface="Calibri"/>
                <a:sym typeface="Calibri"/>
              </a:rPr>
              <a:t>Slides #67 - #68 Pages 31 - 33</a:t>
            </a:r>
            <a:endParaRPr lang="en-US" sz="1020" dirty="0"/>
          </a:p>
        </p:txBody>
      </p:sp>
      <p:sp>
        <p:nvSpPr>
          <p:cNvPr id="251" name="Google Shape;251;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70000"/>
              </a:lnSpc>
              <a:spcBef>
                <a:spcPts val="0"/>
              </a:spcBef>
              <a:spcAft>
                <a:spcPts val="0"/>
              </a:spcAft>
              <a:buSzPts val="1400"/>
              <a:buNone/>
            </a:pPr>
            <a:r>
              <a:rPr lang="en-US" sz="1020" i="1" dirty="0"/>
              <a:t>To insert your data into this chart, follow these steps:</a:t>
            </a:r>
            <a:endParaRPr lang="en-US" dirty="0"/>
          </a:p>
          <a:p>
            <a:pPr marL="0" lvl="0" indent="0" algn="l" rtl="0">
              <a:lnSpc>
                <a:spcPct val="70000"/>
              </a:lnSpc>
              <a:spcBef>
                <a:spcPts val="0"/>
              </a:spcBef>
              <a:spcAft>
                <a:spcPts val="0"/>
              </a:spcAft>
              <a:buSzPts val="1400"/>
              <a:buNone/>
            </a:pPr>
            <a:endParaRPr lang="en-US" sz="1020" i="1"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Choose the “Edit Data…” option from the pop-up menu.</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An Excel spreadsheet will open. </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The chart will adjust automatically.</a:t>
            </a:r>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Close the spreadsheet window.</a:t>
            </a:r>
            <a:endParaRPr lang="en-US" dirty="0"/>
          </a:p>
          <a:p>
            <a:pPr marL="216233" lvl="0" indent="-151463" algn="l" rtl="0">
              <a:lnSpc>
                <a:spcPct val="70000"/>
              </a:lnSpc>
              <a:spcBef>
                <a:spcPts val="0"/>
              </a:spcBef>
              <a:spcAft>
                <a:spcPts val="0"/>
              </a:spcAft>
              <a:buClr>
                <a:schemeClr val="dk1"/>
              </a:buClr>
              <a:buSzPts val="1020"/>
              <a:buFont typeface="Calibri"/>
              <a:buNone/>
            </a:pPr>
            <a:endParaRPr lang="en-US" sz="1020" i="1" dirty="0"/>
          </a:p>
          <a:p>
            <a:pPr marL="0" lvl="0" indent="0" algn="l" rtl="0">
              <a:lnSpc>
                <a:spcPct val="7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lang="en-US" dirty="0"/>
          </a:p>
          <a:p>
            <a:pPr marL="0" lvl="0" indent="0" algn="l" rtl="0">
              <a:lnSpc>
                <a:spcPct val="70000"/>
              </a:lnSpc>
              <a:spcBef>
                <a:spcPts val="0"/>
              </a:spcBef>
              <a:spcAft>
                <a:spcPts val="0"/>
              </a:spcAft>
              <a:buClr>
                <a:schemeClr val="dk1"/>
              </a:buClr>
              <a:buSzPts val="1020"/>
              <a:buFont typeface="Calibri"/>
              <a:buNone/>
            </a:pPr>
            <a:endParaRPr lang="en-US" sz="1020" b="1" i="1" dirty="0"/>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Update Slides #1 - #4 with your District name, etc.</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tabs on the TPRS website where the data is located:</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#12 - #41 STAAR tab - STAAR Performance</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#50 STAAR tab- STAAR School Progress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#51 - #59 Attendance and Graduation tab - Attendance, Graduation, and Dropout Rates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#60 - #61 Postsecondary tab - College, Career, and Military Readiness (CCMR)</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#62 - #63 Postsecondary tab - CCMR-Related Indicators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#64 - #66 Profile tab - Student Information</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#67 - #68 Profile tab - Staff Information</a:t>
            </a:r>
            <a:endParaRPr lang="en-US" dirty="0"/>
          </a:p>
          <a:p>
            <a:pPr marL="457200" lvl="1" indent="0" algn="l" rtl="0">
              <a:lnSpc>
                <a:spcPct val="80000"/>
              </a:lnSpc>
              <a:spcBef>
                <a:spcPts val="0"/>
              </a:spcBef>
              <a:spcAft>
                <a:spcPts val="0"/>
              </a:spcAft>
              <a:buSzPts val="1400"/>
              <a:buNone/>
            </a:pPr>
            <a:endParaRPr lang="en-US" sz="1020" b="0" i="0" u="none" strike="noStrike" dirty="0">
              <a:solidFill>
                <a:schemeClr val="dk1"/>
              </a:solidFill>
              <a:latin typeface="Calibri"/>
              <a:ea typeface="Calibri"/>
              <a:cs typeface="Calibri"/>
              <a:sym typeface="Calibri"/>
            </a:endParaRPr>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https://rptsvr1.tea.texas.gov/perfreport/tapr/2024/index.html</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Pages 3 - 9</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#50 Page 12</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#51 - #59 Pages 19-21</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#60 - #61 Pages 23 - 24</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#62 - #63 Page 25 - 27</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#64 - #66 Pages 28 – 30</a:t>
            </a:r>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cs typeface="Calibri"/>
                <a:sym typeface="Calibri"/>
              </a:rPr>
              <a:t>Slides #67 - #68 Pages 31 - 33</a:t>
            </a:r>
            <a:endParaRPr lang="en-US" sz="1020" dirty="0"/>
          </a:p>
        </p:txBody>
      </p:sp>
      <p:sp>
        <p:nvSpPr>
          <p:cNvPr id="259" name="Google Shape;259;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70000"/>
              </a:lnSpc>
              <a:spcBef>
                <a:spcPts val="0"/>
              </a:spcBef>
              <a:spcAft>
                <a:spcPts val="0"/>
              </a:spcAft>
              <a:buSzPts val="1400"/>
              <a:buNone/>
            </a:pPr>
            <a:r>
              <a:rPr lang="en-US" sz="1020" i="1" dirty="0"/>
              <a:t>To insert your data into this chart, follow these steps:</a:t>
            </a:r>
            <a:endParaRPr lang="en-US" dirty="0"/>
          </a:p>
          <a:p>
            <a:pPr marL="0" lvl="0" indent="0" algn="l" rtl="0">
              <a:lnSpc>
                <a:spcPct val="70000"/>
              </a:lnSpc>
              <a:spcBef>
                <a:spcPts val="0"/>
              </a:spcBef>
              <a:spcAft>
                <a:spcPts val="0"/>
              </a:spcAft>
              <a:buSzPts val="1400"/>
              <a:buNone/>
            </a:pPr>
            <a:endParaRPr lang="en-US" sz="1020" i="1"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Choose the “Edit Data…” option from the pop-up menu.</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An Excel spreadsheet will open. </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The chart will adjust automatically.</a:t>
            </a:r>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Close the spreadsheet window.</a:t>
            </a:r>
            <a:endParaRPr lang="en-US" dirty="0"/>
          </a:p>
          <a:p>
            <a:pPr marL="216233" lvl="0" indent="-151463" algn="l" rtl="0">
              <a:lnSpc>
                <a:spcPct val="70000"/>
              </a:lnSpc>
              <a:spcBef>
                <a:spcPts val="0"/>
              </a:spcBef>
              <a:spcAft>
                <a:spcPts val="0"/>
              </a:spcAft>
              <a:buClr>
                <a:schemeClr val="dk1"/>
              </a:buClr>
              <a:buSzPts val="1020"/>
              <a:buFont typeface="Calibri"/>
              <a:buNone/>
            </a:pPr>
            <a:endParaRPr lang="en-US" sz="1020" i="1" dirty="0"/>
          </a:p>
          <a:p>
            <a:pPr marL="0" lvl="0" indent="0" algn="l" rtl="0">
              <a:lnSpc>
                <a:spcPct val="7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lang="en-US" dirty="0"/>
          </a:p>
          <a:p>
            <a:pPr marL="0" lvl="0" indent="0" algn="l" rtl="0">
              <a:lnSpc>
                <a:spcPct val="70000"/>
              </a:lnSpc>
              <a:spcBef>
                <a:spcPts val="0"/>
              </a:spcBef>
              <a:spcAft>
                <a:spcPts val="0"/>
              </a:spcAft>
              <a:buClr>
                <a:schemeClr val="dk1"/>
              </a:buClr>
              <a:buSzPts val="1020"/>
              <a:buFont typeface="Calibri"/>
              <a:buNone/>
            </a:pPr>
            <a:endParaRPr lang="en-US" sz="1020" b="1" i="1" dirty="0"/>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Update Slides #1 - #4 with your District name, etc.</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tabs on the TPRS website where the data is located:</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#12 - #41 STAAR tab - STAAR Performance</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#50 STAAR tab- STAAR School Progress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#51 - #59 Attendance and Graduation tab - Attendance, Graduation, and Dropout Rates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#60 - #61 Postsecondary tab - College, Career, and Military Readiness (CCMR)</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#62 - #63 Postsecondary tab - CCMR-Related Indicators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#64 - #66 Profile tab - Student Information</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#67 - #68 Profile tab - Staff Information</a:t>
            </a:r>
            <a:endParaRPr lang="en-US" dirty="0"/>
          </a:p>
          <a:p>
            <a:pPr marL="457200" lvl="1" indent="0" algn="l" rtl="0">
              <a:lnSpc>
                <a:spcPct val="80000"/>
              </a:lnSpc>
              <a:spcBef>
                <a:spcPts val="0"/>
              </a:spcBef>
              <a:spcAft>
                <a:spcPts val="0"/>
              </a:spcAft>
              <a:buSzPts val="1400"/>
              <a:buNone/>
            </a:pPr>
            <a:endParaRPr lang="en-US" sz="1020" b="0" i="0" u="none" strike="noStrike" dirty="0">
              <a:solidFill>
                <a:schemeClr val="dk1"/>
              </a:solidFill>
              <a:latin typeface="Calibri"/>
              <a:ea typeface="Calibri"/>
              <a:cs typeface="Calibri"/>
              <a:sym typeface="Calibri"/>
            </a:endParaRPr>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https://rptsvr1.tea.texas.gov/perfreport/tapr/2024/index.html</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Pages 3 - 9</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#50 Page 12</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#51 - #59 Pages 19-21</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#60 - #61 Pages 23 - 24</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#62 - #63 Page 25 - 27</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#64 - #66 Pages 28 – 30</a:t>
            </a:r>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cs typeface="Calibri"/>
                <a:sym typeface="Calibri"/>
              </a:rPr>
              <a:t>Slides #67 - #68 Pages 31 - 33</a:t>
            </a:r>
            <a:endParaRPr lang="en-US" sz="1020" dirty="0"/>
          </a:p>
        </p:txBody>
      </p:sp>
      <p:sp>
        <p:nvSpPr>
          <p:cNvPr id="267" name="Google Shape;267;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70000"/>
              </a:lnSpc>
              <a:spcBef>
                <a:spcPts val="0"/>
              </a:spcBef>
              <a:spcAft>
                <a:spcPts val="0"/>
              </a:spcAft>
              <a:buSzPts val="1400"/>
              <a:buNone/>
            </a:pPr>
            <a:r>
              <a:rPr lang="en-US" sz="1020" i="1" dirty="0"/>
              <a:t>To insert your data into this chart, follow these steps:</a:t>
            </a:r>
            <a:endParaRPr lang="en-US" dirty="0"/>
          </a:p>
          <a:p>
            <a:pPr marL="0" lvl="0" indent="0" algn="l" rtl="0">
              <a:lnSpc>
                <a:spcPct val="70000"/>
              </a:lnSpc>
              <a:spcBef>
                <a:spcPts val="0"/>
              </a:spcBef>
              <a:spcAft>
                <a:spcPts val="0"/>
              </a:spcAft>
              <a:buSzPts val="1400"/>
              <a:buNone/>
            </a:pPr>
            <a:endParaRPr lang="en-US" sz="1020" i="1"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Choose the “Edit Data…” option from the pop-up menu.</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An Excel spreadsheet will open. </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The chart will adjust automatically.</a:t>
            </a:r>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Close the spreadsheet window.</a:t>
            </a:r>
            <a:endParaRPr lang="en-US" dirty="0"/>
          </a:p>
          <a:p>
            <a:pPr marL="216233" lvl="0" indent="-151463" algn="l" rtl="0">
              <a:lnSpc>
                <a:spcPct val="70000"/>
              </a:lnSpc>
              <a:spcBef>
                <a:spcPts val="0"/>
              </a:spcBef>
              <a:spcAft>
                <a:spcPts val="0"/>
              </a:spcAft>
              <a:buClr>
                <a:schemeClr val="dk1"/>
              </a:buClr>
              <a:buSzPts val="1020"/>
              <a:buFont typeface="Calibri"/>
              <a:buNone/>
            </a:pPr>
            <a:endParaRPr lang="en-US" sz="1020" i="1" dirty="0"/>
          </a:p>
          <a:p>
            <a:pPr marL="0" lvl="0" indent="0" algn="l" rtl="0">
              <a:lnSpc>
                <a:spcPct val="7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lang="en-US" dirty="0"/>
          </a:p>
          <a:p>
            <a:pPr marL="0" lvl="0" indent="0" algn="l" rtl="0">
              <a:lnSpc>
                <a:spcPct val="70000"/>
              </a:lnSpc>
              <a:spcBef>
                <a:spcPts val="0"/>
              </a:spcBef>
              <a:spcAft>
                <a:spcPts val="0"/>
              </a:spcAft>
              <a:buClr>
                <a:schemeClr val="dk1"/>
              </a:buClr>
              <a:buSzPts val="1020"/>
              <a:buFont typeface="Calibri"/>
              <a:buNone/>
            </a:pPr>
            <a:endParaRPr lang="en-US" sz="1020" b="1" i="1" dirty="0"/>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Update Slides #1 - #4 with your District name, etc.</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tabs on the TPRS website where the data is located:</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#12 - #41 STAAR tab - STAAR Performance</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#50 STAAR tab- STAAR School Progress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#51 - #59 Attendance and Graduation tab - Attendance, Graduation, and Dropout Rates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#60 - #61 Postsecondary tab - College, Career, and Military Readiness (CCMR)</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#62 - #63 Postsecondary tab - CCMR-Related Indicators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#64 - #66 Profile tab - Student Information</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#67 - #68 Profile tab - Staff Information</a:t>
            </a:r>
            <a:endParaRPr lang="en-US" dirty="0"/>
          </a:p>
          <a:p>
            <a:pPr marL="457200" lvl="1" indent="0" algn="l" rtl="0">
              <a:lnSpc>
                <a:spcPct val="80000"/>
              </a:lnSpc>
              <a:spcBef>
                <a:spcPts val="0"/>
              </a:spcBef>
              <a:spcAft>
                <a:spcPts val="0"/>
              </a:spcAft>
              <a:buSzPts val="1400"/>
              <a:buNone/>
            </a:pPr>
            <a:endParaRPr lang="en-US" sz="1020" b="0" i="0" u="none" strike="noStrike" dirty="0">
              <a:solidFill>
                <a:schemeClr val="dk1"/>
              </a:solidFill>
              <a:latin typeface="Calibri"/>
              <a:ea typeface="Calibri"/>
              <a:cs typeface="Calibri"/>
              <a:sym typeface="Calibri"/>
            </a:endParaRPr>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https://rptsvr1.tea.texas.gov/perfreport/tapr/2024/index.html</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Pages 3 - 9</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#50 Page 12</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#51 - #59 Pages 19-21</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#60 - #61 Pages 23 - 24</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#62 - #63 Page 25 - 27</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#64 - #66 Pages 28 – 30</a:t>
            </a:r>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cs typeface="Calibri"/>
                <a:sym typeface="Calibri"/>
              </a:rPr>
              <a:t>Slides #67 - #68 Pages 31 - 33</a:t>
            </a:r>
            <a:endParaRPr lang="en-US" sz="1020" dirty="0"/>
          </a:p>
        </p:txBody>
      </p:sp>
      <p:sp>
        <p:nvSpPr>
          <p:cNvPr id="275" name="Google Shape;275;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70000"/>
              </a:lnSpc>
              <a:spcBef>
                <a:spcPts val="0"/>
              </a:spcBef>
              <a:spcAft>
                <a:spcPts val="0"/>
              </a:spcAft>
              <a:buSzPts val="1400"/>
              <a:buNone/>
            </a:pPr>
            <a:r>
              <a:rPr lang="en-US" sz="1020" i="1" dirty="0"/>
              <a:t>To insert your data into this chart, follow these steps:</a:t>
            </a:r>
            <a:endParaRPr lang="en-US" dirty="0"/>
          </a:p>
          <a:p>
            <a:pPr marL="0" lvl="0" indent="0" algn="l" rtl="0">
              <a:lnSpc>
                <a:spcPct val="70000"/>
              </a:lnSpc>
              <a:spcBef>
                <a:spcPts val="0"/>
              </a:spcBef>
              <a:spcAft>
                <a:spcPts val="0"/>
              </a:spcAft>
              <a:buSzPts val="1400"/>
              <a:buNone/>
            </a:pPr>
            <a:endParaRPr lang="en-US" sz="1020" i="1"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Choose the “Edit Data…” option from the pop-up menu.</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An Excel spreadsheet will open. </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The chart will adjust automatically.</a:t>
            </a:r>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Close the spreadsheet window.</a:t>
            </a:r>
            <a:endParaRPr lang="en-US" dirty="0"/>
          </a:p>
          <a:p>
            <a:pPr marL="216233" lvl="0" indent="-151463" algn="l" rtl="0">
              <a:lnSpc>
                <a:spcPct val="70000"/>
              </a:lnSpc>
              <a:spcBef>
                <a:spcPts val="0"/>
              </a:spcBef>
              <a:spcAft>
                <a:spcPts val="0"/>
              </a:spcAft>
              <a:buClr>
                <a:schemeClr val="dk1"/>
              </a:buClr>
              <a:buSzPts val="1020"/>
              <a:buFont typeface="Calibri"/>
              <a:buNone/>
            </a:pPr>
            <a:endParaRPr lang="en-US" sz="1020" i="1" dirty="0"/>
          </a:p>
          <a:p>
            <a:pPr marL="0" lvl="0" indent="0" algn="l" rtl="0">
              <a:lnSpc>
                <a:spcPct val="7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lang="en-US" dirty="0"/>
          </a:p>
          <a:p>
            <a:pPr marL="0" lvl="0" indent="0" algn="l" rtl="0">
              <a:lnSpc>
                <a:spcPct val="70000"/>
              </a:lnSpc>
              <a:spcBef>
                <a:spcPts val="0"/>
              </a:spcBef>
              <a:spcAft>
                <a:spcPts val="0"/>
              </a:spcAft>
              <a:buClr>
                <a:schemeClr val="dk1"/>
              </a:buClr>
              <a:buSzPts val="1020"/>
              <a:buFont typeface="Calibri"/>
              <a:buNone/>
            </a:pPr>
            <a:endParaRPr lang="en-US" sz="1020" b="1" i="1" dirty="0"/>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Update Slides #1 - #4 with your District name, etc.</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tabs on the TPRS website where the data is located:</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#12 - #41 STAAR tab - STAAR Performance</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#50 STAAR tab- STAAR School Progress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#51 - #59 Attendance and Graduation tab - Attendance, Graduation, and Dropout Rates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#60 - #61 Postsecondary tab - College, Career, and Military Readiness (CCMR)</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#62 - #63 Postsecondary tab - CCMR-Related Indicators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#64 - #66 Profile tab - Student Information</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#67 - #68 Profile tab - Staff Information</a:t>
            </a:r>
            <a:endParaRPr lang="en-US" dirty="0"/>
          </a:p>
          <a:p>
            <a:pPr marL="457200" lvl="1" indent="0" algn="l" rtl="0">
              <a:lnSpc>
                <a:spcPct val="80000"/>
              </a:lnSpc>
              <a:spcBef>
                <a:spcPts val="0"/>
              </a:spcBef>
              <a:spcAft>
                <a:spcPts val="0"/>
              </a:spcAft>
              <a:buSzPts val="1400"/>
              <a:buNone/>
            </a:pPr>
            <a:endParaRPr lang="en-US" sz="1020" b="0" i="0" u="none" strike="noStrike" dirty="0">
              <a:solidFill>
                <a:schemeClr val="dk1"/>
              </a:solidFill>
              <a:latin typeface="Calibri"/>
              <a:ea typeface="Calibri"/>
              <a:cs typeface="Calibri"/>
              <a:sym typeface="Calibri"/>
            </a:endParaRPr>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https://rptsvr1.tea.texas.gov/perfreport/tapr/2024/index.html</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Pages 3 - 9</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#50 Page 12</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#51 - #59 Pages 19-21</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#60 - #61 Pages 23 - 24</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#62 - #63 Page 25 - 27</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#64 - #66 Pages 28 – 30</a:t>
            </a:r>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cs typeface="Calibri"/>
                <a:sym typeface="Calibri"/>
              </a:rPr>
              <a:t>Slides #67 - #68 Pages 31 - 33</a:t>
            </a:r>
            <a:endParaRPr lang="en-US" sz="1020" dirty="0"/>
          </a:p>
        </p:txBody>
      </p:sp>
      <p:sp>
        <p:nvSpPr>
          <p:cNvPr id="283" name="Google Shape;283;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70000"/>
              </a:lnSpc>
              <a:spcBef>
                <a:spcPts val="0"/>
              </a:spcBef>
              <a:spcAft>
                <a:spcPts val="0"/>
              </a:spcAft>
              <a:buSzPts val="1400"/>
              <a:buNone/>
            </a:pPr>
            <a:r>
              <a:rPr lang="en-US" sz="1020" i="1" dirty="0"/>
              <a:t>To insert your data into this chart, follow these steps:</a:t>
            </a:r>
            <a:endParaRPr lang="en-US" dirty="0"/>
          </a:p>
          <a:p>
            <a:pPr marL="0" lvl="0" indent="0" algn="l" rtl="0">
              <a:lnSpc>
                <a:spcPct val="70000"/>
              </a:lnSpc>
              <a:spcBef>
                <a:spcPts val="0"/>
              </a:spcBef>
              <a:spcAft>
                <a:spcPts val="0"/>
              </a:spcAft>
              <a:buSzPts val="1400"/>
              <a:buNone/>
            </a:pPr>
            <a:endParaRPr lang="en-US" sz="1020" i="1"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Choose the “Edit Data…” option from the pop-up menu.</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An Excel spreadsheet will open. </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The chart will adjust automatically.</a:t>
            </a:r>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Close the spreadsheet window.</a:t>
            </a:r>
            <a:endParaRPr lang="en-US" dirty="0"/>
          </a:p>
          <a:p>
            <a:pPr marL="216233" lvl="0" indent="-151463" algn="l" rtl="0">
              <a:lnSpc>
                <a:spcPct val="70000"/>
              </a:lnSpc>
              <a:spcBef>
                <a:spcPts val="0"/>
              </a:spcBef>
              <a:spcAft>
                <a:spcPts val="0"/>
              </a:spcAft>
              <a:buClr>
                <a:schemeClr val="dk1"/>
              </a:buClr>
              <a:buSzPts val="1020"/>
              <a:buFont typeface="Calibri"/>
              <a:buNone/>
            </a:pPr>
            <a:endParaRPr lang="en-US" sz="1020" i="1" dirty="0"/>
          </a:p>
          <a:p>
            <a:pPr marL="0" lvl="0" indent="0" algn="l" rtl="0">
              <a:lnSpc>
                <a:spcPct val="7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lang="en-US" dirty="0"/>
          </a:p>
          <a:p>
            <a:pPr marL="0" lvl="0" indent="0" algn="l" rtl="0">
              <a:lnSpc>
                <a:spcPct val="70000"/>
              </a:lnSpc>
              <a:spcBef>
                <a:spcPts val="0"/>
              </a:spcBef>
              <a:spcAft>
                <a:spcPts val="0"/>
              </a:spcAft>
              <a:buClr>
                <a:schemeClr val="dk1"/>
              </a:buClr>
              <a:buSzPts val="1020"/>
              <a:buFont typeface="Calibri"/>
              <a:buNone/>
            </a:pPr>
            <a:endParaRPr lang="en-US" sz="1020" b="1" i="1" dirty="0"/>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Update Slides #1 - #4 with your District name, etc.</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tabs on the TPRS website where the data is located:</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#12 - #41 STAAR tab - STAAR Performance</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#50 STAAR tab- STAAR School Progress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#51 - #59 Attendance and Graduation tab - Attendance, Graduation, and Dropout Rates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#60 - #61 Postsecondary tab - College, Career, and Military Readiness (CCMR)</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#62 - #63 Postsecondary tab - CCMR-Related Indicators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#64 - #66 Profile tab - Student Information</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#67 - #68 Profile tab - Staff Information</a:t>
            </a:r>
            <a:endParaRPr lang="en-US" dirty="0"/>
          </a:p>
          <a:p>
            <a:pPr marL="457200" lvl="1" indent="0" algn="l" rtl="0">
              <a:lnSpc>
                <a:spcPct val="80000"/>
              </a:lnSpc>
              <a:spcBef>
                <a:spcPts val="0"/>
              </a:spcBef>
              <a:spcAft>
                <a:spcPts val="0"/>
              </a:spcAft>
              <a:buSzPts val="1400"/>
              <a:buNone/>
            </a:pPr>
            <a:endParaRPr lang="en-US" sz="1020" b="0" i="0" u="none" strike="noStrike" dirty="0">
              <a:solidFill>
                <a:schemeClr val="dk1"/>
              </a:solidFill>
              <a:latin typeface="Calibri"/>
              <a:ea typeface="Calibri"/>
              <a:cs typeface="Calibri"/>
              <a:sym typeface="Calibri"/>
            </a:endParaRPr>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https://rptsvr1.tea.texas.gov/perfreport/tapr/2024/index.html</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Pages 3 - 9</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#50 Page 12</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#51 - #59 Pages 19-21</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#60 - #61 Pages 23 - 24</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#62 - #63 Page 25 - 27</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#64 - #66 Pages 28 – 30</a:t>
            </a:r>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cs typeface="Calibri"/>
                <a:sym typeface="Calibri"/>
              </a:rPr>
              <a:t>Slides #67 - #68 Pages 31 - 33</a:t>
            </a:r>
            <a:endParaRPr lang="en-US" sz="1020" dirty="0"/>
          </a:p>
        </p:txBody>
      </p:sp>
      <p:sp>
        <p:nvSpPr>
          <p:cNvPr id="291" name="Google Shape;291;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70000"/>
              </a:lnSpc>
              <a:spcBef>
                <a:spcPts val="0"/>
              </a:spcBef>
              <a:spcAft>
                <a:spcPts val="0"/>
              </a:spcAft>
              <a:buSzPts val="1400"/>
              <a:buNone/>
            </a:pPr>
            <a:r>
              <a:rPr lang="en-US" sz="1020" i="1" dirty="0"/>
              <a:t>To insert your data into this chart, follow these steps:</a:t>
            </a:r>
            <a:endParaRPr lang="en-US" dirty="0"/>
          </a:p>
          <a:p>
            <a:pPr marL="0" lvl="0" indent="0" algn="l" rtl="0">
              <a:lnSpc>
                <a:spcPct val="70000"/>
              </a:lnSpc>
              <a:spcBef>
                <a:spcPts val="0"/>
              </a:spcBef>
              <a:spcAft>
                <a:spcPts val="0"/>
              </a:spcAft>
              <a:buSzPts val="1400"/>
              <a:buNone/>
            </a:pPr>
            <a:endParaRPr lang="en-US" sz="1020" i="1"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Choose the “Edit Data…” option from the pop-up menu.</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An Excel spreadsheet will open. </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The chart will adjust automatically.</a:t>
            </a:r>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Close the spreadsheet window.</a:t>
            </a:r>
            <a:endParaRPr lang="en-US" dirty="0"/>
          </a:p>
          <a:p>
            <a:pPr marL="216233" lvl="0" indent="-151463" algn="l" rtl="0">
              <a:lnSpc>
                <a:spcPct val="70000"/>
              </a:lnSpc>
              <a:spcBef>
                <a:spcPts val="0"/>
              </a:spcBef>
              <a:spcAft>
                <a:spcPts val="0"/>
              </a:spcAft>
              <a:buClr>
                <a:schemeClr val="dk1"/>
              </a:buClr>
              <a:buSzPts val="1020"/>
              <a:buFont typeface="Calibri"/>
              <a:buNone/>
            </a:pPr>
            <a:endParaRPr lang="en-US" sz="1020" i="1" dirty="0"/>
          </a:p>
          <a:p>
            <a:pPr marL="0" lvl="0" indent="0" algn="l" rtl="0">
              <a:lnSpc>
                <a:spcPct val="7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lang="en-US" dirty="0"/>
          </a:p>
          <a:p>
            <a:pPr marL="0" lvl="0" indent="0" algn="l" rtl="0">
              <a:lnSpc>
                <a:spcPct val="70000"/>
              </a:lnSpc>
              <a:spcBef>
                <a:spcPts val="0"/>
              </a:spcBef>
              <a:spcAft>
                <a:spcPts val="0"/>
              </a:spcAft>
              <a:buClr>
                <a:schemeClr val="dk1"/>
              </a:buClr>
              <a:buSzPts val="1020"/>
              <a:buFont typeface="Calibri"/>
              <a:buNone/>
            </a:pPr>
            <a:endParaRPr lang="en-US" sz="1020" b="1" i="1" dirty="0"/>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Update Slides #1 - #4 with your District name, etc.</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tabs on the TPRS website where the data is located:</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#12 - #41 STAAR tab - STAAR Performance</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#50 STAAR tab- STAAR School Progress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#51 - #59 Attendance and Graduation tab - Attendance, Graduation, and Dropout Rates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#60 - #61 Postsecondary tab - College, Career, and Military Readiness (CCMR)</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#62 - #63 Postsecondary tab - CCMR-Related Indicators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#64 - #66 Profile tab - Student Information</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#67 - #68 Profile tab - Staff Information</a:t>
            </a:r>
            <a:endParaRPr lang="en-US" dirty="0"/>
          </a:p>
          <a:p>
            <a:pPr marL="457200" lvl="1" indent="0" algn="l" rtl="0">
              <a:lnSpc>
                <a:spcPct val="80000"/>
              </a:lnSpc>
              <a:spcBef>
                <a:spcPts val="0"/>
              </a:spcBef>
              <a:spcAft>
                <a:spcPts val="0"/>
              </a:spcAft>
              <a:buSzPts val="1400"/>
              <a:buNone/>
            </a:pPr>
            <a:endParaRPr lang="en-US" sz="1020" b="0" i="0" u="none" strike="noStrike" dirty="0">
              <a:solidFill>
                <a:schemeClr val="dk1"/>
              </a:solidFill>
              <a:latin typeface="Calibri"/>
              <a:ea typeface="Calibri"/>
              <a:cs typeface="Calibri"/>
              <a:sym typeface="Calibri"/>
            </a:endParaRPr>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https://rptsvr1.tea.texas.gov/perfreport/tapr/2024/index.html</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Pages 3 - 9</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#50 Page 12</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#51 - #59 Pages 19-21</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#60 - #61 Pages 23 - 24</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#62 - #63 Page 25 - 27</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#64 - #66 Pages 28 – 30</a:t>
            </a:r>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cs typeface="Calibri"/>
                <a:sym typeface="Calibri"/>
              </a:rPr>
              <a:t>Slides #67 - #68 Pages 31 - 33</a:t>
            </a:r>
            <a:endParaRPr lang="en-US" sz="1020" dirty="0"/>
          </a:p>
        </p:txBody>
      </p:sp>
      <p:sp>
        <p:nvSpPr>
          <p:cNvPr id="299" name="Google Shape;299;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70000"/>
              </a:lnSpc>
              <a:spcBef>
                <a:spcPts val="0"/>
              </a:spcBef>
              <a:spcAft>
                <a:spcPts val="0"/>
              </a:spcAft>
              <a:buSzPts val="1400"/>
              <a:buNone/>
            </a:pPr>
            <a:r>
              <a:rPr lang="en-US" sz="1020" i="1" dirty="0"/>
              <a:t>To insert your data into this chart, follow these steps:</a:t>
            </a:r>
            <a:endParaRPr lang="en-US" dirty="0"/>
          </a:p>
          <a:p>
            <a:pPr marL="0" lvl="0" indent="0" algn="l" rtl="0">
              <a:lnSpc>
                <a:spcPct val="70000"/>
              </a:lnSpc>
              <a:spcBef>
                <a:spcPts val="0"/>
              </a:spcBef>
              <a:spcAft>
                <a:spcPts val="0"/>
              </a:spcAft>
              <a:buSzPts val="1400"/>
              <a:buNone/>
            </a:pPr>
            <a:endParaRPr lang="en-US" sz="1020" i="1"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Choose the “Edit Data…” option from the pop-up menu.</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An Excel spreadsheet will open. </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The chart will adjust automatically.</a:t>
            </a:r>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Close the spreadsheet window.</a:t>
            </a:r>
            <a:endParaRPr lang="en-US" dirty="0"/>
          </a:p>
          <a:p>
            <a:pPr marL="216233" lvl="0" indent="-151463" algn="l" rtl="0">
              <a:lnSpc>
                <a:spcPct val="70000"/>
              </a:lnSpc>
              <a:spcBef>
                <a:spcPts val="0"/>
              </a:spcBef>
              <a:spcAft>
                <a:spcPts val="0"/>
              </a:spcAft>
              <a:buClr>
                <a:schemeClr val="dk1"/>
              </a:buClr>
              <a:buSzPts val="1020"/>
              <a:buFont typeface="Calibri"/>
              <a:buNone/>
            </a:pPr>
            <a:endParaRPr lang="en-US" sz="1020" i="1" dirty="0"/>
          </a:p>
          <a:p>
            <a:pPr marL="0" lvl="0" indent="0" algn="l" rtl="0">
              <a:lnSpc>
                <a:spcPct val="7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lang="en-US" dirty="0"/>
          </a:p>
          <a:p>
            <a:pPr marL="0" lvl="0" indent="0" algn="l" rtl="0">
              <a:lnSpc>
                <a:spcPct val="70000"/>
              </a:lnSpc>
              <a:spcBef>
                <a:spcPts val="0"/>
              </a:spcBef>
              <a:spcAft>
                <a:spcPts val="0"/>
              </a:spcAft>
              <a:buClr>
                <a:schemeClr val="dk1"/>
              </a:buClr>
              <a:buSzPts val="1020"/>
              <a:buFont typeface="Calibri"/>
              <a:buNone/>
            </a:pPr>
            <a:endParaRPr lang="en-US" sz="1020" b="1" i="1" dirty="0"/>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Update Slides #1 - #4 with your District name, etc.</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tabs on the TPRS website where the data is located:</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#12 - #41 STAAR tab - STAAR Performance</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#50 STAAR tab- STAAR School Progress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#51 - #59 Attendance and Graduation tab - Attendance, Graduation, and Dropout Rates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#60 - #61 Postsecondary tab - College, Career, and Military Readiness (CCMR)</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#62 - #63 Postsecondary tab - CCMR-Related Indicators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#64 - #66 Profile tab - Student Information</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#67 - #68 Profile tab - Staff Information</a:t>
            </a:r>
            <a:endParaRPr lang="en-US" dirty="0"/>
          </a:p>
          <a:p>
            <a:pPr marL="457200" lvl="1" indent="0" algn="l" rtl="0">
              <a:lnSpc>
                <a:spcPct val="80000"/>
              </a:lnSpc>
              <a:spcBef>
                <a:spcPts val="0"/>
              </a:spcBef>
              <a:spcAft>
                <a:spcPts val="0"/>
              </a:spcAft>
              <a:buSzPts val="1400"/>
              <a:buNone/>
            </a:pPr>
            <a:endParaRPr lang="en-US" sz="1020" b="0" i="0" u="none" strike="noStrike" dirty="0">
              <a:solidFill>
                <a:schemeClr val="dk1"/>
              </a:solidFill>
              <a:latin typeface="Calibri"/>
              <a:ea typeface="Calibri"/>
              <a:cs typeface="Calibri"/>
              <a:sym typeface="Calibri"/>
            </a:endParaRPr>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https://rptsvr1.tea.texas.gov/perfreport/tapr/2024/index.html</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Pages 3 - 9</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#50 Page 12</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#51 - #59 Pages 19-21</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#60 - #61 Pages 23 - 24</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#62 - #63 Page 25 - 27</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#64 - #66 Pages 28 – 30</a:t>
            </a:r>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cs typeface="Calibri"/>
                <a:sym typeface="Calibri"/>
              </a:rPr>
              <a:t>Slides #67 - #68 Pages 31 - 33</a:t>
            </a:r>
            <a:endParaRPr lang="en-US" sz="1020" dirty="0"/>
          </a:p>
        </p:txBody>
      </p:sp>
      <p:sp>
        <p:nvSpPr>
          <p:cNvPr id="307" name="Google Shape;307;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70000"/>
              </a:lnSpc>
              <a:spcBef>
                <a:spcPts val="0"/>
              </a:spcBef>
              <a:spcAft>
                <a:spcPts val="0"/>
              </a:spcAft>
              <a:buSzPts val="1400"/>
              <a:buNone/>
            </a:pPr>
            <a:r>
              <a:rPr lang="en-US" sz="1020" i="1" dirty="0"/>
              <a:t>To insert your data into this chart, follow these steps:</a:t>
            </a:r>
            <a:endParaRPr lang="en-US" dirty="0"/>
          </a:p>
          <a:p>
            <a:pPr marL="0" lvl="0" indent="0" algn="l" rtl="0">
              <a:lnSpc>
                <a:spcPct val="70000"/>
              </a:lnSpc>
              <a:spcBef>
                <a:spcPts val="0"/>
              </a:spcBef>
              <a:spcAft>
                <a:spcPts val="0"/>
              </a:spcAft>
              <a:buSzPts val="1400"/>
              <a:buNone/>
            </a:pPr>
            <a:endParaRPr lang="en-US" sz="1020" i="1"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Choose the “Edit Data…” option from the pop-up menu.</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An Excel spreadsheet will open. </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The chart will adjust automatically.</a:t>
            </a:r>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Close the spreadsheet window.</a:t>
            </a:r>
            <a:endParaRPr lang="en-US" dirty="0"/>
          </a:p>
          <a:p>
            <a:pPr marL="216233" lvl="0" indent="-151463" algn="l" rtl="0">
              <a:lnSpc>
                <a:spcPct val="70000"/>
              </a:lnSpc>
              <a:spcBef>
                <a:spcPts val="0"/>
              </a:spcBef>
              <a:spcAft>
                <a:spcPts val="0"/>
              </a:spcAft>
              <a:buClr>
                <a:schemeClr val="dk1"/>
              </a:buClr>
              <a:buSzPts val="1020"/>
              <a:buFont typeface="Calibri"/>
              <a:buNone/>
            </a:pPr>
            <a:endParaRPr lang="en-US" sz="1020" i="1" dirty="0"/>
          </a:p>
          <a:p>
            <a:pPr marL="0" lvl="0" indent="0" algn="l" rtl="0">
              <a:lnSpc>
                <a:spcPct val="7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lang="en-US" dirty="0"/>
          </a:p>
          <a:p>
            <a:pPr marL="0" lvl="0" indent="0" algn="l" rtl="0">
              <a:lnSpc>
                <a:spcPct val="70000"/>
              </a:lnSpc>
              <a:spcBef>
                <a:spcPts val="0"/>
              </a:spcBef>
              <a:spcAft>
                <a:spcPts val="0"/>
              </a:spcAft>
              <a:buClr>
                <a:schemeClr val="dk1"/>
              </a:buClr>
              <a:buSzPts val="1020"/>
              <a:buFont typeface="Calibri"/>
              <a:buNone/>
            </a:pPr>
            <a:endParaRPr lang="en-US" sz="1020" b="1" i="1" dirty="0"/>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Update Slides #1 - #4 with your District name, etc.</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tabs on the TPRS website where the data is located:</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#12 - #41 STAAR tab - STAAR Performance</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#50 STAAR tab- STAAR School Progress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#51 - #59 Attendance and Graduation tab - Attendance, Graduation, and Dropout Rates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#60 - #61 Postsecondary tab - College, Career, and Military Readiness (CCMR)</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#62 - #63 Postsecondary tab - CCMR-Related Indicators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#64 - #66 Profile tab - Student Information</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#67 - #68 Profile tab - Staff Information</a:t>
            </a:r>
            <a:endParaRPr lang="en-US" dirty="0"/>
          </a:p>
          <a:p>
            <a:pPr marL="457200" lvl="1" indent="0" algn="l" rtl="0">
              <a:lnSpc>
                <a:spcPct val="80000"/>
              </a:lnSpc>
              <a:spcBef>
                <a:spcPts val="0"/>
              </a:spcBef>
              <a:spcAft>
                <a:spcPts val="0"/>
              </a:spcAft>
              <a:buSzPts val="1400"/>
              <a:buNone/>
            </a:pPr>
            <a:endParaRPr lang="en-US" sz="1020" b="0" i="0" u="none" strike="noStrike" dirty="0">
              <a:solidFill>
                <a:schemeClr val="dk1"/>
              </a:solidFill>
              <a:latin typeface="Calibri"/>
              <a:ea typeface="Calibri"/>
              <a:cs typeface="Calibri"/>
              <a:sym typeface="Calibri"/>
            </a:endParaRPr>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https://rptsvr1.tea.texas.gov/perfreport/tapr/2024/index.html</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Pages 3 - 9</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#50 Page 12</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#51 - #59 Pages 19-21</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#60 - #61 Pages 23 - 24</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#62 - #63 Page 25 - 27</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#64 - #66 Pages 28 – 30</a:t>
            </a:r>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cs typeface="Calibri"/>
                <a:sym typeface="Calibri"/>
              </a:rPr>
              <a:t>Slides #67 - #68 Pages 31 - 33</a:t>
            </a:r>
            <a:endParaRPr lang="en-US" sz="1020" dirty="0"/>
          </a:p>
        </p:txBody>
      </p:sp>
      <p:sp>
        <p:nvSpPr>
          <p:cNvPr id="315" name="Google Shape;315;p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Google Shape;322;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70000"/>
              </a:lnSpc>
              <a:spcBef>
                <a:spcPts val="0"/>
              </a:spcBef>
              <a:spcAft>
                <a:spcPts val="0"/>
              </a:spcAft>
              <a:buSzPts val="1400"/>
              <a:buNone/>
            </a:pPr>
            <a:r>
              <a:rPr lang="en-US" sz="1020" i="1" dirty="0"/>
              <a:t>To insert your data into this chart, follow these steps:</a:t>
            </a:r>
            <a:endParaRPr lang="en-US" dirty="0"/>
          </a:p>
          <a:p>
            <a:pPr marL="0" lvl="0" indent="0" algn="l" rtl="0">
              <a:lnSpc>
                <a:spcPct val="70000"/>
              </a:lnSpc>
              <a:spcBef>
                <a:spcPts val="0"/>
              </a:spcBef>
              <a:spcAft>
                <a:spcPts val="0"/>
              </a:spcAft>
              <a:buSzPts val="1400"/>
              <a:buNone/>
            </a:pPr>
            <a:endParaRPr lang="en-US" sz="1020" i="1"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Choose the “Edit Data…” option from the pop-up menu.</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An Excel spreadsheet will open. </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The chart will adjust automatically.</a:t>
            </a:r>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Close the spreadsheet window.</a:t>
            </a:r>
            <a:endParaRPr lang="en-US" dirty="0"/>
          </a:p>
          <a:p>
            <a:pPr marL="216233" lvl="0" indent="-151463" algn="l" rtl="0">
              <a:lnSpc>
                <a:spcPct val="70000"/>
              </a:lnSpc>
              <a:spcBef>
                <a:spcPts val="0"/>
              </a:spcBef>
              <a:spcAft>
                <a:spcPts val="0"/>
              </a:spcAft>
              <a:buClr>
                <a:schemeClr val="dk1"/>
              </a:buClr>
              <a:buSzPts val="1020"/>
              <a:buFont typeface="Calibri"/>
              <a:buNone/>
            </a:pPr>
            <a:endParaRPr lang="en-US" sz="1020" i="1" dirty="0"/>
          </a:p>
          <a:p>
            <a:pPr marL="0" lvl="0" indent="0" algn="l" rtl="0">
              <a:lnSpc>
                <a:spcPct val="7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lang="en-US" dirty="0"/>
          </a:p>
          <a:p>
            <a:pPr marL="0" lvl="0" indent="0" algn="l" rtl="0">
              <a:lnSpc>
                <a:spcPct val="70000"/>
              </a:lnSpc>
              <a:spcBef>
                <a:spcPts val="0"/>
              </a:spcBef>
              <a:spcAft>
                <a:spcPts val="0"/>
              </a:spcAft>
              <a:buClr>
                <a:schemeClr val="dk1"/>
              </a:buClr>
              <a:buSzPts val="1020"/>
              <a:buFont typeface="Calibri"/>
              <a:buNone/>
            </a:pPr>
            <a:endParaRPr lang="en-US" sz="1020" b="1" i="1" dirty="0"/>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Update Slides #1 - #4 with your District name, etc.</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tabs on the TPRS website where the data is located:</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#12 - #41 STAAR tab - STAAR Performance</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#50 STAAR tab- STAAR School Progress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#51 - #59 Attendance and Graduation tab - Attendance, Graduation, and Dropout Rates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#60 - #61 Postsecondary tab - College, Career, and Military Readiness (CCMR)</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#62 - #63 Postsecondary tab - CCMR-Related Indicators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#64 - #66 Profile tab - Student Information</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#67 - #68 Profile tab - Staff Information</a:t>
            </a:r>
            <a:endParaRPr lang="en-US" dirty="0"/>
          </a:p>
          <a:p>
            <a:pPr marL="457200" lvl="1" indent="0" algn="l" rtl="0">
              <a:lnSpc>
                <a:spcPct val="80000"/>
              </a:lnSpc>
              <a:spcBef>
                <a:spcPts val="0"/>
              </a:spcBef>
              <a:spcAft>
                <a:spcPts val="0"/>
              </a:spcAft>
              <a:buSzPts val="1400"/>
              <a:buNone/>
            </a:pPr>
            <a:endParaRPr lang="en-US" sz="1020" b="0" i="0" u="none" strike="noStrike" dirty="0">
              <a:solidFill>
                <a:schemeClr val="dk1"/>
              </a:solidFill>
              <a:latin typeface="Calibri"/>
              <a:ea typeface="Calibri"/>
              <a:cs typeface="Calibri"/>
              <a:sym typeface="Calibri"/>
            </a:endParaRPr>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https://rptsvr1.tea.texas.gov/perfreport/tapr/2024/index.html</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Pages 3 - 9</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#50 Page 12</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#51 - #59 Pages 19-21</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#60 - #61 Pages 23 - 24</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#62 - #63 Page 25 - 27</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#64 - #66 Pages 28 – 30</a:t>
            </a:r>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cs typeface="Calibri"/>
                <a:sym typeface="Calibri"/>
              </a:rPr>
              <a:t>Slides #67 - #68 Pages 31 - 33</a:t>
            </a:r>
            <a:endParaRPr lang="en-US" sz="1020" dirty="0"/>
          </a:p>
        </p:txBody>
      </p:sp>
      <p:sp>
        <p:nvSpPr>
          <p:cNvPr id="323" name="Google Shape;323;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200000"/>
              </a:lnSpc>
              <a:spcBef>
                <a:spcPts val="0"/>
              </a:spcBef>
              <a:spcAft>
                <a:spcPts val="0"/>
              </a:spcAft>
              <a:buClr>
                <a:srgbClr val="C45816"/>
              </a:buClr>
              <a:buSzPts val="1800"/>
              <a:buFont typeface="Noto Sans Symbols"/>
              <a:buNone/>
            </a:pPr>
            <a:endParaRPr i="1"/>
          </a:p>
          <a:p>
            <a:pPr marL="0" marR="0" lvl="0" indent="0" algn="l" rtl="0">
              <a:lnSpc>
                <a:spcPct val="200000"/>
              </a:lnSpc>
              <a:spcBef>
                <a:spcPts val="600"/>
              </a:spcBef>
              <a:spcAft>
                <a:spcPts val="0"/>
              </a:spcAft>
              <a:buClr>
                <a:srgbClr val="C45816"/>
              </a:buClr>
              <a:buSzPts val="1800"/>
              <a:buFont typeface="Noto Sans Symbols"/>
              <a:buNone/>
            </a:pPr>
            <a:endParaRPr i="1"/>
          </a:p>
        </p:txBody>
      </p:sp>
      <p:sp>
        <p:nvSpPr>
          <p:cNvPr id="105" name="Google Shape;105;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70000"/>
              </a:lnSpc>
              <a:spcBef>
                <a:spcPts val="0"/>
              </a:spcBef>
              <a:spcAft>
                <a:spcPts val="0"/>
              </a:spcAft>
              <a:buSzPts val="1400"/>
              <a:buNone/>
            </a:pPr>
            <a:r>
              <a:rPr lang="en-US" sz="1020" i="1" dirty="0"/>
              <a:t>To insert your data into this chart, follow these steps:</a:t>
            </a:r>
            <a:endParaRPr lang="en-US" dirty="0"/>
          </a:p>
          <a:p>
            <a:pPr marL="0" lvl="0" indent="0" algn="l" rtl="0">
              <a:lnSpc>
                <a:spcPct val="70000"/>
              </a:lnSpc>
              <a:spcBef>
                <a:spcPts val="0"/>
              </a:spcBef>
              <a:spcAft>
                <a:spcPts val="0"/>
              </a:spcAft>
              <a:buSzPts val="1400"/>
              <a:buNone/>
            </a:pPr>
            <a:endParaRPr lang="en-US" sz="1020" i="1"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Choose the “Edit Data…” option from the pop-up menu.</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An Excel spreadsheet will open. </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The chart will adjust automatically.</a:t>
            </a:r>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Close the spreadsheet window.</a:t>
            </a:r>
            <a:endParaRPr lang="en-US" dirty="0"/>
          </a:p>
          <a:p>
            <a:pPr marL="216233" lvl="0" indent="-151463" algn="l" rtl="0">
              <a:lnSpc>
                <a:spcPct val="70000"/>
              </a:lnSpc>
              <a:spcBef>
                <a:spcPts val="0"/>
              </a:spcBef>
              <a:spcAft>
                <a:spcPts val="0"/>
              </a:spcAft>
              <a:buClr>
                <a:schemeClr val="dk1"/>
              </a:buClr>
              <a:buSzPts val="1020"/>
              <a:buFont typeface="Calibri"/>
              <a:buNone/>
            </a:pPr>
            <a:endParaRPr lang="en-US" sz="1020" i="1" dirty="0"/>
          </a:p>
          <a:p>
            <a:pPr marL="0" lvl="0" indent="0" algn="l" rtl="0">
              <a:lnSpc>
                <a:spcPct val="7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lang="en-US" dirty="0"/>
          </a:p>
          <a:p>
            <a:pPr marL="0" lvl="0" indent="0" algn="l" rtl="0">
              <a:lnSpc>
                <a:spcPct val="70000"/>
              </a:lnSpc>
              <a:spcBef>
                <a:spcPts val="0"/>
              </a:spcBef>
              <a:spcAft>
                <a:spcPts val="0"/>
              </a:spcAft>
              <a:buClr>
                <a:schemeClr val="dk1"/>
              </a:buClr>
              <a:buSzPts val="1020"/>
              <a:buFont typeface="Calibri"/>
              <a:buNone/>
            </a:pPr>
            <a:endParaRPr lang="en-US" sz="1020" b="1" i="1" dirty="0"/>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Update Slides #1 - #4 with your District name, etc.</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tabs on the TPRS website where the data is located:</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#12 - #41 STAAR tab - STAAR Performance</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#50 STAAR tab- STAAR School Progress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#51 - #59 Attendance and Graduation tab - Attendance, Graduation, and Dropout Rates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#60 - #61 Postsecondary tab - College, Career, and Military Readiness (CCMR)</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#62 - #63 Postsecondary tab - CCMR-Related Indicators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#64 - #66 Profile tab - Student Information</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#67 - #68 Profile tab - Staff Information</a:t>
            </a:r>
            <a:endParaRPr lang="en-US" dirty="0"/>
          </a:p>
          <a:p>
            <a:pPr marL="457200" lvl="1" indent="0" algn="l" rtl="0">
              <a:lnSpc>
                <a:spcPct val="80000"/>
              </a:lnSpc>
              <a:spcBef>
                <a:spcPts val="0"/>
              </a:spcBef>
              <a:spcAft>
                <a:spcPts val="0"/>
              </a:spcAft>
              <a:buSzPts val="1400"/>
              <a:buNone/>
            </a:pPr>
            <a:endParaRPr lang="en-US" sz="1020" b="0" i="0" u="none" strike="noStrike" dirty="0">
              <a:solidFill>
                <a:schemeClr val="dk1"/>
              </a:solidFill>
              <a:latin typeface="Calibri"/>
              <a:ea typeface="Calibri"/>
              <a:cs typeface="Calibri"/>
              <a:sym typeface="Calibri"/>
            </a:endParaRPr>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https://rptsvr1.tea.texas.gov/perfreport/tapr/2024/index.html</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Pages 3 - 9</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#50 Page 12</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#51 - #59 Pages 19-21</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#60 - #61 Pages 23 - 24</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#62 - #63 Page 25 - 27</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#64 - #66 Pages 28 – 30</a:t>
            </a:r>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cs typeface="Calibri"/>
                <a:sym typeface="Calibri"/>
              </a:rPr>
              <a:t>Slides #67 - #68 Pages 31 - 33</a:t>
            </a:r>
            <a:endParaRPr lang="en-US" sz="1020" dirty="0"/>
          </a:p>
        </p:txBody>
      </p:sp>
      <p:sp>
        <p:nvSpPr>
          <p:cNvPr id="331" name="Google Shape;331;p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8" name="Google Shape;338;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70000"/>
              </a:lnSpc>
              <a:spcBef>
                <a:spcPts val="0"/>
              </a:spcBef>
              <a:spcAft>
                <a:spcPts val="0"/>
              </a:spcAft>
              <a:buSzPts val="1400"/>
              <a:buNone/>
            </a:pPr>
            <a:r>
              <a:rPr lang="en-US" sz="1020" i="1" dirty="0"/>
              <a:t>To insert your data into this chart, follow these steps:</a:t>
            </a:r>
            <a:endParaRPr lang="en-US" dirty="0"/>
          </a:p>
          <a:p>
            <a:pPr marL="0" lvl="0" indent="0" algn="l" rtl="0">
              <a:lnSpc>
                <a:spcPct val="70000"/>
              </a:lnSpc>
              <a:spcBef>
                <a:spcPts val="0"/>
              </a:spcBef>
              <a:spcAft>
                <a:spcPts val="0"/>
              </a:spcAft>
              <a:buSzPts val="1400"/>
              <a:buNone/>
            </a:pPr>
            <a:endParaRPr lang="en-US" sz="1020" i="1"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Choose the “Edit Data…” option from the pop-up menu.</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An Excel spreadsheet will open. </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The chart will adjust automatically.</a:t>
            </a:r>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Close the spreadsheet window.</a:t>
            </a:r>
            <a:endParaRPr lang="en-US" dirty="0"/>
          </a:p>
          <a:p>
            <a:pPr marL="216233" lvl="0" indent="-151463" algn="l" rtl="0">
              <a:lnSpc>
                <a:spcPct val="70000"/>
              </a:lnSpc>
              <a:spcBef>
                <a:spcPts val="0"/>
              </a:spcBef>
              <a:spcAft>
                <a:spcPts val="0"/>
              </a:spcAft>
              <a:buClr>
                <a:schemeClr val="dk1"/>
              </a:buClr>
              <a:buSzPts val="1020"/>
              <a:buFont typeface="Calibri"/>
              <a:buNone/>
            </a:pPr>
            <a:endParaRPr lang="en-US" sz="1020" i="1" dirty="0"/>
          </a:p>
          <a:p>
            <a:pPr marL="0" lvl="0" indent="0" algn="l" rtl="0">
              <a:lnSpc>
                <a:spcPct val="7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lang="en-US" dirty="0"/>
          </a:p>
          <a:p>
            <a:pPr marL="0" lvl="0" indent="0" algn="l" rtl="0">
              <a:lnSpc>
                <a:spcPct val="70000"/>
              </a:lnSpc>
              <a:spcBef>
                <a:spcPts val="0"/>
              </a:spcBef>
              <a:spcAft>
                <a:spcPts val="0"/>
              </a:spcAft>
              <a:buClr>
                <a:schemeClr val="dk1"/>
              </a:buClr>
              <a:buSzPts val="1020"/>
              <a:buFont typeface="Calibri"/>
              <a:buNone/>
            </a:pPr>
            <a:endParaRPr lang="en-US" sz="1020" b="1" i="1" dirty="0"/>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Update Slides #1 - #4 with your District name, etc.</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tabs on the TPRS website where the data is located:</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#12 - #41 STAAR tab - STAAR Performance</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#50 STAAR tab- STAAR School Progress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#51 - #59 Attendance and Graduation tab - Attendance, Graduation, and Dropout Rates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#60 - #61 Postsecondary tab - College, Career, and Military Readiness (CCMR)</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#62 - #63 Postsecondary tab - CCMR-Related Indicators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#64 - #66 Profile tab - Student Information</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#67 - #68 Profile tab - Staff Information</a:t>
            </a:r>
            <a:endParaRPr lang="en-US" dirty="0"/>
          </a:p>
          <a:p>
            <a:pPr marL="457200" lvl="1" indent="0" algn="l" rtl="0">
              <a:lnSpc>
                <a:spcPct val="80000"/>
              </a:lnSpc>
              <a:spcBef>
                <a:spcPts val="0"/>
              </a:spcBef>
              <a:spcAft>
                <a:spcPts val="0"/>
              </a:spcAft>
              <a:buSzPts val="1400"/>
              <a:buNone/>
            </a:pPr>
            <a:endParaRPr lang="en-US" sz="1020" b="0" i="0" u="none" strike="noStrike" dirty="0">
              <a:solidFill>
                <a:schemeClr val="dk1"/>
              </a:solidFill>
              <a:latin typeface="Calibri"/>
              <a:ea typeface="Calibri"/>
              <a:cs typeface="Calibri"/>
              <a:sym typeface="Calibri"/>
            </a:endParaRPr>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https://rptsvr1.tea.texas.gov/perfreport/tapr/2024/index.html</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Pages 3 - 9</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#50 Page 12</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#51 - #59 Pages 19-21</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#60 - #61 Pages 23 - 24</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#62 - #63 Page 25 - 27</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#64 - #66 Pages 28 – 30</a:t>
            </a:r>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cs typeface="Calibri"/>
                <a:sym typeface="Calibri"/>
              </a:rPr>
              <a:t>Slides #67 - #68 Pages 31 - 33</a:t>
            </a:r>
            <a:endParaRPr lang="en-US" sz="1020" dirty="0"/>
          </a:p>
        </p:txBody>
      </p:sp>
      <p:sp>
        <p:nvSpPr>
          <p:cNvPr id="339" name="Google Shape;339;p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70000"/>
              </a:lnSpc>
              <a:spcBef>
                <a:spcPts val="0"/>
              </a:spcBef>
              <a:spcAft>
                <a:spcPts val="0"/>
              </a:spcAft>
              <a:buSzPts val="1400"/>
              <a:buNone/>
            </a:pPr>
            <a:r>
              <a:rPr lang="en-US" sz="1020" i="1" dirty="0"/>
              <a:t>To insert your data into this chart, follow these steps:</a:t>
            </a:r>
            <a:endParaRPr lang="en-US" dirty="0"/>
          </a:p>
          <a:p>
            <a:pPr marL="0" lvl="0" indent="0" algn="l" rtl="0">
              <a:lnSpc>
                <a:spcPct val="70000"/>
              </a:lnSpc>
              <a:spcBef>
                <a:spcPts val="0"/>
              </a:spcBef>
              <a:spcAft>
                <a:spcPts val="0"/>
              </a:spcAft>
              <a:buSzPts val="1400"/>
              <a:buNone/>
            </a:pPr>
            <a:endParaRPr lang="en-US" sz="1020" i="1"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Choose the “Edit Data…” option from the pop-up menu.</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An Excel spreadsheet will open. </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The chart will adjust automatically.</a:t>
            </a:r>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Close the spreadsheet window.</a:t>
            </a:r>
            <a:endParaRPr lang="en-US" dirty="0"/>
          </a:p>
          <a:p>
            <a:pPr marL="216233" lvl="0" indent="-151463" algn="l" rtl="0">
              <a:lnSpc>
                <a:spcPct val="70000"/>
              </a:lnSpc>
              <a:spcBef>
                <a:spcPts val="0"/>
              </a:spcBef>
              <a:spcAft>
                <a:spcPts val="0"/>
              </a:spcAft>
              <a:buClr>
                <a:schemeClr val="dk1"/>
              </a:buClr>
              <a:buSzPts val="1020"/>
              <a:buFont typeface="Calibri"/>
              <a:buNone/>
            </a:pPr>
            <a:endParaRPr lang="en-US" sz="1020" i="1" dirty="0"/>
          </a:p>
          <a:p>
            <a:pPr marL="0" lvl="0" indent="0" algn="l" rtl="0">
              <a:lnSpc>
                <a:spcPct val="7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lang="en-US" dirty="0"/>
          </a:p>
          <a:p>
            <a:pPr marL="0" lvl="0" indent="0" algn="l" rtl="0">
              <a:lnSpc>
                <a:spcPct val="70000"/>
              </a:lnSpc>
              <a:spcBef>
                <a:spcPts val="0"/>
              </a:spcBef>
              <a:spcAft>
                <a:spcPts val="0"/>
              </a:spcAft>
              <a:buClr>
                <a:schemeClr val="dk1"/>
              </a:buClr>
              <a:buSzPts val="1020"/>
              <a:buFont typeface="Calibri"/>
              <a:buNone/>
            </a:pPr>
            <a:endParaRPr lang="en-US" sz="1020" b="1" i="1" dirty="0"/>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Update Slides #1 - #4 with your District name, etc.</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tabs on the TPRS website where the data is located:</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#12 - #41 STAAR tab - STAAR Performance</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#50 STAAR tab- STAAR School Progress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#51 - #59 Attendance and Graduation tab - Attendance, Graduation, and Dropout Rates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#60 - #61 Postsecondary tab - College, Career, and Military Readiness (CCMR)</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#62 - #63 Postsecondary tab - CCMR-Related Indicators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#64 - #66 Profile tab - Student Information</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#67 - #68 Profile tab - Staff Information</a:t>
            </a:r>
            <a:endParaRPr lang="en-US" dirty="0"/>
          </a:p>
          <a:p>
            <a:pPr marL="457200" lvl="1" indent="0" algn="l" rtl="0">
              <a:lnSpc>
                <a:spcPct val="80000"/>
              </a:lnSpc>
              <a:spcBef>
                <a:spcPts val="0"/>
              </a:spcBef>
              <a:spcAft>
                <a:spcPts val="0"/>
              </a:spcAft>
              <a:buSzPts val="1400"/>
              <a:buNone/>
            </a:pPr>
            <a:endParaRPr lang="en-US" sz="1020" b="0" i="0" u="none" strike="noStrike" dirty="0">
              <a:solidFill>
                <a:schemeClr val="dk1"/>
              </a:solidFill>
              <a:latin typeface="Calibri"/>
              <a:ea typeface="Calibri"/>
              <a:cs typeface="Calibri"/>
              <a:sym typeface="Calibri"/>
            </a:endParaRPr>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https://rptsvr1.tea.texas.gov/perfreport/tapr/2024/index.html</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Pages 3 - 9</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#50 Page 12</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#51 - #59 Pages 19-21</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#60 - #61 Pages 23 - 24</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#62 - #63 Page 25 - 27</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#64 - #66 Pages 28 – 30</a:t>
            </a:r>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cs typeface="Calibri"/>
                <a:sym typeface="Calibri"/>
              </a:rPr>
              <a:t>Slides #67 - #68 Pages 31 - 33</a:t>
            </a:r>
            <a:endParaRPr lang="en-US" sz="1020" dirty="0"/>
          </a:p>
        </p:txBody>
      </p:sp>
      <p:sp>
        <p:nvSpPr>
          <p:cNvPr id="347" name="Google Shape;347;p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4" name="Google Shape;354;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70000"/>
              </a:lnSpc>
              <a:spcBef>
                <a:spcPts val="0"/>
              </a:spcBef>
              <a:spcAft>
                <a:spcPts val="0"/>
              </a:spcAft>
              <a:buSzPts val="1400"/>
              <a:buNone/>
            </a:pPr>
            <a:r>
              <a:rPr lang="en-US" sz="1020" i="1" dirty="0"/>
              <a:t>To insert your data into this chart, follow these steps:</a:t>
            </a:r>
            <a:endParaRPr lang="en-US" dirty="0"/>
          </a:p>
          <a:p>
            <a:pPr marL="0" lvl="0" indent="0" algn="l" rtl="0">
              <a:lnSpc>
                <a:spcPct val="70000"/>
              </a:lnSpc>
              <a:spcBef>
                <a:spcPts val="0"/>
              </a:spcBef>
              <a:spcAft>
                <a:spcPts val="0"/>
              </a:spcAft>
              <a:buSzPts val="1400"/>
              <a:buNone/>
            </a:pPr>
            <a:endParaRPr lang="en-US" sz="1020" i="1"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Choose the “Edit Data…” option from the pop-up menu.</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An Excel spreadsheet will open. </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The chart will adjust automatically.</a:t>
            </a:r>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Close the spreadsheet window.</a:t>
            </a:r>
            <a:endParaRPr lang="en-US" dirty="0"/>
          </a:p>
          <a:p>
            <a:pPr marL="216233" lvl="0" indent="-151463" algn="l" rtl="0">
              <a:lnSpc>
                <a:spcPct val="70000"/>
              </a:lnSpc>
              <a:spcBef>
                <a:spcPts val="0"/>
              </a:spcBef>
              <a:spcAft>
                <a:spcPts val="0"/>
              </a:spcAft>
              <a:buClr>
                <a:schemeClr val="dk1"/>
              </a:buClr>
              <a:buSzPts val="1020"/>
              <a:buFont typeface="Calibri"/>
              <a:buNone/>
            </a:pPr>
            <a:endParaRPr lang="en-US" sz="1020" i="1" dirty="0"/>
          </a:p>
          <a:p>
            <a:pPr marL="0" lvl="0" indent="0" algn="l" rtl="0">
              <a:lnSpc>
                <a:spcPct val="7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lang="en-US" dirty="0"/>
          </a:p>
          <a:p>
            <a:pPr marL="0" lvl="0" indent="0" algn="l" rtl="0">
              <a:lnSpc>
                <a:spcPct val="70000"/>
              </a:lnSpc>
              <a:spcBef>
                <a:spcPts val="0"/>
              </a:spcBef>
              <a:spcAft>
                <a:spcPts val="0"/>
              </a:spcAft>
              <a:buClr>
                <a:schemeClr val="dk1"/>
              </a:buClr>
              <a:buSzPts val="1020"/>
              <a:buFont typeface="Calibri"/>
              <a:buNone/>
            </a:pPr>
            <a:endParaRPr lang="en-US" sz="1020" b="1" i="1" dirty="0"/>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Update Slides #1 - #4 with your District name, etc.</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tabs on the TPRS website where the data is located:</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#12 - #41 STAAR tab - STAAR Performance</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#50 STAAR tab- STAAR School Progress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#51 - #59 Attendance and Graduation tab - Attendance, Graduation, and Dropout Rates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#60 - #61 Postsecondary tab - College, Career, and Military Readiness (CCMR)</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#62 - #63 Postsecondary tab - CCMR-Related Indicators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#64 - #66 Profile tab - Student Information</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#67 - #68 Profile tab - Staff Information</a:t>
            </a:r>
            <a:endParaRPr lang="en-US" dirty="0"/>
          </a:p>
          <a:p>
            <a:pPr marL="457200" lvl="1" indent="0" algn="l" rtl="0">
              <a:lnSpc>
                <a:spcPct val="80000"/>
              </a:lnSpc>
              <a:spcBef>
                <a:spcPts val="0"/>
              </a:spcBef>
              <a:spcAft>
                <a:spcPts val="0"/>
              </a:spcAft>
              <a:buSzPts val="1400"/>
              <a:buNone/>
            </a:pPr>
            <a:endParaRPr lang="en-US" sz="1020" b="0" i="0" u="none" strike="noStrike" dirty="0">
              <a:solidFill>
                <a:schemeClr val="dk1"/>
              </a:solidFill>
              <a:latin typeface="Calibri"/>
              <a:ea typeface="Calibri"/>
              <a:cs typeface="Calibri"/>
              <a:sym typeface="Calibri"/>
            </a:endParaRPr>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https://rptsvr1.tea.texas.gov/perfreport/tapr/2024/index.html</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Pages 3 - 9</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#50 Page 12</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#51 - #59 Pages 19-21</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#60 - #61 Pages 23 - 24</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#62 - #63 Page 25 - 27</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#64 - #66 Pages 28 – 30</a:t>
            </a:r>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cs typeface="Calibri"/>
                <a:sym typeface="Calibri"/>
              </a:rPr>
              <a:t>Slides #67 - #68 Pages 31 - 33</a:t>
            </a:r>
            <a:endParaRPr lang="en-US" sz="1020" dirty="0"/>
          </a:p>
        </p:txBody>
      </p:sp>
      <p:sp>
        <p:nvSpPr>
          <p:cNvPr id="355" name="Google Shape;355;p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2" name="Google Shape;362;p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70000"/>
              </a:lnSpc>
              <a:spcBef>
                <a:spcPts val="0"/>
              </a:spcBef>
              <a:spcAft>
                <a:spcPts val="0"/>
              </a:spcAft>
              <a:buSzPts val="1400"/>
              <a:buNone/>
            </a:pPr>
            <a:r>
              <a:rPr lang="en-US" sz="1020" i="1" dirty="0"/>
              <a:t>To insert your data into this chart, follow these steps:</a:t>
            </a:r>
            <a:endParaRPr lang="en-US" dirty="0"/>
          </a:p>
          <a:p>
            <a:pPr marL="0" lvl="0" indent="0" algn="l" rtl="0">
              <a:lnSpc>
                <a:spcPct val="70000"/>
              </a:lnSpc>
              <a:spcBef>
                <a:spcPts val="0"/>
              </a:spcBef>
              <a:spcAft>
                <a:spcPts val="0"/>
              </a:spcAft>
              <a:buSzPts val="1400"/>
              <a:buNone/>
            </a:pPr>
            <a:endParaRPr lang="en-US" sz="1020" i="1"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Choose the “Edit Data…” option from the pop-up menu.</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An Excel spreadsheet will open. </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The chart will adjust automatically.</a:t>
            </a:r>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Close the spreadsheet window.</a:t>
            </a:r>
            <a:endParaRPr lang="en-US" dirty="0"/>
          </a:p>
          <a:p>
            <a:pPr marL="216233" lvl="0" indent="-151463" algn="l" rtl="0">
              <a:lnSpc>
                <a:spcPct val="70000"/>
              </a:lnSpc>
              <a:spcBef>
                <a:spcPts val="0"/>
              </a:spcBef>
              <a:spcAft>
                <a:spcPts val="0"/>
              </a:spcAft>
              <a:buClr>
                <a:schemeClr val="dk1"/>
              </a:buClr>
              <a:buSzPts val="1020"/>
              <a:buFont typeface="Calibri"/>
              <a:buNone/>
            </a:pPr>
            <a:endParaRPr lang="en-US" sz="1020" i="1" dirty="0"/>
          </a:p>
          <a:p>
            <a:pPr marL="0" lvl="0" indent="0" algn="l" rtl="0">
              <a:lnSpc>
                <a:spcPct val="7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lang="en-US" dirty="0"/>
          </a:p>
          <a:p>
            <a:pPr marL="0" lvl="0" indent="0" algn="l" rtl="0">
              <a:lnSpc>
                <a:spcPct val="70000"/>
              </a:lnSpc>
              <a:spcBef>
                <a:spcPts val="0"/>
              </a:spcBef>
              <a:spcAft>
                <a:spcPts val="0"/>
              </a:spcAft>
              <a:buClr>
                <a:schemeClr val="dk1"/>
              </a:buClr>
              <a:buSzPts val="1020"/>
              <a:buFont typeface="Calibri"/>
              <a:buNone/>
            </a:pPr>
            <a:endParaRPr lang="en-US" sz="1020" b="1" i="1" dirty="0"/>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Update Slides #1 - #4 with your District name, etc.</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tabs on the TPRS website where the data is located:</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#12 - #41 STAAR tab - STAAR Performance</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#50 STAAR tab- STAAR School Progress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#51 - #59 Attendance and Graduation tab - Attendance, Graduation, and Dropout Rates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#60 - #61 Postsecondary tab - College, Career, and Military Readiness (CCMR)</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#62 - #63 Postsecondary tab - CCMR-Related Indicators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#64 - #66 Profile tab - Student Information</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#67 - #68 Profile tab - Staff Information</a:t>
            </a:r>
            <a:endParaRPr lang="en-US" dirty="0"/>
          </a:p>
          <a:p>
            <a:pPr marL="457200" lvl="1" indent="0" algn="l" rtl="0">
              <a:lnSpc>
                <a:spcPct val="80000"/>
              </a:lnSpc>
              <a:spcBef>
                <a:spcPts val="0"/>
              </a:spcBef>
              <a:spcAft>
                <a:spcPts val="0"/>
              </a:spcAft>
              <a:buSzPts val="1400"/>
              <a:buNone/>
            </a:pPr>
            <a:endParaRPr lang="en-US" sz="1020" b="0" i="0" u="none" strike="noStrike" dirty="0">
              <a:solidFill>
                <a:schemeClr val="dk1"/>
              </a:solidFill>
              <a:latin typeface="Calibri"/>
              <a:ea typeface="Calibri"/>
              <a:cs typeface="Calibri"/>
              <a:sym typeface="Calibri"/>
            </a:endParaRPr>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https://rptsvr1.tea.texas.gov/perfreport/tapr/2024/index.html</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Pages 3 - 9</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#50 Page 12</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#51 - #59 Pages 19-21</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#60 - #61 Pages 23 - 24</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#62 - #63 Page 25 - 27</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#64 - #66 Pages 28 – 30</a:t>
            </a:r>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cs typeface="Calibri"/>
                <a:sym typeface="Calibri"/>
              </a:rPr>
              <a:t>Slides #67 - #68 Pages 31 - 33</a:t>
            </a:r>
            <a:endParaRPr lang="en-US" sz="1020" dirty="0"/>
          </a:p>
        </p:txBody>
      </p:sp>
      <p:sp>
        <p:nvSpPr>
          <p:cNvPr id="363" name="Google Shape;363;p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0" name="Google Shape;370;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70000"/>
              </a:lnSpc>
              <a:spcBef>
                <a:spcPts val="0"/>
              </a:spcBef>
              <a:spcAft>
                <a:spcPts val="0"/>
              </a:spcAft>
              <a:buSzPts val="1400"/>
              <a:buNone/>
            </a:pPr>
            <a:r>
              <a:rPr lang="en-US" sz="1020" i="1" dirty="0"/>
              <a:t>To insert your data into this chart, follow these steps:</a:t>
            </a:r>
            <a:endParaRPr lang="en-US" dirty="0"/>
          </a:p>
          <a:p>
            <a:pPr marL="0" lvl="0" indent="0" algn="l" rtl="0">
              <a:lnSpc>
                <a:spcPct val="70000"/>
              </a:lnSpc>
              <a:spcBef>
                <a:spcPts val="0"/>
              </a:spcBef>
              <a:spcAft>
                <a:spcPts val="0"/>
              </a:spcAft>
              <a:buSzPts val="1400"/>
              <a:buNone/>
            </a:pPr>
            <a:endParaRPr lang="en-US" sz="1020" i="1"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Choose the “Edit Data…” option from the pop-up menu.</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An Excel spreadsheet will open. </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The chart will adjust automatically.</a:t>
            </a:r>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Close the spreadsheet window.</a:t>
            </a:r>
            <a:endParaRPr lang="en-US" dirty="0"/>
          </a:p>
          <a:p>
            <a:pPr marL="216233" lvl="0" indent="-151463" algn="l" rtl="0">
              <a:lnSpc>
                <a:spcPct val="70000"/>
              </a:lnSpc>
              <a:spcBef>
                <a:spcPts val="0"/>
              </a:spcBef>
              <a:spcAft>
                <a:spcPts val="0"/>
              </a:spcAft>
              <a:buClr>
                <a:schemeClr val="dk1"/>
              </a:buClr>
              <a:buSzPts val="1020"/>
              <a:buFont typeface="Calibri"/>
              <a:buNone/>
            </a:pPr>
            <a:endParaRPr lang="en-US" sz="1020" i="1" dirty="0"/>
          </a:p>
          <a:p>
            <a:pPr marL="0" lvl="0" indent="0" algn="l" rtl="0">
              <a:lnSpc>
                <a:spcPct val="7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lang="en-US" dirty="0"/>
          </a:p>
          <a:p>
            <a:pPr marL="0" lvl="0" indent="0" algn="l" rtl="0">
              <a:lnSpc>
                <a:spcPct val="70000"/>
              </a:lnSpc>
              <a:spcBef>
                <a:spcPts val="0"/>
              </a:spcBef>
              <a:spcAft>
                <a:spcPts val="0"/>
              </a:spcAft>
              <a:buClr>
                <a:schemeClr val="dk1"/>
              </a:buClr>
              <a:buSzPts val="1020"/>
              <a:buFont typeface="Calibri"/>
              <a:buNone/>
            </a:pPr>
            <a:endParaRPr lang="en-US" sz="1020" b="1" i="1" dirty="0"/>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Update Slides #1 - #4 with your District name, etc.</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tabs on the TPRS website where the data is located:</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#12 - #41 STAAR tab - STAAR Performance</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#50 STAAR tab- STAAR School Progress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#51 - #59 Attendance and Graduation tab - Attendance, Graduation, and Dropout Rates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#60 - #61 Postsecondary tab - College, Career, and Military Readiness (CCMR)</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#62 - #63 Postsecondary tab - CCMR-Related Indicators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#64 - #66 Profile tab - Student Information</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#67 - #68 Profile tab - Staff Information</a:t>
            </a:r>
            <a:endParaRPr lang="en-US" dirty="0"/>
          </a:p>
          <a:p>
            <a:pPr marL="457200" lvl="1" indent="0" algn="l" rtl="0">
              <a:lnSpc>
                <a:spcPct val="80000"/>
              </a:lnSpc>
              <a:spcBef>
                <a:spcPts val="0"/>
              </a:spcBef>
              <a:spcAft>
                <a:spcPts val="0"/>
              </a:spcAft>
              <a:buSzPts val="1400"/>
              <a:buNone/>
            </a:pPr>
            <a:endParaRPr lang="en-US" sz="1020" b="0" i="0" u="none" strike="noStrike" dirty="0">
              <a:solidFill>
                <a:schemeClr val="dk1"/>
              </a:solidFill>
              <a:latin typeface="Calibri"/>
              <a:ea typeface="Calibri"/>
              <a:cs typeface="Calibri"/>
              <a:sym typeface="Calibri"/>
            </a:endParaRPr>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https://rptsvr1.tea.texas.gov/perfreport/tapr/2024/index.html</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Pages 3 - 9</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#50 Page 12</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#51 - #59 Pages 19-21</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#60 - #61 Pages 23 - 24</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#62 - #63 Page 25 - 27</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#64 - #66 Pages 28 – 30</a:t>
            </a:r>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cs typeface="Calibri"/>
                <a:sym typeface="Calibri"/>
              </a:rPr>
              <a:t>Slides #67 - #68 Pages 31 - 33</a:t>
            </a:r>
            <a:endParaRPr lang="en-US" sz="1020" dirty="0"/>
          </a:p>
        </p:txBody>
      </p:sp>
      <p:sp>
        <p:nvSpPr>
          <p:cNvPr id="371" name="Google Shape;371;p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8" name="Google Shape;378;p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70000"/>
              </a:lnSpc>
              <a:spcBef>
                <a:spcPts val="0"/>
              </a:spcBef>
              <a:spcAft>
                <a:spcPts val="0"/>
              </a:spcAft>
              <a:buSzPts val="1400"/>
              <a:buNone/>
            </a:pPr>
            <a:r>
              <a:rPr lang="en-US" sz="1020" i="1" dirty="0"/>
              <a:t>To insert your data into this chart, follow these steps:</a:t>
            </a:r>
            <a:endParaRPr lang="en-US" dirty="0"/>
          </a:p>
          <a:p>
            <a:pPr marL="0" lvl="0" indent="0" algn="l" rtl="0">
              <a:lnSpc>
                <a:spcPct val="70000"/>
              </a:lnSpc>
              <a:spcBef>
                <a:spcPts val="0"/>
              </a:spcBef>
              <a:spcAft>
                <a:spcPts val="0"/>
              </a:spcAft>
              <a:buSzPts val="1400"/>
              <a:buNone/>
            </a:pPr>
            <a:endParaRPr lang="en-US" sz="1020" i="1"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Choose the “Edit Data…” option from the pop-up menu.</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An Excel spreadsheet will open. </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The chart will adjust automatically.</a:t>
            </a:r>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Close the spreadsheet window.</a:t>
            </a:r>
            <a:endParaRPr lang="en-US" dirty="0"/>
          </a:p>
          <a:p>
            <a:pPr marL="216233" lvl="0" indent="-151463" algn="l" rtl="0">
              <a:lnSpc>
                <a:spcPct val="70000"/>
              </a:lnSpc>
              <a:spcBef>
                <a:spcPts val="0"/>
              </a:spcBef>
              <a:spcAft>
                <a:spcPts val="0"/>
              </a:spcAft>
              <a:buClr>
                <a:schemeClr val="dk1"/>
              </a:buClr>
              <a:buSzPts val="1020"/>
              <a:buFont typeface="Calibri"/>
              <a:buNone/>
            </a:pPr>
            <a:endParaRPr lang="en-US" sz="1020" i="1" dirty="0"/>
          </a:p>
          <a:p>
            <a:pPr marL="0" lvl="0" indent="0" algn="l" rtl="0">
              <a:lnSpc>
                <a:spcPct val="7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lang="en-US" dirty="0"/>
          </a:p>
          <a:p>
            <a:pPr marL="0" lvl="0" indent="0" algn="l" rtl="0">
              <a:lnSpc>
                <a:spcPct val="70000"/>
              </a:lnSpc>
              <a:spcBef>
                <a:spcPts val="0"/>
              </a:spcBef>
              <a:spcAft>
                <a:spcPts val="0"/>
              </a:spcAft>
              <a:buClr>
                <a:schemeClr val="dk1"/>
              </a:buClr>
              <a:buSzPts val="1020"/>
              <a:buFont typeface="Calibri"/>
              <a:buNone/>
            </a:pPr>
            <a:endParaRPr lang="en-US" sz="1020" b="1" i="1" dirty="0"/>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Update Slides #1 - #4 with your District name, etc.</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tabs on the TPRS website where the data is located:</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#12 - #41 STAAR tab - STAAR Performance</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#50 STAAR tab- STAAR School Progress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#51 - #59 Attendance and Graduation tab - Attendance, Graduation, and Dropout Rates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#60 - #61 Postsecondary tab - College, Career, and Military Readiness (CCMR)</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#62 - #63 Postsecondary tab - CCMR-Related Indicators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#64 - #66 Profile tab - Student Information</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#67 - #68 Profile tab - Staff Information</a:t>
            </a:r>
            <a:endParaRPr lang="en-US" dirty="0"/>
          </a:p>
          <a:p>
            <a:pPr marL="457200" lvl="1" indent="0" algn="l" rtl="0">
              <a:lnSpc>
                <a:spcPct val="80000"/>
              </a:lnSpc>
              <a:spcBef>
                <a:spcPts val="0"/>
              </a:spcBef>
              <a:spcAft>
                <a:spcPts val="0"/>
              </a:spcAft>
              <a:buSzPts val="1400"/>
              <a:buNone/>
            </a:pPr>
            <a:endParaRPr lang="en-US" sz="1020" b="0" i="0" u="none" strike="noStrike" dirty="0">
              <a:solidFill>
                <a:schemeClr val="dk1"/>
              </a:solidFill>
              <a:latin typeface="Calibri"/>
              <a:ea typeface="Calibri"/>
              <a:cs typeface="Calibri"/>
              <a:sym typeface="Calibri"/>
            </a:endParaRPr>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https://rptsvr1.tea.texas.gov/perfreport/tapr/2024/index.html</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Pages 3 - 9</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#50 Page 12</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#51 - #59 Pages 19-21</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#60 - #61 Pages 23 - 24</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#62 - #63 Page 25 - 27</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#64 - #66 Pages 28 – 30</a:t>
            </a:r>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cs typeface="Calibri"/>
                <a:sym typeface="Calibri"/>
              </a:rPr>
              <a:t>Slides #67 - #68 Pages 31 - 33</a:t>
            </a:r>
            <a:endParaRPr lang="en-US" sz="1020" dirty="0"/>
          </a:p>
        </p:txBody>
      </p:sp>
      <p:sp>
        <p:nvSpPr>
          <p:cNvPr id="379" name="Google Shape;379;p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6" name="Google Shape;386;p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70000"/>
              </a:lnSpc>
              <a:spcBef>
                <a:spcPts val="0"/>
              </a:spcBef>
              <a:spcAft>
                <a:spcPts val="0"/>
              </a:spcAft>
              <a:buSzPts val="1400"/>
              <a:buNone/>
            </a:pPr>
            <a:r>
              <a:rPr lang="en-US" sz="1020" i="1" dirty="0"/>
              <a:t>To insert your data into this chart, follow these steps:</a:t>
            </a:r>
            <a:endParaRPr lang="en-US" dirty="0"/>
          </a:p>
          <a:p>
            <a:pPr marL="0" lvl="0" indent="0" algn="l" rtl="0">
              <a:lnSpc>
                <a:spcPct val="70000"/>
              </a:lnSpc>
              <a:spcBef>
                <a:spcPts val="0"/>
              </a:spcBef>
              <a:spcAft>
                <a:spcPts val="0"/>
              </a:spcAft>
              <a:buSzPts val="1400"/>
              <a:buNone/>
            </a:pPr>
            <a:endParaRPr lang="en-US" sz="1020" i="1"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Choose the “Edit Data…” option from the pop-up menu.</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An Excel spreadsheet will open. </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The chart will adjust automatically.</a:t>
            </a:r>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Close the spreadsheet window.</a:t>
            </a:r>
            <a:endParaRPr lang="en-US" dirty="0"/>
          </a:p>
          <a:p>
            <a:pPr marL="216233" lvl="0" indent="-151463" algn="l" rtl="0">
              <a:lnSpc>
                <a:spcPct val="70000"/>
              </a:lnSpc>
              <a:spcBef>
                <a:spcPts val="0"/>
              </a:spcBef>
              <a:spcAft>
                <a:spcPts val="0"/>
              </a:spcAft>
              <a:buClr>
                <a:schemeClr val="dk1"/>
              </a:buClr>
              <a:buSzPts val="1020"/>
              <a:buFont typeface="Calibri"/>
              <a:buNone/>
            </a:pPr>
            <a:endParaRPr lang="en-US" sz="1020" i="1" dirty="0"/>
          </a:p>
          <a:p>
            <a:pPr marL="0" lvl="0" indent="0" algn="l" rtl="0">
              <a:lnSpc>
                <a:spcPct val="7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lang="en-US" dirty="0"/>
          </a:p>
          <a:p>
            <a:pPr marL="0" lvl="0" indent="0" algn="l" rtl="0">
              <a:lnSpc>
                <a:spcPct val="70000"/>
              </a:lnSpc>
              <a:spcBef>
                <a:spcPts val="0"/>
              </a:spcBef>
              <a:spcAft>
                <a:spcPts val="0"/>
              </a:spcAft>
              <a:buClr>
                <a:schemeClr val="dk1"/>
              </a:buClr>
              <a:buSzPts val="1020"/>
              <a:buFont typeface="Calibri"/>
              <a:buNone/>
            </a:pPr>
            <a:endParaRPr lang="en-US" sz="1020" b="1" i="1" dirty="0"/>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Update Slides #1 - #4 with your District name, etc.</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tabs on the TPRS website where the data is located:</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#12 - #41 STAAR tab - STAAR Performance</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#50 STAAR tab- STAAR School Progress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#51 - #59 Attendance and Graduation tab - Attendance, Graduation, and Dropout Rates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#60 - #61 Postsecondary tab - College, Career, and Military Readiness (CCMR)</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#62 - #63 Postsecondary tab - CCMR-Related Indicators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#64 - #66 Profile tab - Student Information</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#67 - #68 Profile tab - Staff Information</a:t>
            </a:r>
            <a:endParaRPr lang="en-US" dirty="0"/>
          </a:p>
          <a:p>
            <a:pPr marL="457200" lvl="1" indent="0" algn="l" rtl="0">
              <a:lnSpc>
                <a:spcPct val="80000"/>
              </a:lnSpc>
              <a:spcBef>
                <a:spcPts val="0"/>
              </a:spcBef>
              <a:spcAft>
                <a:spcPts val="0"/>
              </a:spcAft>
              <a:buSzPts val="1400"/>
              <a:buNone/>
            </a:pPr>
            <a:endParaRPr lang="en-US" sz="1020" b="0" i="0" u="none" strike="noStrike" dirty="0">
              <a:solidFill>
                <a:schemeClr val="dk1"/>
              </a:solidFill>
              <a:latin typeface="Calibri"/>
              <a:ea typeface="Calibri"/>
              <a:cs typeface="Calibri"/>
              <a:sym typeface="Calibri"/>
            </a:endParaRPr>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https://rptsvr1.tea.texas.gov/perfreport/tapr/2024/index.html</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Pages 3 - 9</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#50 Page 12</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#51 - #59 Pages 19-21</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#60 - #61 Pages 23 - 24</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#62 - #63 Page 25 - 27</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#64 - #66 Pages 28 – 30</a:t>
            </a:r>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cs typeface="Calibri"/>
                <a:sym typeface="Calibri"/>
              </a:rPr>
              <a:t>Slides #67 - #68 Pages 31 - 33</a:t>
            </a:r>
            <a:endParaRPr lang="en-US" sz="1020" dirty="0"/>
          </a:p>
        </p:txBody>
      </p:sp>
      <p:sp>
        <p:nvSpPr>
          <p:cNvPr id="387" name="Google Shape;387;p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4" name="Google Shape;394;p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70000"/>
              </a:lnSpc>
              <a:spcBef>
                <a:spcPts val="0"/>
              </a:spcBef>
              <a:spcAft>
                <a:spcPts val="0"/>
              </a:spcAft>
              <a:buSzPts val="1400"/>
              <a:buNone/>
            </a:pPr>
            <a:r>
              <a:rPr lang="en-US" sz="1020" i="1" dirty="0"/>
              <a:t>To insert your data into this chart, follow these steps:</a:t>
            </a:r>
            <a:endParaRPr lang="en-US" dirty="0"/>
          </a:p>
          <a:p>
            <a:pPr marL="0" lvl="0" indent="0" algn="l" rtl="0">
              <a:lnSpc>
                <a:spcPct val="70000"/>
              </a:lnSpc>
              <a:spcBef>
                <a:spcPts val="0"/>
              </a:spcBef>
              <a:spcAft>
                <a:spcPts val="0"/>
              </a:spcAft>
              <a:buSzPts val="1400"/>
              <a:buNone/>
            </a:pPr>
            <a:endParaRPr lang="en-US" sz="1020" i="1"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Choose the “Edit Data…” option from the pop-up menu.</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An Excel spreadsheet will open. </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The chart will adjust automatically.</a:t>
            </a:r>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Close the spreadsheet window.</a:t>
            </a:r>
            <a:endParaRPr lang="en-US" dirty="0"/>
          </a:p>
          <a:p>
            <a:pPr marL="216233" lvl="0" indent="-151463" algn="l" rtl="0">
              <a:lnSpc>
                <a:spcPct val="70000"/>
              </a:lnSpc>
              <a:spcBef>
                <a:spcPts val="0"/>
              </a:spcBef>
              <a:spcAft>
                <a:spcPts val="0"/>
              </a:spcAft>
              <a:buClr>
                <a:schemeClr val="dk1"/>
              </a:buClr>
              <a:buSzPts val="1020"/>
              <a:buFont typeface="Calibri"/>
              <a:buNone/>
            </a:pPr>
            <a:endParaRPr lang="en-US" sz="1020" i="1" dirty="0"/>
          </a:p>
          <a:p>
            <a:pPr marL="0" lvl="0" indent="0" algn="l" rtl="0">
              <a:lnSpc>
                <a:spcPct val="7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lang="en-US" dirty="0"/>
          </a:p>
          <a:p>
            <a:pPr marL="0" lvl="0" indent="0" algn="l" rtl="0">
              <a:lnSpc>
                <a:spcPct val="70000"/>
              </a:lnSpc>
              <a:spcBef>
                <a:spcPts val="0"/>
              </a:spcBef>
              <a:spcAft>
                <a:spcPts val="0"/>
              </a:spcAft>
              <a:buClr>
                <a:schemeClr val="dk1"/>
              </a:buClr>
              <a:buSzPts val="1020"/>
              <a:buFont typeface="Calibri"/>
              <a:buNone/>
            </a:pPr>
            <a:endParaRPr lang="en-US" sz="1020" b="1" i="1" dirty="0"/>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Update Slides #1 - #4 with your District name, etc.</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tabs on the TPRS website where the data is located:</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#12 - #41 STAAR tab - STAAR Performance</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#50 STAAR tab- STAAR School Progress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#51 - #59 Attendance and Graduation tab - Attendance, Graduation, and Dropout Rates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#60 - #61 Postsecondary tab - College, Career, and Military Readiness (CCMR)</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#62 - #63 Postsecondary tab - CCMR-Related Indicators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#64 - #66 Profile tab - Student Information</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#67 - #68 Profile tab - Staff Information</a:t>
            </a:r>
            <a:endParaRPr lang="en-US" dirty="0"/>
          </a:p>
          <a:p>
            <a:pPr marL="457200" lvl="1" indent="0" algn="l" rtl="0">
              <a:lnSpc>
                <a:spcPct val="80000"/>
              </a:lnSpc>
              <a:spcBef>
                <a:spcPts val="0"/>
              </a:spcBef>
              <a:spcAft>
                <a:spcPts val="0"/>
              </a:spcAft>
              <a:buSzPts val="1400"/>
              <a:buNone/>
            </a:pPr>
            <a:endParaRPr lang="en-US" sz="1020" b="0" i="0" u="none" strike="noStrike" dirty="0">
              <a:solidFill>
                <a:schemeClr val="dk1"/>
              </a:solidFill>
              <a:latin typeface="Calibri"/>
              <a:ea typeface="Calibri"/>
              <a:cs typeface="Calibri"/>
              <a:sym typeface="Calibri"/>
            </a:endParaRPr>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https://rptsvr1.tea.texas.gov/perfreport/tapr/2024/index.html</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Pages 3 - 9</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#50 Page 12</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#51 - #59 Pages 19-21</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#60 - #61 Pages 23 - 24</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#62 - #63 Page 25 - 27</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#64 - #66 Pages 28 – 30</a:t>
            </a:r>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cs typeface="Calibri"/>
                <a:sym typeface="Calibri"/>
              </a:rPr>
              <a:t>Slides #67 - #68 Pages 31 - 33</a:t>
            </a:r>
            <a:endParaRPr lang="en-US" sz="1020" dirty="0"/>
          </a:p>
        </p:txBody>
      </p:sp>
      <p:sp>
        <p:nvSpPr>
          <p:cNvPr id="395" name="Google Shape;395;p4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2" name="Google Shape;402;p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70000"/>
              </a:lnSpc>
              <a:spcBef>
                <a:spcPts val="0"/>
              </a:spcBef>
              <a:spcAft>
                <a:spcPts val="0"/>
              </a:spcAft>
              <a:buSzPts val="1400"/>
              <a:buNone/>
            </a:pPr>
            <a:r>
              <a:rPr lang="en-US" sz="1020" i="1" dirty="0"/>
              <a:t>To insert your data into this chart, follow these steps:</a:t>
            </a:r>
            <a:endParaRPr lang="en-US" dirty="0"/>
          </a:p>
          <a:p>
            <a:pPr marL="0" lvl="0" indent="0" algn="l" rtl="0">
              <a:lnSpc>
                <a:spcPct val="70000"/>
              </a:lnSpc>
              <a:spcBef>
                <a:spcPts val="0"/>
              </a:spcBef>
              <a:spcAft>
                <a:spcPts val="0"/>
              </a:spcAft>
              <a:buSzPts val="1400"/>
              <a:buNone/>
            </a:pPr>
            <a:endParaRPr lang="en-US" sz="1020" i="1"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Choose the “Edit Data…” option from the pop-up menu.</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An Excel spreadsheet will open. </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The chart will adjust automatically.</a:t>
            </a:r>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Close the spreadsheet window.</a:t>
            </a:r>
            <a:endParaRPr lang="en-US" dirty="0"/>
          </a:p>
          <a:p>
            <a:pPr marL="216233" lvl="0" indent="-151463" algn="l" rtl="0">
              <a:lnSpc>
                <a:spcPct val="70000"/>
              </a:lnSpc>
              <a:spcBef>
                <a:spcPts val="0"/>
              </a:spcBef>
              <a:spcAft>
                <a:spcPts val="0"/>
              </a:spcAft>
              <a:buClr>
                <a:schemeClr val="dk1"/>
              </a:buClr>
              <a:buSzPts val="1020"/>
              <a:buFont typeface="Calibri"/>
              <a:buNone/>
            </a:pPr>
            <a:endParaRPr lang="en-US" sz="1020" i="1" dirty="0"/>
          </a:p>
          <a:p>
            <a:pPr marL="0" lvl="0" indent="0" algn="l" rtl="0">
              <a:lnSpc>
                <a:spcPct val="7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lang="en-US" dirty="0"/>
          </a:p>
          <a:p>
            <a:pPr marL="0" lvl="0" indent="0" algn="l" rtl="0">
              <a:lnSpc>
                <a:spcPct val="70000"/>
              </a:lnSpc>
              <a:spcBef>
                <a:spcPts val="0"/>
              </a:spcBef>
              <a:spcAft>
                <a:spcPts val="0"/>
              </a:spcAft>
              <a:buClr>
                <a:schemeClr val="dk1"/>
              </a:buClr>
              <a:buSzPts val="1020"/>
              <a:buFont typeface="Calibri"/>
              <a:buNone/>
            </a:pPr>
            <a:endParaRPr lang="en-US" sz="1020" b="1" i="1" dirty="0"/>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Update Slides #1 - #4 with your District name, etc.</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tabs on the TPRS website where the data is located:</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#12 - #41 STAAR tab - STAAR Performance</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#50 STAAR tab- STAAR School Progress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#51 - #59 Attendance and Graduation tab - Attendance, Graduation, and Dropout Rates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#60 - #61 Postsecondary tab - College, Career, and Military Readiness (CCMR)</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#62 - #63 Postsecondary tab - CCMR-Related Indicators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#64 - #66 Profile tab - Student Information</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#67 - #68 Profile tab - Staff Information</a:t>
            </a:r>
            <a:endParaRPr lang="en-US" dirty="0"/>
          </a:p>
          <a:p>
            <a:pPr marL="457200" lvl="1" indent="0" algn="l" rtl="0">
              <a:lnSpc>
                <a:spcPct val="80000"/>
              </a:lnSpc>
              <a:spcBef>
                <a:spcPts val="0"/>
              </a:spcBef>
              <a:spcAft>
                <a:spcPts val="0"/>
              </a:spcAft>
              <a:buSzPts val="1400"/>
              <a:buNone/>
            </a:pPr>
            <a:endParaRPr lang="en-US" sz="1020" b="0" i="0" u="none" strike="noStrike" dirty="0">
              <a:solidFill>
                <a:schemeClr val="dk1"/>
              </a:solidFill>
              <a:latin typeface="Calibri"/>
              <a:ea typeface="Calibri"/>
              <a:cs typeface="Calibri"/>
              <a:sym typeface="Calibri"/>
            </a:endParaRPr>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https://rptsvr1.tea.texas.gov/perfreport/tapr/2024/index.html</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Pages 3 - 9</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#50 Page 12</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#51 - #59 Pages 19-21</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#60 - #61 Pages 23 - 24</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#62 - #63 Page 25 - 27</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#64 - #66 Pages 28 – 30</a:t>
            </a:r>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cs typeface="Calibri"/>
                <a:sym typeface="Calibri"/>
              </a:rPr>
              <a:t>Slides #67 - #68 Pages 31 - 33</a:t>
            </a:r>
            <a:endParaRPr lang="en-US" sz="1020" dirty="0"/>
          </a:p>
        </p:txBody>
      </p:sp>
      <p:sp>
        <p:nvSpPr>
          <p:cNvPr id="403" name="Google Shape;403;p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
        <p:nvSpPr>
          <p:cNvPr id="112" name="Google Shape;11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3" name="Google Shape;113;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i="1"/>
              <a:t>Insert appropriate district/campus website links.</a:t>
            </a:r>
            <a:endParaRPr i="1"/>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0" name="Google Shape;410;p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70000"/>
              </a:lnSpc>
              <a:spcBef>
                <a:spcPts val="0"/>
              </a:spcBef>
              <a:spcAft>
                <a:spcPts val="0"/>
              </a:spcAft>
              <a:buSzPts val="1400"/>
              <a:buNone/>
            </a:pPr>
            <a:r>
              <a:rPr lang="en-US" sz="1020" i="1" dirty="0"/>
              <a:t>To insert your data into this chart, follow these steps:</a:t>
            </a:r>
            <a:endParaRPr lang="en-US" dirty="0"/>
          </a:p>
          <a:p>
            <a:pPr marL="0" lvl="0" indent="0" algn="l" rtl="0">
              <a:lnSpc>
                <a:spcPct val="70000"/>
              </a:lnSpc>
              <a:spcBef>
                <a:spcPts val="0"/>
              </a:spcBef>
              <a:spcAft>
                <a:spcPts val="0"/>
              </a:spcAft>
              <a:buSzPts val="1400"/>
              <a:buNone/>
            </a:pPr>
            <a:endParaRPr lang="en-US" sz="1020" i="1"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Choose the “Edit Data…” option from the pop-up menu.</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An Excel spreadsheet will open. </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The chart will adjust automatically.</a:t>
            </a:r>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Close the spreadsheet window.</a:t>
            </a:r>
            <a:endParaRPr lang="en-US" dirty="0"/>
          </a:p>
          <a:p>
            <a:pPr marL="216233" lvl="0" indent="-151463" algn="l" rtl="0">
              <a:lnSpc>
                <a:spcPct val="70000"/>
              </a:lnSpc>
              <a:spcBef>
                <a:spcPts val="0"/>
              </a:spcBef>
              <a:spcAft>
                <a:spcPts val="0"/>
              </a:spcAft>
              <a:buClr>
                <a:schemeClr val="dk1"/>
              </a:buClr>
              <a:buSzPts val="1020"/>
              <a:buFont typeface="Calibri"/>
              <a:buNone/>
            </a:pPr>
            <a:endParaRPr lang="en-US" sz="1020" i="1" dirty="0"/>
          </a:p>
          <a:p>
            <a:pPr marL="0" lvl="0" indent="0" algn="l" rtl="0">
              <a:lnSpc>
                <a:spcPct val="7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lang="en-US" dirty="0"/>
          </a:p>
          <a:p>
            <a:pPr marL="0" lvl="0" indent="0" algn="l" rtl="0">
              <a:lnSpc>
                <a:spcPct val="70000"/>
              </a:lnSpc>
              <a:spcBef>
                <a:spcPts val="0"/>
              </a:spcBef>
              <a:spcAft>
                <a:spcPts val="0"/>
              </a:spcAft>
              <a:buClr>
                <a:schemeClr val="dk1"/>
              </a:buClr>
              <a:buSzPts val="1020"/>
              <a:buFont typeface="Calibri"/>
              <a:buNone/>
            </a:pPr>
            <a:endParaRPr lang="en-US" sz="1020" b="1" i="1" dirty="0"/>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Update Slides #1 - #4 with your District name, etc.</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tabs on the TPRS website where the data is located:</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#12 - #41 STAAR tab - STAAR Performance</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#50 STAAR tab- STAAR School Progress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#51 - #59 Attendance and Graduation tab - Attendance, Graduation, and Dropout Rates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#60 - #61 Postsecondary tab - College, Career, and Military Readiness (CCMR)</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#62 - #63 Postsecondary tab - CCMR-Related Indicators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#64 - #66 Profile tab - Student Information</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#67 - #68 Profile tab - Staff Information</a:t>
            </a:r>
            <a:endParaRPr lang="en-US" dirty="0"/>
          </a:p>
          <a:p>
            <a:pPr marL="457200" lvl="1" indent="0" algn="l" rtl="0">
              <a:lnSpc>
                <a:spcPct val="80000"/>
              </a:lnSpc>
              <a:spcBef>
                <a:spcPts val="0"/>
              </a:spcBef>
              <a:spcAft>
                <a:spcPts val="0"/>
              </a:spcAft>
              <a:buSzPts val="1400"/>
              <a:buNone/>
            </a:pPr>
            <a:endParaRPr lang="en-US" sz="1020" b="0" i="0" u="none" strike="noStrike" dirty="0">
              <a:solidFill>
                <a:schemeClr val="dk1"/>
              </a:solidFill>
              <a:latin typeface="Calibri"/>
              <a:ea typeface="Calibri"/>
              <a:cs typeface="Calibri"/>
              <a:sym typeface="Calibri"/>
            </a:endParaRPr>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https://rptsvr1.tea.texas.gov/perfreport/tapr/2024/index.html</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Pages 3 - 9</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#50 Page 12</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#51 - #59 Pages 19-21</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#60 - #61 Pages 23 - 24</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#62 - #63 Page 25 - 27</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#64 - #66 Pages 28 – 30</a:t>
            </a:r>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cs typeface="Calibri"/>
                <a:sym typeface="Calibri"/>
              </a:rPr>
              <a:t>Slides #67 - #68 Pages 31 - 33</a:t>
            </a:r>
            <a:endParaRPr lang="en-US" sz="1020" dirty="0"/>
          </a:p>
        </p:txBody>
      </p:sp>
      <p:sp>
        <p:nvSpPr>
          <p:cNvPr id="411" name="Google Shape;411;p4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8" name="Google Shape;418;p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70000"/>
              </a:lnSpc>
              <a:spcBef>
                <a:spcPts val="0"/>
              </a:spcBef>
              <a:spcAft>
                <a:spcPts val="0"/>
              </a:spcAft>
              <a:buSzPts val="1400"/>
              <a:buNone/>
            </a:pPr>
            <a:r>
              <a:rPr lang="en-US" sz="1020" i="1" dirty="0"/>
              <a:t>To insert your data into this chart, follow these steps:</a:t>
            </a:r>
            <a:endParaRPr lang="en-US" dirty="0"/>
          </a:p>
          <a:p>
            <a:pPr marL="0" lvl="0" indent="0" algn="l" rtl="0">
              <a:lnSpc>
                <a:spcPct val="70000"/>
              </a:lnSpc>
              <a:spcBef>
                <a:spcPts val="0"/>
              </a:spcBef>
              <a:spcAft>
                <a:spcPts val="0"/>
              </a:spcAft>
              <a:buSzPts val="1400"/>
              <a:buNone/>
            </a:pPr>
            <a:endParaRPr lang="en-US" sz="1020" i="1"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Choose the “Edit Data…” option from the pop-up menu.</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An Excel spreadsheet will open. </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The chart will adjust automatically.</a:t>
            </a:r>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Close the spreadsheet window.</a:t>
            </a:r>
            <a:endParaRPr lang="en-US" dirty="0"/>
          </a:p>
          <a:p>
            <a:pPr marL="216233" lvl="0" indent="-151463" algn="l" rtl="0">
              <a:lnSpc>
                <a:spcPct val="70000"/>
              </a:lnSpc>
              <a:spcBef>
                <a:spcPts val="0"/>
              </a:spcBef>
              <a:spcAft>
                <a:spcPts val="0"/>
              </a:spcAft>
              <a:buClr>
                <a:schemeClr val="dk1"/>
              </a:buClr>
              <a:buSzPts val="1020"/>
              <a:buFont typeface="Calibri"/>
              <a:buNone/>
            </a:pPr>
            <a:endParaRPr lang="en-US" sz="1020" i="1" dirty="0"/>
          </a:p>
          <a:p>
            <a:pPr marL="0" lvl="0" indent="0" algn="l" rtl="0">
              <a:lnSpc>
                <a:spcPct val="7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lang="en-US" dirty="0"/>
          </a:p>
          <a:p>
            <a:pPr marL="0" lvl="0" indent="0" algn="l" rtl="0">
              <a:lnSpc>
                <a:spcPct val="70000"/>
              </a:lnSpc>
              <a:spcBef>
                <a:spcPts val="0"/>
              </a:spcBef>
              <a:spcAft>
                <a:spcPts val="0"/>
              </a:spcAft>
              <a:buClr>
                <a:schemeClr val="dk1"/>
              </a:buClr>
              <a:buSzPts val="1020"/>
              <a:buFont typeface="Calibri"/>
              <a:buNone/>
            </a:pPr>
            <a:endParaRPr lang="en-US" sz="1020" b="1" i="1" dirty="0"/>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Update Slides #1 - #4 with your District name, etc.</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tabs on the TPRS website where the data is located:</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#12 - #41 STAAR tab - STAAR Performance</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#50 STAAR tab- STAAR School Progress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#51 - #59 Attendance and Graduation tab - Attendance, Graduation, and Dropout Rates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#60 - #61 Postsecondary tab - College, Career, and Military Readiness (CCMR)</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#62 - #63 Postsecondary tab - CCMR-Related Indicators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#64 - #66 Profile tab - Student Information</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#67 - #68 Profile tab - Staff Information</a:t>
            </a:r>
            <a:endParaRPr lang="en-US" dirty="0"/>
          </a:p>
          <a:p>
            <a:pPr marL="457200" lvl="1" indent="0" algn="l" rtl="0">
              <a:lnSpc>
                <a:spcPct val="80000"/>
              </a:lnSpc>
              <a:spcBef>
                <a:spcPts val="0"/>
              </a:spcBef>
              <a:spcAft>
                <a:spcPts val="0"/>
              </a:spcAft>
              <a:buSzPts val="1400"/>
              <a:buNone/>
            </a:pPr>
            <a:endParaRPr lang="en-US" sz="1020" b="0" i="0" u="none" strike="noStrike" dirty="0">
              <a:solidFill>
                <a:schemeClr val="dk1"/>
              </a:solidFill>
              <a:latin typeface="Calibri"/>
              <a:ea typeface="Calibri"/>
              <a:cs typeface="Calibri"/>
              <a:sym typeface="Calibri"/>
            </a:endParaRPr>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https://rptsvr1.tea.texas.gov/perfreport/tapr/2024/index.html</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Pages 3 - 9</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#50 Page 12</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#51 - #59 Pages 19-21</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#60 - #61 Pages 23 - 24</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#62 - #63 Page 25 - 27</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#64 - #66 Pages 28 – 30</a:t>
            </a:r>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cs typeface="Calibri"/>
                <a:sym typeface="Calibri"/>
              </a:rPr>
              <a:t>Slides #67 - #68 Pages 31 - 33</a:t>
            </a:r>
            <a:endParaRPr lang="en-US" sz="1020" dirty="0"/>
          </a:p>
        </p:txBody>
      </p:sp>
      <p:sp>
        <p:nvSpPr>
          <p:cNvPr id="419" name="Google Shape;419;p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6" name="Google Shape;426;p4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70000"/>
              </a:lnSpc>
              <a:spcBef>
                <a:spcPts val="0"/>
              </a:spcBef>
              <a:spcAft>
                <a:spcPts val="0"/>
              </a:spcAft>
              <a:buSzPts val="1400"/>
              <a:buNone/>
            </a:pPr>
            <a:r>
              <a:rPr lang="en-US" sz="1020" i="1" dirty="0"/>
              <a:t>To insert your data into this chart, follow these steps:</a:t>
            </a:r>
            <a:endParaRPr lang="en-US" dirty="0"/>
          </a:p>
          <a:p>
            <a:pPr marL="0" lvl="0" indent="0" algn="l" rtl="0">
              <a:lnSpc>
                <a:spcPct val="70000"/>
              </a:lnSpc>
              <a:spcBef>
                <a:spcPts val="0"/>
              </a:spcBef>
              <a:spcAft>
                <a:spcPts val="0"/>
              </a:spcAft>
              <a:buSzPts val="1400"/>
              <a:buNone/>
            </a:pPr>
            <a:endParaRPr lang="en-US" sz="1020" i="1"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Choose the “Edit Data…” option from the pop-up menu.</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An Excel spreadsheet will open. </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The chart will adjust automatically.</a:t>
            </a:r>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Close the spreadsheet window.</a:t>
            </a:r>
            <a:endParaRPr lang="en-US" dirty="0"/>
          </a:p>
          <a:p>
            <a:pPr marL="216233" lvl="0" indent="-151463" algn="l" rtl="0">
              <a:lnSpc>
                <a:spcPct val="70000"/>
              </a:lnSpc>
              <a:spcBef>
                <a:spcPts val="0"/>
              </a:spcBef>
              <a:spcAft>
                <a:spcPts val="0"/>
              </a:spcAft>
              <a:buClr>
                <a:schemeClr val="dk1"/>
              </a:buClr>
              <a:buSzPts val="1020"/>
              <a:buFont typeface="Calibri"/>
              <a:buNone/>
            </a:pPr>
            <a:endParaRPr lang="en-US" sz="1020" i="1" dirty="0"/>
          </a:p>
          <a:p>
            <a:pPr marL="0" lvl="0" indent="0" algn="l" rtl="0">
              <a:lnSpc>
                <a:spcPct val="7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lang="en-US" dirty="0"/>
          </a:p>
          <a:p>
            <a:pPr marL="0" lvl="0" indent="0" algn="l" rtl="0">
              <a:lnSpc>
                <a:spcPct val="70000"/>
              </a:lnSpc>
              <a:spcBef>
                <a:spcPts val="0"/>
              </a:spcBef>
              <a:spcAft>
                <a:spcPts val="0"/>
              </a:spcAft>
              <a:buClr>
                <a:schemeClr val="dk1"/>
              </a:buClr>
              <a:buSzPts val="1020"/>
              <a:buFont typeface="Calibri"/>
              <a:buNone/>
            </a:pPr>
            <a:endParaRPr lang="en-US" sz="1020" b="1" i="1" dirty="0"/>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Update Slides #1 - #4 with your District name, etc.</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tabs on the TPRS website where the data is located:</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#12 - #41 STAAR tab - STAAR Performance</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#50 STAAR tab- STAAR School Progress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#51 - #59 Attendance and Graduation tab - Attendance, Graduation, and Dropout Rates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#60 - #61 Postsecondary tab - College, Career, and Military Readiness (CCMR)</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#62 - #63 Postsecondary tab - CCMR-Related Indicators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#64 - #66 Profile tab - Student Information</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#67 - #68 Profile tab - Staff Information</a:t>
            </a:r>
            <a:endParaRPr lang="en-US" dirty="0"/>
          </a:p>
          <a:p>
            <a:pPr marL="457200" lvl="1" indent="0" algn="l" rtl="0">
              <a:lnSpc>
                <a:spcPct val="80000"/>
              </a:lnSpc>
              <a:spcBef>
                <a:spcPts val="0"/>
              </a:spcBef>
              <a:spcAft>
                <a:spcPts val="0"/>
              </a:spcAft>
              <a:buSzPts val="1400"/>
              <a:buNone/>
            </a:pPr>
            <a:endParaRPr lang="en-US" sz="1020" b="0" i="0" u="none" strike="noStrike" dirty="0">
              <a:solidFill>
                <a:schemeClr val="dk1"/>
              </a:solidFill>
              <a:latin typeface="Calibri"/>
              <a:ea typeface="Calibri"/>
              <a:cs typeface="Calibri"/>
              <a:sym typeface="Calibri"/>
            </a:endParaRPr>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https://rptsvr1.tea.texas.gov/perfreport/tapr/2024/index.html</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Pages 3 - 9</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#50 Page 12</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#51 - #59 Pages 19-21</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#60 - #61 Pages 23 - 24</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#62 - #63 Page 25 - 27</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#64 - #66 Pages 28 – 30</a:t>
            </a:r>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cs typeface="Calibri"/>
                <a:sym typeface="Calibri"/>
              </a:rPr>
              <a:t>Slides #67 - #68 Pages 31 - 33</a:t>
            </a:r>
            <a:endParaRPr lang="en-US" sz="1020" dirty="0"/>
          </a:p>
        </p:txBody>
      </p:sp>
      <p:sp>
        <p:nvSpPr>
          <p:cNvPr id="427" name="Google Shape;427;p4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4" name="Google Shape;434;p4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70000"/>
              </a:lnSpc>
              <a:spcBef>
                <a:spcPts val="0"/>
              </a:spcBef>
              <a:spcAft>
                <a:spcPts val="0"/>
              </a:spcAft>
              <a:buSzPts val="1400"/>
              <a:buNone/>
            </a:pPr>
            <a:r>
              <a:rPr lang="en-US" sz="1020" i="1" dirty="0"/>
              <a:t>To insert your data into this chart, follow these steps:</a:t>
            </a:r>
            <a:endParaRPr lang="en-US" dirty="0"/>
          </a:p>
          <a:p>
            <a:pPr marL="0" lvl="0" indent="0" algn="l" rtl="0">
              <a:lnSpc>
                <a:spcPct val="70000"/>
              </a:lnSpc>
              <a:spcBef>
                <a:spcPts val="0"/>
              </a:spcBef>
              <a:spcAft>
                <a:spcPts val="0"/>
              </a:spcAft>
              <a:buSzPts val="1400"/>
              <a:buNone/>
            </a:pPr>
            <a:endParaRPr lang="en-US" sz="1020" i="1"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Choose the “Edit Data…” option from the pop-up menu.</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An Excel spreadsheet will open. </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The chart will adjust automatically.</a:t>
            </a:r>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Close the spreadsheet window.</a:t>
            </a:r>
            <a:endParaRPr lang="en-US" dirty="0"/>
          </a:p>
          <a:p>
            <a:pPr marL="216233" lvl="0" indent="-151463" algn="l" rtl="0">
              <a:lnSpc>
                <a:spcPct val="70000"/>
              </a:lnSpc>
              <a:spcBef>
                <a:spcPts val="0"/>
              </a:spcBef>
              <a:spcAft>
                <a:spcPts val="0"/>
              </a:spcAft>
              <a:buClr>
                <a:schemeClr val="dk1"/>
              </a:buClr>
              <a:buSzPts val="1020"/>
              <a:buFont typeface="Calibri"/>
              <a:buNone/>
            </a:pPr>
            <a:endParaRPr lang="en-US" sz="1020" i="1" dirty="0"/>
          </a:p>
          <a:p>
            <a:pPr marL="0" lvl="0" indent="0" algn="l" rtl="0">
              <a:lnSpc>
                <a:spcPct val="7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lang="en-US" dirty="0"/>
          </a:p>
          <a:p>
            <a:pPr marL="0" lvl="0" indent="0" algn="l" rtl="0">
              <a:lnSpc>
                <a:spcPct val="70000"/>
              </a:lnSpc>
              <a:spcBef>
                <a:spcPts val="0"/>
              </a:spcBef>
              <a:spcAft>
                <a:spcPts val="0"/>
              </a:spcAft>
              <a:buClr>
                <a:schemeClr val="dk1"/>
              </a:buClr>
              <a:buSzPts val="1020"/>
              <a:buFont typeface="Calibri"/>
              <a:buNone/>
            </a:pPr>
            <a:endParaRPr lang="en-US" sz="1020" b="1" i="1" dirty="0"/>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Update Slides #1 - #4 with your District name, etc.</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tabs on the TPRS website where the data is located:</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#12 - #41 STAAR tab - STAAR Performance</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#50 STAAR tab- STAAR School Progress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#51 - #59 Attendance and Graduation tab - Attendance, Graduation, and Dropout Rates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#60 - #61 Postsecondary tab - College, Career, and Military Readiness (CCMR)</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#62 - #63 Postsecondary tab - CCMR-Related Indicators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#64 - #66 Profile tab - Student Information</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#67 - #68 Profile tab - Staff Information</a:t>
            </a:r>
            <a:endParaRPr lang="en-US" dirty="0"/>
          </a:p>
          <a:p>
            <a:pPr marL="457200" lvl="1" indent="0" algn="l" rtl="0">
              <a:lnSpc>
                <a:spcPct val="80000"/>
              </a:lnSpc>
              <a:spcBef>
                <a:spcPts val="0"/>
              </a:spcBef>
              <a:spcAft>
                <a:spcPts val="0"/>
              </a:spcAft>
              <a:buSzPts val="1400"/>
              <a:buNone/>
            </a:pPr>
            <a:endParaRPr lang="en-US" sz="1020" b="0" i="0" u="none" strike="noStrike" dirty="0">
              <a:solidFill>
                <a:schemeClr val="dk1"/>
              </a:solidFill>
              <a:latin typeface="Calibri"/>
              <a:ea typeface="Calibri"/>
              <a:cs typeface="Calibri"/>
              <a:sym typeface="Calibri"/>
            </a:endParaRPr>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https://rptsvr1.tea.texas.gov/perfreport/tapr/2024/index.html</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Pages 3 - 9</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#50 Page 12</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#51 - #59 Pages 19-21</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#60 - #61 Pages 23 - 24</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#62 - #63 Page 25 - 27</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#64 - #66 Pages 28 – 30</a:t>
            </a:r>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cs typeface="Calibri"/>
                <a:sym typeface="Calibri"/>
              </a:rPr>
              <a:t>Slides #67 - #68 Pages 31 - 33</a:t>
            </a:r>
            <a:endParaRPr lang="en-US" sz="1020" dirty="0"/>
          </a:p>
        </p:txBody>
      </p:sp>
      <p:sp>
        <p:nvSpPr>
          <p:cNvPr id="435" name="Google Shape;435;p4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2" name="Google Shape;442;p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70000"/>
              </a:lnSpc>
              <a:spcBef>
                <a:spcPts val="0"/>
              </a:spcBef>
              <a:spcAft>
                <a:spcPts val="0"/>
              </a:spcAft>
              <a:buSzPts val="1400"/>
              <a:buNone/>
            </a:pPr>
            <a:r>
              <a:rPr lang="en-US" sz="1020" i="1" dirty="0"/>
              <a:t>To insert your data into this chart, follow these steps:</a:t>
            </a:r>
            <a:endParaRPr lang="en-US" dirty="0"/>
          </a:p>
          <a:p>
            <a:pPr marL="0" lvl="0" indent="0" algn="l" rtl="0">
              <a:lnSpc>
                <a:spcPct val="70000"/>
              </a:lnSpc>
              <a:spcBef>
                <a:spcPts val="0"/>
              </a:spcBef>
              <a:spcAft>
                <a:spcPts val="0"/>
              </a:spcAft>
              <a:buSzPts val="1400"/>
              <a:buNone/>
            </a:pPr>
            <a:endParaRPr lang="en-US" sz="1020" i="1"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Choose the “Edit Data…” option from the pop-up menu.</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An Excel spreadsheet will open. </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The chart will adjust automatically.</a:t>
            </a:r>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Close the spreadsheet window.</a:t>
            </a:r>
            <a:endParaRPr lang="en-US" dirty="0"/>
          </a:p>
          <a:p>
            <a:pPr marL="216233" lvl="0" indent="-151463" algn="l" rtl="0">
              <a:lnSpc>
                <a:spcPct val="70000"/>
              </a:lnSpc>
              <a:spcBef>
                <a:spcPts val="0"/>
              </a:spcBef>
              <a:spcAft>
                <a:spcPts val="0"/>
              </a:spcAft>
              <a:buClr>
                <a:schemeClr val="dk1"/>
              </a:buClr>
              <a:buSzPts val="1020"/>
              <a:buFont typeface="Calibri"/>
              <a:buNone/>
            </a:pPr>
            <a:endParaRPr lang="en-US" sz="1020" i="1" dirty="0"/>
          </a:p>
          <a:p>
            <a:pPr marL="0" lvl="0" indent="0" algn="l" rtl="0">
              <a:lnSpc>
                <a:spcPct val="7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lang="en-US" dirty="0"/>
          </a:p>
          <a:p>
            <a:pPr marL="0" lvl="0" indent="0" algn="l" rtl="0">
              <a:lnSpc>
                <a:spcPct val="70000"/>
              </a:lnSpc>
              <a:spcBef>
                <a:spcPts val="0"/>
              </a:spcBef>
              <a:spcAft>
                <a:spcPts val="0"/>
              </a:spcAft>
              <a:buClr>
                <a:schemeClr val="dk1"/>
              </a:buClr>
              <a:buSzPts val="1020"/>
              <a:buFont typeface="Calibri"/>
              <a:buNone/>
            </a:pPr>
            <a:endParaRPr lang="en-US" sz="1020" b="1" i="1" dirty="0"/>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Update Slides #1 - #4 with your District name, etc.</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tabs on the TPRS website where the data is located:</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#12 - #41 STAAR tab - STAAR Performance</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#50 STAAR tab- STAAR School Progress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#51 - #59 Attendance and Graduation tab - Attendance, Graduation, and Dropout Rates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#60 - #61 Postsecondary tab - College, Career, and Military Readiness (CCMR)</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#62 - #63 Postsecondary tab - CCMR-Related Indicators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#64 - #66 Profile tab - Student Information</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#67 - #68 Profile tab - Staff Information</a:t>
            </a:r>
            <a:endParaRPr lang="en-US" dirty="0"/>
          </a:p>
          <a:p>
            <a:pPr marL="457200" lvl="1" indent="0" algn="l" rtl="0">
              <a:lnSpc>
                <a:spcPct val="80000"/>
              </a:lnSpc>
              <a:spcBef>
                <a:spcPts val="0"/>
              </a:spcBef>
              <a:spcAft>
                <a:spcPts val="0"/>
              </a:spcAft>
              <a:buSzPts val="1400"/>
              <a:buNone/>
            </a:pPr>
            <a:endParaRPr lang="en-US" sz="1020" b="0" i="0" u="none" strike="noStrike" dirty="0">
              <a:solidFill>
                <a:schemeClr val="dk1"/>
              </a:solidFill>
              <a:latin typeface="Calibri"/>
              <a:ea typeface="Calibri"/>
              <a:cs typeface="Calibri"/>
              <a:sym typeface="Calibri"/>
            </a:endParaRPr>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https://rptsvr1.tea.texas.gov/perfreport/tapr/2024/index.html</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Pages 3 - 9</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#50 Page 12</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#51 - #59 Pages 19-21</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#60 - #61 Pages 23 - 24</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#62 - #63 Page 25 - 27</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#64 - #66 Pages 28 – 30</a:t>
            </a:r>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cs typeface="Calibri"/>
                <a:sym typeface="Calibri"/>
              </a:rPr>
              <a:t>Slides #67 - #68 Pages 31 - 33</a:t>
            </a:r>
            <a:endParaRPr lang="en-US" sz="1020" dirty="0"/>
          </a:p>
        </p:txBody>
      </p:sp>
      <p:sp>
        <p:nvSpPr>
          <p:cNvPr id="443" name="Google Shape;443;p4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0" name="Google Shape;450;p5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70000"/>
              </a:lnSpc>
              <a:spcBef>
                <a:spcPts val="0"/>
              </a:spcBef>
              <a:spcAft>
                <a:spcPts val="0"/>
              </a:spcAft>
              <a:buSzPts val="1400"/>
              <a:buNone/>
            </a:pPr>
            <a:r>
              <a:rPr lang="en-US" sz="1020" i="1" dirty="0"/>
              <a:t>To insert your data into this chart, follow these steps:</a:t>
            </a:r>
            <a:endParaRPr lang="en-US" dirty="0"/>
          </a:p>
          <a:p>
            <a:pPr marL="0" lvl="0" indent="0" algn="l" rtl="0">
              <a:lnSpc>
                <a:spcPct val="70000"/>
              </a:lnSpc>
              <a:spcBef>
                <a:spcPts val="0"/>
              </a:spcBef>
              <a:spcAft>
                <a:spcPts val="0"/>
              </a:spcAft>
              <a:buSzPts val="1400"/>
              <a:buNone/>
            </a:pPr>
            <a:endParaRPr lang="en-US" sz="1020" i="1"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Choose the “Edit Data…” option from the pop-up menu.</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An Excel spreadsheet will open. </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The chart will adjust automatically.</a:t>
            </a:r>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Close the spreadsheet window.</a:t>
            </a:r>
            <a:endParaRPr lang="en-US" dirty="0"/>
          </a:p>
          <a:p>
            <a:pPr marL="216233" lvl="0" indent="-151463" algn="l" rtl="0">
              <a:lnSpc>
                <a:spcPct val="70000"/>
              </a:lnSpc>
              <a:spcBef>
                <a:spcPts val="0"/>
              </a:spcBef>
              <a:spcAft>
                <a:spcPts val="0"/>
              </a:spcAft>
              <a:buClr>
                <a:schemeClr val="dk1"/>
              </a:buClr>
              <a:buSzPts val="1020"/>
              <a:buFont typeface="Calibri"/>
              <a:buNone/>
            </a:pPr>
            <a:endParaRPr lang="en-US" sz="1020" i="1" dirty="0"/>
          </a:p>
          <a:p>
            <a:pPr marL="0" lvl="0" indent="0" algn="l" rtl="0">
              <a:lnSpc>
                <a:spcPct val="7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lang="en-US" dirty="0"/>
          </a:p>
          <a:p>
            <a:pPr marL="0" lvl="0" indent="0" algn="l" rtl="0">
              <a:lnSpc>
                <a:spcPct val="70000"/>
              </a:lnSpc>
              <a:spcBef>
                <a:spcPts val="0"/>
              </a:spcBef>
              <a:spcAft>
                <a:spcPts val="0"/>
              </a:spcAft>
              <a:buClr>
                <a:schemeClr val="dk1"/>
              </a:buClr>
              <a:buSzPts val="1020"/>
              <a:buFont typeface="Calibri"/>
              <a:buNone/>
            </a:pPr>
            <a:endParaRPr lang="en-US" sz="1020" b="1" i="1" dirty="0"/>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Update Slides #1 - #4 with your District name, etc.</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tabs on the TPRS website where the data is located:</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#12 - #41 STAAR tab - STAAR Performance</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#50 STAAR tab- STAAR School Progress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#51 - #59 Attendance and Graduation tab - Attendance, Graduation, and Dropout Rates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#60 - #61 Postsecondary tab - College, Career, and Military Readiness (CCMR)</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#62 - #63 Postsecondary tab - CCMR-Related Indicators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#64 - #66 Profile tab - Student Information</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#67 - #68 Profile tab - Staff Information</a:t>
            </a:r>
            <a:endParaRPr lang="en-US" dirty="0"/>
          </a:p>
          <a:p>
            <a:pPr marL="457200" lvl="1" indent="0" algn="l" rtl="0">
              <a:lnSpc>
                <a:spcPct val="80000"/>
              </a:lnSpc>
              <a:spcBef>
                <a:spcPts val="0"/>
              </a:spcBef>
              <a:spcAft>
                <a:spcPts val="0"/>
              </a:spcAft>
              <a:buSzPts val="1400"/>
              <a:buNone/>
            </a:pPr>
            <a:endParaRPr lang="en-US" sz="1020" b="0" i="0" u="none" strike="noStrike" dirty="0">
              <a:solidFill>
                <a:schemeClr val="dk1"/>
              </a:solidFill>
              <a:latin typeface="Calibri"/>
              <a:ea typeface="Calibri"/>
              <a:cs typeface="Calibri"/>
              <a:sym typeface="Calibri"/>
            </a:endParaRPr>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https://rptsvr1.tea.texas.gov/perfreport/tapr/2024/index.html</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Pages 3 - 9</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#50 Page 12</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#51 - #59 Pages 19-21</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#60 - #61 Pages 23 - 24</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#62 - #63 Page 25 - 27</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#64 - #66 Pages 28 – 30</a:t>
            </a:r>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cs typeface="Calibri"/>
                <a:sym typeface="Calibri"/>
              </a:rPr>
              <a:t>Slides #67 - #68 Pages 31 - 33</a:t>
            </a:r>
            <a:endParaRPr lang="en-US" sz="1020" dirty="0"/>
          </a:p>
        </p:txBody>
      </p:sp>
      <p:sp>
        <p:nvSpPr>
          <p:cNvPr id="451" name="Google Shape;451;p5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8" name="Google Shape;458;p5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70000"/>
              </a:lnSpc>
              <a:spcBef>
                <a:spcPts val="0"/>
              </a:spcBef>
              <a:spcAft>
                <a:spcPts val="0"/>
              </a:spcAft>
              <a:buSzPts val="1400"/>
              <a:buNone/>
            </a:pPr>
            <a:r>
              <a:rPr lang="en-US" sz="1020" i="1" dirty="0"/>
              <a:t>To insert your data into this chart, follow these steps:</a:t>
            </a:r>
            <a:endParaRPr lang="en-US" dirty="0"/>
          </a:p>
          <a:p>
            <a:pPr marL="0" lvl="0" indent="0" algn="l" rtl="0">
              <a:lnSpc>
                <a:spcPct val="70000"/>
              </a:lnSpc>
              <a:spcBef>
                <a:spcPts val="0"/>
              </a:spcBef>
              <a:spcAft>
                <a:spcPts val="0"/>
              </a:spcAft>
              <a:buSzPts val="1400"/>
              <a:buNone/>
            </a:pPr>
            <a:endParaRPr lang="en-US" sz="1020" i="1"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Choose the “Edit Data…” option from the pop-up menu.</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An Excel spreadsheet will open. </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The chart will adjust automatically.</a:t>
            </a:r>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Close the spreadsheet window.</a:t>
            </a:r>
            <a:endParaRPr lang="en-US" dirty="0"/>
          </a:p>
          <a:p>
            <a:pPr marL="216233" lvl="0" indent="-151463" algn="l" rtl="0">
              <a:lnSpc>
                <a:spcPct val="70000"/>
              </a:lnSpc>
              <a:spcBef>
                <a:spcPts val="0"/>
              </a:spcBef>
              <a:spcAft>
                <a:spcPts val="0"/>
              </a:spcAft>
              <a:buClr>
                <a:schemeClr val="dk1"/>
              </a:buClr>
              <a:buSzPts val="1020"/>
              <a:buFont typeface="Calibri"/>
              <a:buNone/>
            </a:pPr>
            <a:endParaRPr lang="en-US" sz="1020" i="1" dirty="0"/>
          </a:p>
          <a:p>
            <a:pPr marL="0" lvl="0" indent="0" algn="l" rtl="0">
              <a:lnSpc>
                <a:spcPct val="7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lang="en-US" dirty="0"/>
          </a:p>
          <a:p>
            <a:pPr marL="0" lvl="0" indent="0" algn="l" rtl="0">
              <a:lnSpc>
                <a:spcPct val="70000"/>
              </a:lnSpc>
              <a:spcBef>
                <a:spcPts val="0"/>
              </a:spcBef>
              <a:spcAft>
                <a:spcPts val="0"/>
              </a:spcAft>
              <a:buClr>
                <a:schemeClr val="dk1"/>
              </a:buClr>
              <a:buSzPts val="1020"/>
              <a:buFont typeface="Calibri"/>
              <a:buNone/>
            </a:pPr>
            <a:endParaRPr lang="en-US" sz="1020" b="1" i="1" dirty="0"/>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Update Slides #1 - #4 with your District name, etc.</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tabs on the TPRS website where the data is located:</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#12 - #41 STAAR tab - STAAR Performance</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#50 STAAR tab- STAAR School Progress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#51 - #59 Attendance and Graduation tab - Attendance, Graduation, and Dropout Rates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#60 - #61 Postsecondary tab - College, Career, and Military Readiness (CCMR)</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#62 - #63 Postsecondary tab - CCMR-Related Indicators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#64 - #66 Profile tab - Student Information</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#67 - #68 Profile tab - Staff Information</a:t>
            </a:r>
            <a:endParaRPr lang="en-US" dirty="0"/>
          </a:p>
          <a:p>
            <a:pPr marL="457200" lvl="1" indent="0" algn="l" rtl="0">
              <a:lnSpc>
                <a:spcPct val="80000"/>
              </a:lnSpc>
              <a:spcBef>
                <a:spcPts val="0"/>
              </a:spcBef>
              <a:spcAft>
                <a:spcPts val="0"/>
              </a:spcAft>
              <a:buSzPts val="1400"/>
              <a:buNone/>
            </a:pPr>
            <a:endParaRPr lang="en-US" sz="1020" b="0" i="0" u="none" strike="noStrike" dirty="0">
              <a:solidFill>
                <a:schemeClr val="dk1"/>
              </a:solidFill>
              <a:latin typeface="Calibri"/>
              <a:ea typeface="Calibri"/>
              <a:cs typeface="Calibri"/>
              <a:sym typeface="Calibri"/>
            </a:endParaRPr>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https://rptsvr1.tea.texas.gov/perfreport/tapr/2024/index.html</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Pages 3 - 9</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#50 Page 12</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#51 - #59 Pages 19-21</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#60 - #61 Pages 23 - 24</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#62 - #63 Page 25 - 27</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#64 - #66 Pages 28 – 30</a:t>
            </a:r>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cs typeface="Calibri"/>
                <a:sym typeface="Calibri"/>
              </a:rPr>
              <a:t>Slides #67 - #68 Pages 31 - 33</a:t>
            </a:r>
            <a:endParaRPr lang="en-US" sz="1020" dirty="0"/>
          </a:p>
        </p:txBody>
      </p:sp>
      <p:sp>
        <p:nvSpPr>
          <p:cNvPr id="459" name="Google Shape;459;p5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6" name="Google Shape;466;p5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70000"/>
              </a:lnSpc>
              <a:spcBef>
                <a:spcPts val="0"/>
              </a:spcBef>
              <a:spcAft>
                <a:spcPts val="0"/>
              </a:spcAft>
              <a:buSzPts val="1400"/>
              <a:buNone/>
            </a:pPr>
            <a:r>
              <a:rPr lang="en-US" sz="1020" i="1" dirty="0"/>
              <a:t>To insert your data into this chart, follow these steps:</a:t>
            </a:r>
            <a:endParaRPr lang="en-US" dirty="0"/>
          </a:p>
          <a:p>
            <a:pPr marL="0" lvl="0" indent="0" algn="l" rtl="0">
              <a:lnSpc>
                <a:spcPct val="70000"/>
              </a:lnSpc>
              <a:spcBef>
                <a:spcPts val="0"/>
              </a:spcBef>
              <a:spcAft>
                <a:spcPts val="0"/>
              </a:spcAft>
              <a:buSzPts val="1400"/>
              <a:buNone/>
            </a:pPr>
            <a:endParaRPr lang="en-US" sz="1020" i="1"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Choose the “Edit Data…” option from the pop-up menu.</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An Excel spreadsheet will open. </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The chart will adjust automatically.</a:t>
            </a:r>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Close the spreadsheet window.</a:t>
            </a:r>
            <a:endParaRPr lang="en-US" dirty="0"/>
          </a:p>
          <a:p>
            <a:pPr marL="216233" lvl="0" indent="-151463" algn="l" rtl="0">
              <a:lnSpc>
                <a:spcPct val="70000"/>
              </a:lnSpc>
              <a:spcBef>
                <a:spcPts val="0"/>
              </a:spcBef>
              <a:spcAft>
                <a:spcPts val="0"/>
              </a:spcAft>
              <a:buClr>
                <a:schemeClr val="dk1"/>
              </a:buClr>
              <a:buSzPts val="1020"/>
              <a:buFont typeface="Calibri"/>
              <a:buNone/>
            </a:pPr>
            <a:endParaRPr lang="en-US" sz="1020" i="1" dirty="0"/>
          </a:p>
          <a:p>
            <a:pPr marL="0" lvl="0" indent="0" algn="l" rtl="0">
              <a:lnSpc>
                <a:spcPct val="7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lang="en-US" dirty="0"/>
          </a:p>
          <a:p>
            <a:pPr marL="0" lvl="0" indent="0" algn="l" rtl="0">
              <a:lnSpc>
                <a:spcPct val="70000"/>
              </a:lnSpc>
              <a:spcBef>
                <a:spcPts val="0"/>
              </a:spcBef>
              <a:spcAft>
                <a:spcPts val="0"/>
              </a:spcAft>
              <a:buClr>
                <a:schemeClr val="dk1"/>
              </a:buClr>
              <a:buSzPts val="1020"/>
              <a:buFont typeface="Calibri"/>
              <a:buNone/>
            </a:pPr>
            <a:endParaRPr lang="en-US" sz="1020" b="1" i="1" dirty="0"/>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Update Slides #1 - #4 with your District name, etc.</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tabs on the TPRS website where the data is located:</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#12 - #41 STAAR tab - STAAR Performance</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#50 STAAR tab- STAAR School Progress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#51 - #59 Attendance and Graduation tab - Attendance, Graduation, and Dropout Rates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#60 - #61 Postsecondary tab - College, Career, and Military Readiness (CCMR)</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#62 - #63 Postsecondary tab - CCMR-Related Indicators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#64 - #66 Profile tab - Student Information</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#67 - #68 Profile tab - Staff Information</a:t>
            </a:r>
            <a:endParaRPr lang="en-US" dirty="0"/>
          </a:p>
          <a:p>
            <a:pPr marL="457200" lvl="1" indent="0" algn="l" rtl="0">
              <a:lnSpc>
                <a:spcPct val="80000"/>
              </a:lnSpc>
              <a:spcBef>
                <a:spcPts val="0"/>
              </a:spcBef>
              <a:spcAft>
                <a:spcPts val="0"/>
              </a:spcAft>
              <a:buSzPts val="1400"/>
              <a:buNone/>
            </a:pPr>
            <a:endParaRPr lang="en-US" sz="1020" b="0" i="0" u="none" strike="noStrike" dirty="0">
              <a:solidFill>
                <a:schemeClr val="dk1"/>
              </a:solidFill>
              <a:latin typeface="Calibri"/>
              <a:ea typeface="Calibri"/>
              <a:cs typeface="Calibri"/>
              <a:sym typeface="Calibri"/>
            </a:endParaRPr>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https://rptsvr1.tea.texas.gov/perfreport/tapr/2024/index.html</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Pages 3 - 9</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#50 Page 12</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#51 - #59 Pages 19-21</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#60 - #61 Pages 23 - 24</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#62 - #63 Page 25 - 27</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#64 - #66 Pages 28 – 30</a:t>
            </a:r>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cs typeface="Calibri"/>
                <a:sym typeface="Calibri"/>
              </a:rPr>
              <a:t>Slides #67 - #68 Pages 31 - 33</a:t>
            </a:r>
            <a:endParaRPr lang="en-US" sz="1020" dirty="0"/>
          </a:p>
        </p:txBody>
      </p:sp>
      <p:sp>
        <p:nvSpPr>
          <p:cNvPr id="467" name="Google Shape;467;p5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4" name="Google Shape;474;p5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70000"/>
              </a:lnSpc>
              <a:spcBef>
                <a:spcPts val="0"/>
              </a:spcBef>
              <a:spcAft>
                <a:spcPts val="0"/>
              </a:spcAft>
              <a:buSzPts val="1400"/>
              <a:buNone/>
            </a:pPr>
            <a:r>
              <a:rPr lang="en-US" sz="1020" i="1" dirty="0"/>
              <a:t>To insert your data into this chart, follow these steps:</a:t>
            </a:r>
            <a:endParaRPr lang="en-US" dirty="0"/>
          </a:p>
          <a:p>
            <a:pPr marL="0" lvl="0" indent="0" algn="l" rtl="0">
              <a:lnSpc>
                <a:spcPct val="70000"/>
              </a:lnSpc>
              <a:spcBef>
                <a:spcPts val="0"/>
              </a:spcBef>
              <a:spcAft>
                <a:spcPts val="0"/>
              </a:spcAft>
              <a:buSzPts val="1400"/>
              <a:buNone/>
            </a:pPr>
            <a:endParaRPr lang="en-US" sz="1020" i="1"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Choose the “Edit Data…” option from the pop-up menu.</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An Excel spreadsheet will open. </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The chart will adjust automatically.</a:t>
            </a:r>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Close the spreadsheet window.</a:t>
            </a:r>
            <a:endParaRPr lang="en-US" dirty="0"/>
          </a:p>
          <a:p>
            <a:pPr marL="216233" lvl="0" indent="-151463" algn="l" rtl="0">
              <a:lnSpc>
                <a:spcPct val="70000"/>
              </a:lnSpc>
              <a:spcBef>
                <a:spcPts val="0"/>
              </a:spcBef>
              <a:spcAft>
                <a:spcPts val="0"/>
              </a:spcAft>
              <a:buClr>
                <a:schemeClr val="dk1"/>
              </a:buClr>
              <a:buSzPts val="1020"/>
              <a:buFont typeface="Calibri"/>
              <a:buNone/>
            </a:pPr>
            <a:endParaRPr lang="en-US" sz="1020" i="1" dirty="0"/>
          </a:p>
          <a:p>
            <a:pPr marL="0" lvl="0" indent="0" algn="l" rtl="0">
              <a:lnSpc>
                <a:spcPct val="7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lang="en-US" dirty="0"/>
          </a:p>
          <a:p>
            <a:pPr marL="0" lvl="0" indent="0" algn="l" rtl="0">
              <a:lnSpc>
                <a:spcPct val="70000"/>
              </a:lnSpc>
              <a:spcBef>
                <a:spcPts val="0"/>
              </a:spcBef>
              <a:spcAft>
                <a:spcPts val="0"/>
              </a:spcAft>
              <a:buClr>
                <a:schemeClr val="dk1"/>
              </a:buClr>
              <a:buSzPts val="1020"/>
              <a:buFont typeface="Calibri"/>
              <a:buNone/>
            </a:pPr>
            <a:endParaRPr lang="en-US" sz="1020" b="1" i="1" dirty="0"/>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Update Slides #1 - #4 with your District name, etc.</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tabs on the TPRS website where the data is located:</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#12 - #41 STAAR tab - STAAR Performance</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#50 STAAR tab- STAAR School Progress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#51 - #59 Attendance and Graduation tab - Attendance, Graduation, and Dropout Rates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#60 - #61 Postsecondary tab - College, Career, and Military Readiness (CCMR)</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#62 - #63 Postsecondary tab - CCMR-Related Indicators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#64 - #66 Profile tab - Student Information</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#67 - #68 Profile tab - Staff Information</a:t>
            </a:r>
            <a:endParaRPr lang="en-US" dirty="0"/>
          </a:p>
          <a:p>
            <a:pPr marL="457200" lvl="1" indent="0" algn="l" rtl="0">
              <a:lnSpc>
                <a:spcPct val="80000"/>
              </a:lnSpc>
              <a:spcBef>
                <a:spcPts val="0"/>
              </a:spcBef>
              <a:spcAft>
                <a:spcPts val="0"/>
              </a:spcAft>
              <a:buSzPts val="1400"/>
              <a:buNone/>
            </a:pPr>
            <a:endParaRPr lang="en-US" sz="1020" b="0" i="0" u="none" strike="noStrike" dirty="0">
              <a:solidFill>
                <a:schemeClr val="dk1"/>
              </a:solidFill>
              <a:latin typeface="Calibri"/>
              <a:ea typeface="Calibri"/>
              <a:cs typeface="Calibri"/>
              <a:sym typeface="Calibri"/>
            </a:endParaRPr>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https://rptsvr1.tea.texas.gov/perfreport/tapr/2024/index.html</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Pages 3 - 9</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#50 Page 12</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#51 - #59 Pages 19-21</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#60 - #61 Pages 23 - 24</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#62 - #63 Page 25 - 27</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#64 - #66 Pages 28 – 30</a:t>
            </a:r>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cs typeface="Calibri"/>
                <a:sym typeface="Calibri"/>
              </a:rPr>
              <a:t>Slides #67 - #68 Pages 31 - 33</a:t>
            </a:r>
            <a:endParaRPr lang="en-US" sz="1020" dirty="0"/>
          </a:p>
        </p:txBody>
      </p:sp>
      <p:sp>
        <p:nvSpPr>
          <p:cNvPr id="475" name="Google Shape;475;p5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2" name="Google Shape;482;p5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70000"/>
              </a:lnSpc>
              <a:spcBef>
                <a:spcPts val="0"/>
              </a:spcBef>
              <a:spcAft>
                <a:spcPts val="0"/>
              </a:spcAft>
              <a:buSzPts val="1400"/>
              <a:buNone/>
            </a:pPr>
            <a:r>
              <a:rPr lang="en-US" sz="1020" i="1" dirty="0"/>
              <a:t>To insert your data into this chart, follow these steps:</a:t>
            </a:r>
            <a:endParaRPr lang="en-US" dirty="0"/>
          </a:p>
          <a:p>
            <a:pPr marL="0" lvl="0" indent="0" algn="l" rtl="0">
              <a:lnSpc>
                <a:spcPct val="70000"/>
              </a:lnSpc>
              <a:spcBef>
                <a:spcPts val="0"/>
              </a:spcBef>
              <a:spcAft>
                <a:spcPts val="0"/>
              </a:spcAft>
              <a:buSzPts val="1400"/>
              <a:buNone/>
            </a:pPr>
            <a:endParaRPr lang="en-US" sz="1020" i="1"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Choose the “Edit Data…” option from the pop-up menu.</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An Excel spreadsheet will open. </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The chart will adjust automatically.</a:t>
            </a:r>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Close the spreadsheet window.</a:t>
            </a:r>
            <a:endParaRPr lang="en-US" dirty="0"/>
          </a:p>
          <a:p>
            <a:pPr marL="216233" lvl="0" indent="-151463" algn="l" rtl="0">
              <a:lnSpc>
                <a:spcPct val="70000"/>
              </a:lnSpc>
              <a:spcBef>
                <a:spcPts val="0"/>
              </a:spcBef>
              <a:spcAft>
                <a:spcPts val="0"/>
              </a:spcAft>
              <a:buClr>
                <a:schemeClr val="dk1"/>
              </a:buClr>
              <a:buSzPts val="1020"/>
              <a:buFont typeface="Calibri"/>
              <a:buNone/>
            </a:pPr>
            <a:endParaRPr lang="en-US" sz="1020" i="1" dirty="0"/>
          </a:p>
          <a:p>
            <a:pPr marL="0" lvl="0" indent="0" algn="l" rtl="0">
              <a:lnSpc>
                <a:spcPct val="7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lang="en-US" dirty="0"/>
          </a:p>
          <a:p>
            <a:pPr marL="0" lvl="0" indent="0" algn="l" rtl="0">
              <a:lnSpc>
                <a:spcPct val="70000"/>
              </a:lnSpc>
              <a:spcBef>
                <a:spcPts val="0"/>
              </a:spcBef>
              <a:spcAft>
                <a:spcPts val="0"/>
              </a:spcAft>
              <a:buClr>
                <a:schemeClr val="dk1"/>
              </a:buClr>
              <a:buSzPts val="1020"/>
              <a:buFont typeface="Calibri"/>
              <a:buNone/>
            </a:pPr>
            <a:endParaRPr lang="en-US" sz="1020" b="1" i="1" dirty="0"/>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Update Slides #1 - #4 with your District name, etc.</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tabs on the TPRS website where the data is located:</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#12 - #41 STAAR tab - STAAR Performance</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#50 STAAR tab- STAAR School Progress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#51 - #59 Attendance and Graduation tab - Attendance, Graduation, and Dropout Rates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#60 - #61 Postsecondary tab - College, Career, and Military Readiness (CCMR)</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#62 - #63 Postsecondary tab - CCMR-Related Indicators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#64 - #66 Profile tab - Student Information</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#67 - #68 Profile tab - Staff Information</a:t>
            </a:r>
            <a:endParaRPr lang="en-US" dirty="0"/>
          </a:p>
          <a:p>
            <a:pPr marL="457200" lvl="1" indent="0" algn="l" rtl="0">
              <a:lnSpc>
                <a:spcPct val="80000"/>
              </a:lnSpc>
              <a:spcBef>
                <a:spcPts val="0"/>
              </a:spcBef>
              <a:spcAft>
                <a:spcPts val="0"/>
              </a:spcAft>
              <a:buSzPts val="1400"/>
              <a:buNone/>
            </a:pPr>
            <a:endParaRPr lang="en-US" sz="1020" b="0" i="0" u="none" strike="noStrike" dirty="0">
              <a:solidFill>
                <a:schemeClr val="dk1"/>
              </a:solidFill>
              <a:latin typeface="Calibri"/>
              <a:ea typeface="Calibri"/>
              <a:cs typeface="Calibri"/>
              <a:sym typeface="Calibri"/>
            </a:endParaRPr>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https://rptsvr1.tea.texas.gov/perfreport/tapr/2024/index.html</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Pages 3 - 9</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#50 Page 12</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#51 - #59 Pages 19-21</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#60 - #61 Pages 23 - 24</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#62 - #63 Page 25 - 27</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#64 - #66 Pages 28 – 30</a:t>
            </a:r>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cs typeface="Calibri"/>
                <a:sym typeface="Calibri"/>
              </a:rPr>
              <a:t>Slides #67 - #68 Pages 31 - 33</a:t>
            </a:r>
            <a:endParaRPr lang="en-US" sz="1020" dirty="0"/>
          </a:p>
        </p:txBody>
      </p:sp>
      <p:sp>
        <p:nvSpPr>
          <p:cNvPr id="483" name="Google Shape;483;p5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
        <p:nvSpPr>
          <p:cNvPr id="120" name="Google Shape;12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1" name="Google Shape;121;p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en-US" i="1" dirty="0"/>
              <a:t>Link to HTML TAPR System: </a:t>
            </a:r>
            <a:r>
              <a:rPr lang="en-US" b="1" i="0" dirty="0"/>
              <a:t>https://tea.texas.gov/texas-schools/accountability/academic-accountability/performance-reporting/texas-academic-performance-reports</a:t>
            </a:r>
            <a:endParaRPr i="1" dirty="0"/>
          </a:p>
          <a:p>
            <a:pPr marL="0" lvl="0" indent="0" algn="l" rtl="0">
              <a:lnSpc>
                <a:spcPct val="100000"/>
              </a:lnSpc>
              <a:spcBef>
                <a:spcPts val="0"/>
              </a:spcBef>
              <a:spcAft>
                <a:spcPts val="0"/>
              </a:spcAft>
              <a:buSzPts val="1400"/>
              <a:buNone/>
            </a:pPr>
            <a:endParaRPr i="1"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0" name="Google Shape;490;p5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70000"/>
              </a:lnSpc>
              <a:spcBef>
                <a:spcPts val="0"/>
              </a:spcBef>
              <a:spcAft>
                <a:spcPts val="0"/>
              </a:spcAft>
              <a:buSzPts val="1400"/>
              <a:buNone/>
            </a:pPr>
            <a:r>
              <a:rPr lang="en-US" sz="1020" i="1" dirty="0"/>
              <a:t>To insert your data into this chart, follow these steps:</a:t>
            </a:r>
            <a:endParaRPr lang="en-US" dirty="0"/>
          </a:p>
          <a:p>
            <a:pPr marL="0" lvl="0" indent="0" algn="l" rtl="0">
              <a:lnSpc>
                <a:spcPct val="70000"/>
              </a:lnSpc>
              <a:spcBef>
                <a:spcPts val="0"/>
              </a:spcBef>
              <a:spcAft>
                <a:spcPts val="0"/>
              </a:spcAft>
              <a:buSzPts val="1400"/>
              <a:buNone/>
            </a:pPr>
            <a:endParaRPr lang="en-US" sz="1020" i="1"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Choose the “Edit Data…” option from the pop-up menu.</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An Excel spreadsheet will open. </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The chart will adjust automatically.</a:t>
            </a:r>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Close the spreadsheet window.</a:t>
            </a:r>
            <a:endParaRPr lang="en-US" dirty="0"/>
          </a:p>
          <a:p>
            <a:pPr marL="216233" lvl="0" indent="-151463" algn="l" rtl="0">
              <a:lnSpc>
                <a:spcPct val="70000"/>
              </a:lnSpc>
              <a:spcBef>
                <a:spcPts val="0"/>
              </a:spcBef>
              <a:spcAft>
                <a:spcPts val="0"/>
              </a:spcAft>
              <a:buClr>
                <a:schemeClr val="dk1"/>
              </a:buClr>
              <a:buSzPts val="1020"/>
              <a:buFont typeface="Calibri"/>
              <a:buNone/>
            </a:pPr>
            <a:endParaRPr lang="en-US" sz="1020" i="1" dirty="0"/>
          </a:p>
          <a:p>
            <a:pPr marL="0" lvl="0" indent="0" algn="l" rtl="0">
              <a:lnSpc>
                <a:spcPct val="7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lang="en-US" dirty="0"/>
          </a:p>
          <a:p>
            <a:pPr marL="0" lvl="0" indent="0" algn="l" rtl="0">
              <a:lnSpc>
                <a:spcPct val="70000"/>
              </a:lnSpc>
              <a:spcBef>
                <a:spcPts val="0"/>
              </a:spcBef>
              <a:spcAft>
                <a:spcPts val="0"/>
              </a:spcAft>
              <a:buClr>
                <a:schemeClr val="dk1"/>
              </a:buClr>
              <a:buSzPts val="1020"/>
              <a:buFont typeface="Calibri"/>
              <a:buNone/>
            </a:pPr>
            <a:endParaRPr lang="en-US" sz="1020" b="1" i="1" dirty="0"/>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Update Slides #1 - #4 with your District name, etc.</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tabs on the TPRS website where the data is located:</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#12 - #41 STAAR tab - STAAR Performance</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#50 STAAR tab- STAAR School Progress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#51 - #59 Attendance and Graduation tab - Attendance, Graduation, and Dropout Rates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#60 - #61 Postsecondary tab - College, Career, and Military Readiness (CCMR)</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#62 - #63 Postsecondary tab - CCMR-Related Indicators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#64 - #66 Profile tab - Student Information</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#67 - #68 Profile tab - Staff Information</a:t>
            </a:r>
            <a:endParaRPr lang="en-US" dirty="0"/>
          </a:p>
          <a:p>
            <a:pPr marL="457200" lvl="1" indent="0" algn="l" rtl="0">
              <a:lnSpc>
                <a:spcPct val="80000"/>
              </a:lnSpc>
              <a:spcBef>
                <a:spcPts val="0"/>
              </a:spcBef>
              <a:spcAft>
                <a:spcPts val="0"/>
              </a:spcAft>
              <a:buSzPts val="1400"/>
              <a:buNone/>
            </a:pPr>
            <a:endParaRPr lang="en-US" sz="1020" b="0" i="0" u="none" strike="noStrike" dirty="0">
              <a:solidFill>
                <a:schemeClr val="dk1"/>
              </a:solidFill>
              <a:latin typeface="Calibri"/>
              <a:ea typeface="Calibri"/>
              <a:cs typeface="Calibri"/>
              <a:sym typeface="Calibri"/>
            </a:endParaRPr>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https://rptsvr1.tea.texas.gov/perfreport/tapr/2024/index.html</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Pages 3 - 9</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#50 Page 12</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#51 - #59 Pages 19-21</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#60 - #61 Pages 23 - 24</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#62 - #63 Page 25 - 27</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#64 - #66 Pages 28 – 30</a:t>
            </a:r>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cs typeface="Calibri"/>
                <a:sym typeface="Calibri"/>
              </a:rPr>
              <a:t>Slides #67 - #68 Pages 31 - 33</a:t>
            </a:r>
            <a:endParaRPr lang="en-US" sz="1020" dirty="0"/>
          </a:p>
        </p:txBody>
      </p:sp>
      <p:sp>
        <p:nvSpPr>
          <p:cNvPr id="491" name="Google Shape;491;p5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8" name="Google Shape;498;p5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70000"/>
              </a:lnSpc>
              <a:spcBef>
                <a:spcPts val="0"/>
              </a:spcBef>
              <a:spcAft>
                <a:spcPts val="0"/>
              </a:spcAft>
              <a:buSzPts val="1400"/>
              <a:buNone/>
            </a:pPr>
            <a:r>
              <a:rPr lang="en-US" sz="1020" i="1" dirty="0"/>
              <a:t>To insert your data into this chart, follow these steps:</a:t>
            </a:r>
            <a:endParaRPr lang="en-US" dirty="0"/>
          </a:p>
          <a:p>
            <a:pPr marL="0" lvl="0" indent="0" algn="l" rtl="0">
              <a:lnSpc>
                <a:spcPct val="70000"/>
              </a:lnSpc>
              <a:spcBef>
                <a:spcPts val="0"/>
              </a:spcBef>
              <a:spcAft>
                <a:spcPts val="0"/>
              </a:spcAft>
              <a:buSzPts val="1400"/>
              <a:buNone/>
            </a:pPr>
            <a:endParaRPr lang="en-US" sz="1020" i="1"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Choose the “Edit Data…” option from the pop-up menu.</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An Excel spreadsheet will open. </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The chart will adjust automatically.</a:t>
            </a:r>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Close the spreadsheet window.</a:t>
            </a:r>
            <a:endParaRPr lang="en-US" dirty="0"/>
          </a:p>
          <a:p>
            <a:pPr marL="216233" lvl="0" indent="-151463" algn="l" rtl="0">
              <a:lnSpc>
                <a:spcPct val="70000"/>
              </a:lnSpc>
              <a:spcBef>
                <a:spcPts val="0"/>
              </a:spcBef>
              <a:spcAft>
                <a:spcPts val="0"/>
              </a:spcAft>
              <a:buClr>
                <a:schemeClr val="dk1"/>
              </a:buClr>
              <a:buSzPts val="1020"/>
              <a:buFont typeface="Calibri"/>
              <a:buNone/>
            </a:pPr>
            <a:endParaRPr lang="en-US" sz="1020" i="1" dirty="0"/>
          </a:p>
          <a:p>
            <a:pPr marL="0" lvl="0" indent="0" algn="l" rtl="0">
              <a:lnSpc>
                <a:spcPct val="7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lang="en-US" dirty="0"/>
          </a:p>
          <a:p>
            <a:pPr marL="0" lvl="0" indent="0" algn="l" rtl="0">
              <a:lnSpc>
                <a:spcPct val="70000"/>
              </a:lnSpc>
              <a:spcBef>
                <a:spcPts val="0"/>
              </a:spcBef>
              <a:spcAft>
                <a:spcPts val="0"/>
              </a:spcAft>
              <a:buClr>
                <a:schemeClr val="dk1"/>
              </a:buClr>
              <a:buSzPts val="1020"/>
              <a:buFont typeface="Calibri"/>
              <a:buNone/>
            </a:pPr>
            <a:endParaRPr lang="en-US" sz="1020" b="1" i="1" dirty="0"/>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Update Slides #1 - #4 with your District name, etc.</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tabs on the TPRS website where the data is located:</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#12 - #41 STAAR tab - STAAR Performance</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#50 STAAR tab- STAAR School Progress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#51 - #59 Attendance and Graduation tab - Attendance, Graduation, and Dropout Rates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#60 - #61 Postsecondary tab - College, Career, and Military Readiness (CCMR)</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#62 - #63 Postsecondary tab - CCMR-Related Indicators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#64 - #66 Profile tab - Student Information</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#67 - #68 Profile tab - Staff Information</a:t>
            </a:r>
            <a:endParaRPr lang="en-US" dirty="0"/>
          </a:p>
          <a:p>
            <a:pPr marL="457200" lvl="1" indent="0" algn="l" rtl="0">
              <a:lnSpc>
                <a:spcPct val="80000"/>
              </a:lnSpc>
              <a:spcBef>
                <a:spcPts val="0"/>
              </a:spcBef>
              <a:spcAft>
                <a:spcPts val="0"/>
              </a:spcAft>
              <a:buSzPts val="1400"/>
              <a:buNone/>
            </a:pPr>
            <a:endParaRPr lang="en-US" sz="1020" b="0" i="0" u="none" strike="noStrike" dirty="0">
              <a:solidFill>
                <a:schemeClr val="dk1"/>
              </a:solidFill>
              <a:latin typeface="Calibri"/>
              <a:ea typeface="Calibri"/>
              <a:cs typeface="Calibri"/>
              <a:sym typeface="Calibri"/>
            </a:endParaRPr>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https://rptsvr1.tea.texas.gov/perfreport/tapr/2024/index.html</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Pages 3 - 9</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#50 Page 12</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#51 - #59 Pages 19-21</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#60 - #61 Pages 23 - 24</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#62 - #63 Page 25 - 27</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#64 - #66 Pages 28 – 30</a:t>
            </a:r>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cs typeface="Calibri"/>
                <a:sym typeface="Calibri"/>
              </a:rPr>
              <a:t>Slides #67 - #68 Pages 31 - 33</a:t>
            </a:r>
            <a:endParaRPr lang="en-US" sz="1020" dirty="0"/>
          </a:p>
        </p:txBody>
      </p:sp>
      <p:sp>
        <p:nvSpPr>
          <p:cNvPr id="499" name="Google Shape;499;p5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7" name="Google Shape;507;p5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70000"/>
              </a:lnSpc>
              <a:spcBef>
                <a:spcPts val="0"/>
              </a:spcBef>
              <a:spcAft>
                <a:spcPts val="0"/>
              </a:spcAft>
              <a:buSzPts val="1400"/>
              <a:buNone/>
            </a:pPr>
            <a:r>
              <a:rPr lang="en-US" sz="1020" i="1" dirty="0"/>
              <a:t>To insert your data into this chart, follow these steps:</a:t>
            </a:r>
            <a:endParaRPr lang="en-US" dirty="0"/>
          </a:p>
          <a:p>
            <a:pPr marL="0" lvl="0" indent="0" algn="l" rtl="0">
              <a:lnSpc>
                <a:spcPct val="70000"/>
              </a:lnSpc>
              <a:spcBef>
                <a:spcPts val="0"/>
              </a:spcBef>
              <a:spcAft>
                <a:spcPts val="0"/>
              </a:spcAft>
              <a:buSzPts val="1400"/>
              <a:buNone/>
            </a:pPr>
            <a:endParaRPr lang="en-US" sz="1020" i="1"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Choose the “Edit Data…” option from the pop-up menu.</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An Excel spreadsheet will open. </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The chart will adjust automatically.</a:t>
            </a:r>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Close the spreadsheet window.</a:t>
            </a:r>
            <a:endParaRPr lang="en-US" dirty="0"/>
          </a:p>
          <a:p>
            <a:pPr marL="216233" lvl="0" indent="-151463" algn="l" rtl="0">
              <a:lnSpc>
                <a:spcPct val="70000"/>
              </a:lnSpc>
              <a:spcBef>
                <a:spcPts val="0"/>
              </a:spcBef>
              <a:spcAft>
                <a:spcPts val="0"/>
              </a:spcAft>
              <a:buClr>
                <a:schemeClr val="dk1"/>
              </a:buClr>
              <a:buSzPts val="1020"/>
              <a:buFont typeface="Calibri"/>
              <a:buNone/>
            </a:pPr>
            <a:endParaRPr lang="en-US" sz="1020" i="1" dirty="0"/>
          </a:p>
          <a:p>
            <a:pPr marL="0" lvl="0" indent="0" algn="l" rtl="0">
              <a:lnSpc>
                <a:spcPct val="7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lang="en-US" dirty="0"/>
          </a:p>
          <a:p>
            <a:pPr marL="0" lvl="0" indent="0" algn="l" rtl="0">
              <a:lnSpc>
                <a:spcPct val="70000"/>
              </a:lnSpc>
              <a:spcBef>
                <a:spcPts val="0"/>
              </a:spcBef>
              <a:spcAft>
                <a:spcPts val="0"/>
              </a:spcAft>
              <a:buClr>
                <a:schemeClr val="dk1"/>
              </a:buClr>
              <a:buSzPts val="1020"/>
              <a:buFont typeface="Calibri"/>
              <a:buNone/>
            </a:pPr>
            <a:endParaRPr lang="en-US" sz="1020" b="1" i="1" dirty="0"/>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Update Slides #1 - #4 with your District name, etc.</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tabs on the TPRS website where the data is located:</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#12 - #41 STAAR tab - STAAR Performance</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#50 STAAR tab- STAAR School Progress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#51 - #59 Attendance and Graduation tab - Attendance, Graduation, and Dropout Rates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#60 - #61 Postsecondary tab - College, Career, and Military Readiness (CCMR)</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#62 - #63 Postsecondary tab - CCMR-Related Indicators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#64 - #66 Profile tab - Student Information</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#67 - #68 Profile tab - Staff Information</a:t>
            </a:r>
            <a:endParaRPr lang="en-US" dirty="0"/>
          </a:p>
          <a:p>
            <a:pPr marL="457200" lvl="1" indent="0" algn="l" rtl="0">
              <a:lnSpc>
                <a:spcPct val="80000"/>
              </a:lnSpc>
              <a:spcBef>
                <a:spcPts val="0"/>
              </a:spcBef>
              <a:spcAft>
                <a:spcPts val="0"/>
              </a:spcAft>
              <a:buSzPts val="1400"/>
              <a:buNone/>
            </a:pPr>
            <a:endParaRPr lang="en-US" sz="1020" b="0" i="0" u="none" strike="noStrike" dirty="0">
              <a:solidFill>
                <a:schemeClr val="dk1"/>
              </a:solidFill>
              <a:latin typeface="Calibri"/>
              <a:ea typeface="Calibri"/>
              <a:cs typeface="Calibri"/>
              <a:sym typeface="Calibri"/>
            </a:endParaRPr>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https://rptsvr1.tea.texas.gov/perfreport/tapr/2024/index.html</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Pages 3 - 9</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#50 Page 12</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#51 - #59 Pages 19-21</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#60 - #61 Pages 23 - 24</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#62 - #63 Page 25 - 27</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#64 - #66 Pages 28 – 30</a:t>
            </a:r>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cs typeface="Calibri"/>
                <a:sym typeface="Calibri"/>
              </a:rPr>
              <a:t>Slides #67 - #68 Pages 31 - 33</a:t>
            </a:r>
            <a:endParaRPr lang="en-US" sz="1020" dirty="0"/>
          </a:p>
        </p:txBody>
      </p:sp>
      <p:sp>
        <p:nvSpPr>
          <p:cNvPr id="508" name="Google Shape;508;p5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6" name="Google Shape;516;p5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70000"/>
              </a:lnSpc>
              <a:spcBef>
                <a:spcPts val="0"/>
              </a:spcBef>
              <a:spcAft>
                <a:spcPts val="0"/>
              </a:spcAft>
              <a:buSzPts val="1400"/>
              <a:buNone/>
            </a:pPr>
            <a:r>
              <a:rPr lang="en-US" sz="1020" i="1" dirty="0"/>
              <a:t>To insert your data into this chart, follow these steps:</a:t>
            </a:r>
            <a:endParaRPr lang="en-US" dirty="0"/>
          </a:p>
          <a:p>
            <a:pPr marL="0" lvl="0" indent="0" algn="l" rtl="0">
              <a:lnSpc>
                <a:spcPct val="70000"/>
              </a:lnSpc>
              <a:spcBef>
                <a:spcPts val="0"/>
              </a:spcBef>
              <a:spcAft>
                <a:spcPts val="0"/>
              </a:spcAft>
              <a:buSzPts val="1400"/>
              <a:buNone/>
            </a:pPr>
            <a:endParaRPr lang="en-US" sz="1020" i="1"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Choose the “Edit Data…” option from the pop-up menu.</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An Excel spreadsheet will open. </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The chart will adjust automatically.</a:t>
            </a:r>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Close the spreadsheet window.</a:t>
            </a:r>
            <a:endParaRPr lang="en-US" dirty="0"/>
          </a:p>
          <a:p>
            <a:pPr marL="216233" lvl="0" indent="-151463" algn="l" rtl="0">
              <a:lnSpc>
                <a:spcPct val="70000"/>
              </a:lnSpc>
              <a:spcBef>
                <a:spcPts val="0"/>
              </a:spcBef>
              <a:spcAft>
                <a:spcPts val="0"/>
              </a:spcAft>
              <a:buClr>
                <a:schemeClr val="dk1"/>
              </a:buClr>
              <a:buSzPts val="1020"/>
              <a:buFont typeface="Calibri"/>
              <a:buNone/>
            </a:pPr>
            <a:endParaRPr lang="en-US" sz="1020" i="1" dirty="0"/>
          </a:p>
          <a:p>
            <a:pPr marL="0" lvl="0" indent="0" algn="l" rtl="0">
              <a:lnSpc>
                <a:spcPct val="7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lang="en-US" dirty="0"/>
          </a:p>
          <a:p>
            <a:pPr marL="0" lvl="0" indent="0" algn="l" rtl="0">
              <a:lnSpc>
                <a:spcPct val="70000"/>
              </a:lnSpc>
              <a:spcBef>
                <a:spcPts val="0"/>
              </a:spcBef>
              <a:spcAft>
                <a:spcPts val="0"/>
              </a:spcAft>
              <a:buClr>
                <a:schemeClr val="dk1"/>
              </a:buClr>
              <a:buSzPts val="1020"/>
              <a:buFont typeface="Calibri"/>
              <a:buNone/>
            </a:pPr>
            <a:endParaRPr lang="en-US" sz="1020" b="1" i="1" dirty="0"/>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Update Slides #1 - #4 with your District name, etc.</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tabs on the TPRS website where the data is located:</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#12 - #41 STAAR tab - STAAR Performance</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#50 STAAR tab- STAAR School Progress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#51 - #59 Attendance and Graduation tab - Attendance, Graduation, and Dropout Rates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#60 - #61 Postsecondary tab - College, Career, and Military Readiness (CCMR)</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#62 - #63 Postsecondary tab - CCMR-Related Indicators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#64 - #66 Profile tab - Student Information</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#67 - #68 Profile tab - Staff Information</a:t>
            </a:r>
            <a:endParaRPr lang="en-US" dirty="0"/>
          </a:p>
          <a:p>
            <a:pPr marL="457200" lvl="1" indent="0" algn="l" rtl="0">
              <a:lnSpc>
                <a:spcPct val="80000"/>
              </a:lnSpc>
              <a:spcBef>
                <a:spcPts val="0"/>
              </a:spcBef>
              <a:spcAft>
                <a:spcPts val="0"/>
              </a:spcAft>
              <a:buSzPts val="1400"/>
              <a:buNone/>
            </a:pPr>
            <a:endParaRPr lang="en-US" sz="1020" b="0" i="0" u="none" strike="noStrike" dirty="0">
              <a:solidFill>
                <a:schemeClr val="dk1"/>
              </a:solidFill>
              <a:latin typeface="Calibri"/>
              <a:ea typeface="Calibri"/>
              <a:cs typeface="Calibri"/>
              <a:sym typeface="Calibri"/>
            </a:endParaRPr>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https://rptsvr1.tea.texas.gov/perfreport/tapr/2024/index.html</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Pages 3 - 9</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#50 Page 12</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#51 - #59 Pages 19-21</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#60 - #61 Pages 23 - 24</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#62 - #63 Page 25 - 27</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#64 - #66 Pages 28 – 30</a:t>
            </a:r>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cs typeface="Calibri"/>
                <a:sym typeface="Calibri"/>
              </a:rPr>
              <a:t>Slides #67 - #68 Pages 31 - 33</a:t>
            </a:r>
            <a:endParaRPr lang="en-US" sz="1020" dirty="0"/>
          </a:p>
        </p:txBody>
      </p:sp>
      <p:sp>
        <p:nvSpPr>
          <p:cNvPr id="517" name="Google Shape;517;p5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5" name="Google Shape;525;p5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70000"/>
              </a:lnSpc>
              <a:spcBef>
                <a:spcPts val="0"/>
              </a:spcBef>
              <a:spcAft>
                <a:spcPts val="0"/>
              </a:spcAft>
              <a:buSzPts val="1400"/>
              <a:buNone/>
            </a:pPr>
            <a:r>
              <a:rPr lang="en-US" sz="1020" i="1" dirty="0"/>
              <a:t>To insert your data into this chart, follow these steps:</a:t>
            </a:r>
            <a:endParaRPr lang="en-US" dirty="0"/>
          </a:p>
          <a:p>
            <a:pPr marL="0" lvl="0" indent="0" algn="l" rtl="0">
              <a:lnSpc>
                <a:spcPct val="70000"/>
              </a:lnSpc>
              <a:spcBef>
                <a:spcPts val="0"/>
              </a:spcBef>
              <a:spcAft>
                <a:spcPts val="0"/>
              </a:spcAft>
              <a:buSzPts val="1400"/>
              <a:buNone/>
            </a:pPr>
            <a:endParaRPr lang="en-US" sz="1020" i="1"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Choose the “Edit Data…” option from the pop-up menu.</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An Excel spreadsheet will open. </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The chart will adjust automatically.</a:t>
            </a:r>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Close the spreadsheet window.</a:t>
            </a:r>
            <a:endParaRPr lang="en-US" dirty="0"/>
          </a:p>
          <a:p>
            <a:pPr marL="216233" lvl="0" indent="-151463" algn="l" rtl="0">
              <a:lnSpc>
                <a:spcPct val="70000"/>
              </a:lnSpc>
              <a:spcBef>
                <a:spcPts val="0"/>
              </a:spcBef>
              <a:spcAft>
                <a:spcPts val="0"/>
              </a:spcAft>
              <a:buClr>
                <a:schemeClr val="dk1"/>
              </a:buClr>
              <a:buSzPts val="1020"/>
              <a:buFont typeface="Calibri"/>
              <a:buNone/>
            </a:pPr>
            <a:endParaRPr lang="en-US" sz="1020" i="1" dirty="0"/>
          </a:p>
          <a:p>
            <a:pPr marL="0" lvl="0" indent="0" algn="l" rtl="0">
              <a:lnSpc>
                <a:spcPct val="7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lang="en-US" dirty="0"/>
          </a:p>
          <a:p>
            <a:pPr marL="0" lvl="0" indent="0" algn="l" rtl="0">
              <a:lnSpc>
                <a:spcPct val="70000"/>
              </a:lnSpc>
              <a:spcBef>
                <a:spcPts val="0"/>
              </a:spcBef>
              <a:spcAft>
                <a:spcPts val="0"/>
              </a:spcAft>
              <a:buClr>
                <a:schemeClr val="dk1"/>
              </a:buClr>
              <a:buSzPts val="1020"/>
              <a:buFont typeface="Calibri"/>
              <a:buNone/>
            </a:pPr>
            <a:endParaRPr lang="en-US" sz="1020" b="1" i="1" dirty="0"/>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Update Slides #1 - #4 with your District name, etc.</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tabs on the TPRS website where the data is located:</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#12 - #41 STAAR tab - STAAR Performance</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#50 STAAR tab- STAAR School Progress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#51 - #59 Attendance and Graduation tab - Attendance, Graduation, and Dropout Rates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#60 - #61 Postsecondary tab - College, Career, and Military Readiness (CCMR)</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#62 - #63 Postsecondary tab - CCMR-Related Indicators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#64 - #66 Profile tab - Student Information</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#67 - #68 Profile tab - Staff Information</a:t>
            </a:r>
            <a:endParaRPr lang="en-US" dirty="0"/>
          </a:p>
          <a:p>
            <a:pPr marL="457200" lvl="1" indent="0" algn="l" rtl="0">
              <a:lnSpc>
                <a:spcPct val="80000"/>
              </a:lnSpc>
              <a:spcBef>
                <a:spcPts val="0"/>
              </a:spcBef>
              <a:spcAft>
                <a:spcPts val="0"/>
              </a:spcAft>
              <a:buSzPts val="1400"/>
              <a:buNone/>
            </a:pPr>
            <a:endParaRPr lang="en-US" sz="1020" b="0" i="0" u="none" strike="noStrike" dirty="0">
              <a:solidFill>
                <a:schemeClr val="dk1"/>
              </a:solidFill>
              <a:latin typeface="Calibri"/>
              <a:ea typeface="Calibri"/>
              <a:cs typeface="Calibri"/>
              <a:sym typeface="Calibri"/>
            </a:endParaRPr>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https://rptsvr1.tea.texas.gov/perfreport/tapr/2024/index.html</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Pages 3 - 9</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#50 Page 12</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#51 - #59 Pages 19-21</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#60 - #61 Pages 23 - 24</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#62 - #63 Page 25 - 27</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#64 - #66 Pages 28 – 30</a:t>
            </a:r>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cs typeface="Calibri"/>
                <a:sym typeface="Calibri"/>
              </a:rPr>
              <a:t>Slides #67 - #68 Pages 31 - 33</a:t>
            </a:r>
            <a:endParaRPr lang="en-US" sz="1020" dirty="0"/>
          </a:p>
        </p:txBody>
      </p:sp>
      <p:sp>
        <p:nvSpPr>
          <p:cNvPr id="526" name="Google Shape;526;p5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3" name="Google Shape;533;p6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70000"/>
              </a:lnSpc>
              <a:spcBef>
                <a:spcPts val="0"/>
              </a:spcBef>
              <a:spcAft>
                <a:spcPts val="0"/>
              </a:spcAft>
              <a:buSzPts val="1400"/>
              <a:buNone/>
            </a:pPr>
            <a:r>
              <a:rPr lang="en-US" sz="1020" i="1" dirty="0"/>
              <a:t>To insert your data into this chart, follow these steps:</a:t>
            </a:r>
            <a:endParaRPr lang="en-US" dirty="0"/>
          </a:p>
          <a:p>
            <a:pPr marL="0" lvl="0" indent="0" algn="l" rtl="0">
              <a:lnSpc>
                <a:spcPct val="70000"/>
              </a:lnSpc>
              <a:spcBef>
                <a:spcPts val="0"/>
              </a:spcBef>
              <a:spcAft>
                <a:spcPts val="0"/>
              </a:spcAft>
              <a:buSzPts val="1400"/>
              <a:buNone/>
            </a:pPr>
            <a:endParaRPr lang="en-US" sz="1020" i="1"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Choose the “Edit Data…” option from the pop-up menu.</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An Excel spreadsheet will open. </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The chart will adjust automatically.</a:t>
            </a:r>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Close the spreadsheet window.</a:t>
            </a:r>
            <a:endParaRPr lang="en-US" dirty="0"/>
          </a:p>
          <a:p>
            <a:pPr marL="216233" lvl="0" indent="-151463" algn="l" rtl="0">
              <a:lnSpc>
                <a:spcPct val="70000"/>
              </a:lnSpc>
              <a:spcBef>
                <a:spcPts val="0"/>
              </a:spcBef>
              <a:spcAft>
                <a:spcPts val="0"/>
              </a:spcAft>
              <a:buClr>
                <a:schemeClr val="dk1"/>
              </a:buClr>
              <a:buSzPts val="1020"/>
              <a:buFont typeface="Calibri"/>
              <a:buNone/>
            </a:pPr>
            <a:endParaRPr lang="en-US" sz="1020" i="1" dirty="0"/>
          </a:p>
          <a:p>
            <a:pPr marL="0" lvl="0" indent="0" algn="l" rtl="0">
              <a:lnSpc>
                <a:spcPct val="7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lang="en-US" dirty="0"/>
          </a:p>
          <a:p>
            <a:pPr marL="0" lvl="0" indent="0" algn="l" rtl="0">
              <a:lnSpc>
                <a:spcPct val="70000"/>
              </a:lnSpc>
              <a:spcBef>
                <a:spcPts val="0"/>
              </a:spcBef>
              <a:spcAft>
                <a:spcPts val="0"/>
              </a:spcAft>
              <a:buClr>
                <a:schemeClr val="dk1"/>
              </a:buClr>
              <a:buSzPts val="1020"/>
              <a:buFont typeface="Calibri"/>
              <a:buNone/>
            </a:pPr>
            <a:endParaRPr lang="en-US" sz="1020" b="1" i="1" dirty="0"/>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Update Slides #1 - #4 with your District name, etc.</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tabs on the TPRS website where the data is located:</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#12 - #41 STAAR tab - STAAR Performance</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#50 STAAR tab- STAAR School Progress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#51 - #59 Attendance and Graduation tab - Attendance, Graduation, and Dropout Rates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#60 - #61 Postsecondary tab - College, Career, and Military Readiness (CCMR)</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#62 - #63 Postsecondary tab - CCMR-Related Indicators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#64 - #66 Profile tab - Student Information</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#67 - #68 Profile tab - Staff Information</a:t>
            </a:r>
            <a:endParaRPr lang="en-US" dirty="0"/>
          </a:p>
          <a:p>
            <a:pPr marL="457200" lvl="1" indent="0" algn="l" rtl="0">
              <a:lnSpc>
                <a:spcPct val="80000"/>
              </a:lnSpc>
              <a:spcBef>
                <a:spcPts val="0"/>
              </a:spcBef>
              <a:spcAft>
                <a:spcPts val="0"/>
              </a:spcAft>
              <a:buSzPts val="1400"/>
              <a:buNone/>
            </a:pPr>
            <a:endParaRPr lang="en-US" sz="1020" b="0" i="0" u="none" strike="noStrike" dirty="0">
              <a:solidFill>
                <a:schemeClr val="dk1"/>
              </a:solidFill>
              <a:latin typeface="Calibri"/>
              <a:ea typeface="Calibri"/>
              <a:cs typeface="Calibri"/>
              <a:sym typeface="Calibri"/>
            </a:endParaRPr>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https://rptsvr1.tea.texas.gov/perfreport/tapr/2024/index.html</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Pages 3 - 9</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#50 Page 12</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#51 - #59 Pages 19-21</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#60 - #61 Pages 23 - 24</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#62 - #63 Page 25 - 27</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#64 - #66 Pages 28 – 30</a:t>
            </a:r>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cs typeface="Calibri"/>
                <a:sym typeface="Calibri"/>
              </a:rPr>
              <a:t>Slides #67 - #68 Pages 31 - 33</a:t>
            </a:r>
            <a:endParaRPr lang="en-US" sz="1020" dirty="0"/>
          </a:p>
        </p:txBody>
      </p:sp>
      <p:sp>
        <p:nvSpPr>
          <p:cNvPr id="534" name="Google Shape;534;p6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p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1" name="Google Shape;541;p6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70000"/>
              </a:lnSpc>
              <a:spcBef>
                <a:spcPts val="0"/>
              </a:spcBef>
              <a:spcAft>
                <a:spcPts val="0"/>
              </a:spcAft>
              <a:buSzPts val="1400"/>
              <a:buNone/>
            </a:pPr>
            <a:r>
              <a:rPr lang="en-US" sz="1020" i="1" dirty="0"/>
              <a:t>To insert your data into this chart, follow these steps:</a:t>
            </a:r>
            <a:endParaRPr lang="en-US" dirty="0"/>
          </a:p>
          <a:p>
            <a:pPr marL="0" lvl="0" indent="0" algn="l" rtl="0">
              <a:lnSpc>
                <a:spcPct val="70000"/>
              </a:lnSpc>
              <a:spcBef>
                <a:spcPts val="0"/>
              </a:spcBef>
              <a:spcAft>
                <a:spcPts val="0"/>
              </a:spcAft>
              <a:buSzPts val="1400"/>
              <a:buNone/>
            </a:pPr>
            <a:endParaRPr lang="en-US" sz="1020" i="1"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Choose the “Edit Data…” option from the pop-up menu.</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An Excel spreadsheet will open. </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The chart will adjust automatically.</a:t>
            </a:r>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Close the spreadsheet window.</a:t>
            </a:r>
            <a:endParaRPr lang="en-US" dirty="0"/>
          </a:p>
          <a:p>
            <a:pPr marL="216233" lvl="0" indent="-151463" algn="l" rtl="0">
              <a:lnSpc>
                <a:spcPct val="70000"/>
              </a:lnSpc>
              <a:spcBef>
                <a:spcPts val="0"/>
              </a:spcBef>
              <a:spcAft>
                <a:spcPts val="0"/>
              </a:spcAft>
              <a:buClr>
                <a:schemeClr val="dk1"/>
              </a:buClr>
              <a:buSzPts val="1020"/>
              <a:buFont typeface="Calibri"/>
              <a:buNone/>
            </a:pPr>
            <a:endParaRPr lang="en-US" sz="1020" i="1" dirty="0"/>
          </a:p>
          <a:p>
            <a:pPr marL="0" lvl="0" indent="0" algn="l" rtl="0">
              <a:lnSpc>
                <a:spcPct val="7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lang="en-US" dirty="0"/>
          </a:p>
          <a:p>
            <a:pPr marL="0" lvl="0" indent="0" algn="l" rtl="0">
              <a:lnSpc>
                <a:spcPct val="70000"/>
              </a:lnSpc>
              <a:spcBef>
                <a:spcPts val="0"/>
              </a:spcBef>
              <a:spcAft>
                <a:spcPts val="0"/>
              </a:spcAft>
              <a:buClr>
                <a:schemeClr val="dk1"/>
              </a:buClr>
              <a:buSzPts val="1020"/>
              <a:buFont typeface="Calibri"/>
              <a:buNone/>
            </a:pPr>
            <a:endParaRPr lang="en-US" sz="1020" b="1" i="1" dirty="0"/>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Update Slides #1 - #4 with your District name, etc.</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tabs on the TPRS website where the data is located:</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#12 - #41 STAAR tab - STAAR Performance</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#50 STAAR tab- STAAR School Progress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#51 - #59 Attendance and Graduation tab - Attendance, Graduation, and Dropout Rates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#60 - #61 Postsecondary tab - College, Career, and Military Readiness (CCMR)</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#62 - #63 Postsecondary tab - CCMR-Related Indicators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#64 - #66 Profile tab - Student Information</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#67 - #68 Profile tab - Staff Information</a:t>
            </a:r>
            <a:endParaRPr lang="en-US" dirty="0"/>
          </a:p>
          <a:p>
            <a:pPr marL="457200" lvl="1" indent="0" algn="l" rtl="0">
              <a:lnSpc>
                <a:spcPct val="80000"/>
              </a:lnSpc>
              <a:spcBef>
                <a:spcPts val="0"/>
              </a:spcBef>
              <a:spcAft>
                <a:spcPts val="0"/>
              </a:spcAft>
              <a:buSzPts val="1400"/>
              <a:buNone/>
            </a:pPr>
            <a:endParaRPr lang="en-US" sz="1020" b="0" i="0" u="none" strike="noStrike" dirty="0">
              <a:solidFill>
                <a:schemeClr val="dk1"/>
              </a:solidFill>
              <a:latin typeface="Calibri"/>
              <a:ea typeface="Calibri"/>
              <a:cs typeface="Calibri"/>
              <a:sym typeface="Calibri"/>
            </a:endParaRPr>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https://rptsvr1.tea.texas.gov/perfreport/tapr/2024/index.html</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Pages 3 - 9</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#50 Page 12</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#51 - #59 Pages 19-21</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#60 - #61 Pages 23 - 24</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#62 - #63 Page 25 - 27</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#64 - #66 Pages 28 – 30</a:t>
            </a:r>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cs typeface="Calibri"/>
                <a:sym typeface="Calibri"/>
              </a:rPr>
              <a:t>Slides #67 - #68 Pages 31 - 33</a:t>
            </a:r>
            <a:endParaRPr lang="en-US" sz="1020" dirty="0"/>
          </a:p>
        </p:txBody>
      </p:sp>
      <p:sp>
        <p:nvSpPr>
          <p:cNvPr id="542" name="Google Shape;542;p6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p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9" name="Google Shape;549;p6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70000"/>
              </a:lnSpc>
              <a:spcBef>
                <a:spcPts val="0"/>
              </a:spcBef>
              <a:spcAft>
                <a:spcPts val="0"/>
              </a:spcAft>
              <a:buSzPts val="1400"/>
              <a:buNone/>
            </a:pPr>
            <a:r>
              <a:rPr lang="en-US" sz="1020" i="1" dirty="0"/>
              <a:t>To insert your data into this chart, follow these steps:</a:t>
            </a:r>
            <a:endParaRPr lang="en-US" dirty="0"/>
          </a:p>
          <a:p>
            <a:pPr marL="0" lvl="0" indent="0" algn="l" rtl="0">
              <a:lnSpc>
                <a:spcPct val="70000"/>
              </a:lnSpc>
              <a:spcBef>
                <a:spcPts val="0"/>
              </a:spcBef>
              <a:spcAft>
                <a:spcPts val="0"/>
              </a:spcAft>
              <a:buSzPts val="1400"/>
              <a:buNone/>
            </a:pPr>
            <a:endParaRPr lang="en-US" sz="1020" i="1"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Choose the “Edit Data…” option from the pop-up menu.</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An Excel spreadsheet will open. </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The chart will adjust automatically.</a:t>
            </a:r>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Close the spreadsheet window.</a:t>
            </a:r>
            <a:endParaRPr lang="en-US" dirty="0"/>
          </a:p>
          <a:p>
            <a:pPr marL="216233" lvl="0" indent="-151463" algn="l" rtl="0">
              <a:lnSpc>
                <a:spcPct val="70000"/>
              </a:lnSpc>
              <a:spcBef>
                <a:spcPts val="0"/>
              </a:spcBef>
              <a:spcAft>
                <a:spcPts val="0"/>
              </a:spcAft>
              <a:buClr>
                <a:schemeClr val="dk1"/>
              </a:buClr>
              <a:buSzPts val="1020"/>
              <a:buFont typeface="Calibri"/>
              <a:buNone/>
            </a:pPr>
            <a:endParaRPr lang="en-US" sz="1020" i="1" dirty="0"/>
          </a:p>
          <a:p>
            <a:pPr marL="0" lvl="0" indent="0" algn="l" rtl="0">
              <a:lnSpc>
                <a:spcPct val="7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lang="en-US" dirty="0"/>
          </a:p>
          <a:p>
            <a:pPr marL="0" lvl="0" indent="0" algn="l" rtl="0">
              <a:lnSpc>
                <a:spcPct val="70000"/>
              </a:lnSpc>
              <a:spcBef>
                <a:spcPts val="0"/>
              </a:spcBef>
              <a:spcAft>
                <a:spcPts val="0"/>
              </a:spcAft>
              <a:buClr>
                <a:schemeClr val="dk1"/>
              </a:buClr>
              <a:buSzPts val="1020"/>
              <a:buFont typeface="Calibri"/>
              <a:buNone/>
            </a:pPr>
            <a:endParaRPr lang="en-US" sz="1020" b="1" i="1" dirty="0"/>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Update Slides #1 - #4 with your District name, etc.</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tabs on the TPRS website where the data is located:</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#12 - #41 STAAR tab - STAAR Performance</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#50 STAAR tab- STAAR School Progress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#51 - #59 Attendance and Graduation tab - Attendance, Graduation, and Dropout Rates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#60 - #61 Postsecondary tab - College, Career, and Military Readiness (CCMR)</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#62 - #63 Postsecondary tab - CCMR-Related Indicators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#64 - #66 Profile tab - Student Information</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#67 - #68 Profile tab - Staff Information</a:t>
            </a:r>
            <a:endParaRPr lang="en-US" dirty="0"/>
          </a:p>
          <a:p>
            <a:pPr marL="457200" lvl="1" indent="0" algn="l" rtl="0">
              <a:lnSpc>
                <a:spcPct val="80000"/>
              </a:lnSpc>
              <a:spcBef>
                <a:spcPts val="0"/>
              </a:spcBef>
              <a:spcAft>
                <a:spcPts val="0"/>
              </a:spcAft>
              <a:buSzPts val="1400"/>
              <a:buNone/>
            </a:pPr>
            <a:endParaRPr lang="en-US" sz="1020" b="0" i="0" u="none" strike="noStrike" dirty="0">
              <a:solidFill>
                <a:schemeClr val="dk1"/>
              </a:solidFill>
              <a:latin typeface="Calibri"/>
              <a:ea typeface="Calibri"/>
              <a:cs typeface="Calibri"/>
              <a:sym typeface="Calibri"/>
            </a:endParaRPr>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https://rptsvr1.tea.texas.gov/perfreport/tapr/2024/index.html</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Pages 3 - 9</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#50 Page 12</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#51 - #59 Pages 19-21</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#60 - #61 Pages 23 - 24</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#62 - #63 Page 25 - 27</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#64 - #66 Pages 28 – 30</a:t>
            </a:r>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cs typeface="Calibri"/>
                <a:sym typeface="Calibri"/>
              </a:rPr>
              <a:t>Slides #67 - #68 Pages 31 - 33</a:t>
            </a:r>
            <a:endParaRPr lang="en-US" sz="1020" dirty="0"/>
          </a:p>
        </p:txBody>
      </p:sp>
      <p:sp>
        <p:nvSpPr>
          <p:cNvPr id="550" name="Google Shape;550;p6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7" name="Google Shape;557;p6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70000"/>
              </a:lnSpc>
              <a:spcBef>
                <a:spcPts val="0"/>
              </a:spcBef>
              <a:spcAft>
                <a:spcPts val="0"/>
              </a:spcAft>
              <a:buSzPts val="1400"/>
              <a:buNone/>
            </a:pPr>
            <a:r>
              <a:rPr lang="en-US" sz="1020" i="1" dirty="0"/>
              <a:t>To insert your data into this chart, follow these steps:</a:t>
            </a:r>
            <a:endParaRPr lang="en-US" dirty="0"/>
          </a:p>
          <a:p>
            <a:pPr marL="0" lvl="0" indent="0" algn="l" rtl="0">
              <a:lnSpc>
                <a:spcPct val="70000"/>
              </a:lnSpc>
              <a:spcBef>
                <a:spcPts val="0"/>
              </a:spcBef>
              <a:spcAft>
                <a:spcPts val="0"/>
              </a:spcAft>
              <a:buSzPts val="1400"/>
              <a:buNone/>
            </a:pPr>
            <a:endParaRPr lang="en-US" sz="1020" i="1"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Choose the “Edit Data…” option from the pop-up menu.</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An Excel spreadsheet will open. </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The chart will adjust automatically.</a:t>
            </a:r>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Close the spreadsheet window.</a:t>
            </a:r>
            <a:endParaRPr lang="en-US" dirty="0"/>
          </a:p>
          <a:p>
            <a:pPr marL="216233" lvl="0" indent="-151463" algn="l" rtl="0">
              <a:lnSpc>
                <a:spcPct val="70000"/>
              </a:lnSpc>
              <a:spcBef>
                <a:spcPts val="0"/>
              </a:spcBef>
              <a:spcAft>
                <a:spcPts val="0"/>
              </a:spcAft>
              <a:buClr>
                <a:schemeClr val="dk1"/>
              </a:buClr>
              <a:buSzPts val="1020"/>
              <a:buFont typeface="Calibri"/>
              <a:buNone/>
            </a:pPr>
            <a:endParaRPr lang="en-US" sz="1020" i="1" dirty="0"/>
          </a:p>
          <a:p>
            <a:pPr marL="0" lvl="0" indent="0" algn="l" rtl="0">
              <a:lnSpc>
                <a:spcPct val="7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lang="en-US" dirty="0"/>
          </a:p>
          <a:p>
            <a:pPr marL="0" lvl="0" indent="0" algn="l" rtl="0">
              <a:lnSpc>
                <a:spcPct val="70000"/>
              </a:lnSpc>
              <a:spcBef>
                <a:spcPts val="0"/>
              </a:spcBef>
              <a:spcAft>
                <a:spcPts val="0"/>
              </a:spcAft>
              <a:buClr>
                <a:schemeClr val="dk1"/>
              </a:buClr>
              <a:buSzPts val="1020"/>
              <a:buFont typeface="Calibri"/>
              <a:buNone/>
            </a:pPr>
            <a:endParaRPr lang="en-US" sz="1020" b="1" i="1" dirty="0"/>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Update Slides #1 - #4 with your District name, etc.</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tabs on the TPRS website where the data is located:</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#12 - #41 STAAR tab - STAAR Performance</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#50 STAAR tab- STAAR School Progress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#51 - #59 Attendance and Graduation tab - Attendance, Graduation, and Dropout Rates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#60 - #61 Postsecondary tab - College, Career, and Military Readiness (CCMR)</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#62 - #63 Postsecondary tab - CCMR-Related Indicators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#64 - #66 Profile tab - Student Information</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#67 - #68 Profile tab - Staff Information</a:t>
            </a:r>
            <a:endParaRPr lang="en-US" dirty="0"/>
          </a:p>
          <a:p>
            <a:pPr marL="457200" lvl="1" indent="0" algn="l" rtl="0">
              <a:lnSpc>
                <a:spcPct val="80000"/>
              </a:lnSpc>
              <a:spcBef>
                <a:spcPts val="0"/>
              </a:spcBef>
              <a:spcAft>
                <a:spcPts val="0"/>
              </a:spcAft>
              <a:buSzPts val="1400"/>
              <a:buNone/>
            </a:pPr>
            <a:endParaRPr lang="en-US" sz="1020" b="0" i="0" u="none" strike="noStrike" dirty="0">
              <a:solidFill>
                <a:schemeClr val="dk1"/>
              </a:solidFill>
              <a:latin typeface="Calibri"/>
              <a:ea typeface="Calibri"/>
              <a:cs typeface="Calibri"/>
              <a:sym typeface="Calibri"/>
            </a:endParaRPr>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https://rptsvr1.tea.texas.gov/perfreport/tapr/2024/index.html</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Pages 3 - 9</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#50 Page 12</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#51 - #59 Pages 19-21</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#60 - #61 Pages 23 - 24</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#62 - #63 Page 25 - 27</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#64 - #66 Pages 28 – 30</a:t>
            </a:r>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cs typeface="Calibri"/>
                <a:sym typeface="Calibri"/>
              </a:rPr>
              <a:t>Slides #67 - #68 Pages 31 - 33</a:t>
            </a:r>
            <a:endParaRPr lang="en-US" sz="1020" dirty="0"/>
          </a:p>
        </p:txBody>
      </p:sp>
      <p:sp>
        <p:nvSpPr>
          <p:cNvPr id="558" name="Google Shape;558;p6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p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5" name="Google Shape;565;p6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70000"/>
              </a:lnSpc>
              <a:spcBef>
                <a:spcPts val="0"/>
              </a:spcBef>
              <a:spcAft>
                <a:spcPts val="0"/>
              </a:spcAft>
              <a:buSzPts val="1400"/>
              <a:buNone/>
            </a:pPr>
            <a:r>
              <a:rPr lang="en-US" sz="1020" i="1" dirty="0"/>
              <a:t>To insert your data into this chart, follow these steps:</a:t>
            </a:r>
            <a:endParaRPr lang="en-US" dirty="0"/>
          </a:p>
          <a:p>
            <a:pPr marL="0" lvl="0" indent="0" algn="l" rtl="0">
              <a:lnSpc>
                <a:spcPct val="70000"/>
              </a:lnSpc>
              <a:spcBef>
                <a:spcPts val="0"/>
              </a:spcBef>
              <a:spcAft>
                <a:spcPts val="0"/>
              </a:spcAft>
              <a:buSzPts val="1400"/>
              <a:buNone/>
            </a:pPr>
            <a:endParaRPr lang="en-US" sz="1020" i="1"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Choose the “Edit Data…” option from the pop-up menu.</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An Excel spreadsheet will open. </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The chart will adjust automatically.</a:t>
            </a:r>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Close the spreadsheet window.</a:t>
            </a:r>
            <a:endParaRPr lang="en-US" dirty="0"/>
          </a:p>
          <a:p>
            <a:pPr marL="216233" lvl="0" indent="-151463" algn="l" rtl="0">
              <a:lnSpc>
                <a:spcPct val="70000"/>
              </a:lnSpc>
              <a:spcBef>
                <a:spcPts val="0"/>
              </a:spcBef>
              <a:spcAft>
                <a:spcPts val="0"/>
              </a:spcAft>
              <a:buClr>
                <a:schemeClr val="dk1"/>
              </a:buClr>
              <a:buSzPts val="1020"/>
              <a:buFont typeface="Calibri"/>
              <a:buNone/>
            </a:pPr>
            <a:endParaRPr lang="en-US" sz="1020" i="1" dirty="0"/>
          </a:p>
          <a:p>
            <a:pPr marL="0" lvl="0" indent="0" algn="l" rtl="0">
              <a:lnSpc>
                <a:spcPct val="7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lang="en-US" dirty="0"/>
          </a:p>
          <a:p>
            <a:pPr marL="0" lvl="0" indent="0" algn="l" rtl="0">
              <a:lnSpc>
                <a:spcPct val="70000"/>
              </a:lnSpc>
              <a:spcBef>
                <a:spcPts val="0"/>
              </a:spcBef>
              <a:spcAft>
                <a:spcPts val="0"/>
              </a:spcAft>
              <a:buClr>
                <a:schemeClr val="dk1"/>
              </a:buClr>
              <a:buSzPts val="1020"/>
              <a:buFont typeface="Calibri"/>
              <a:buNone/>
            </a:pPr>
            <a:endParaRPr lang="en-US" sz="1020" b="1" i="1" dirty="0"/>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Update Slides #1 - #4 with your District name, etc.</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tabs on the TPRS website where the data is located:</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#12 - #41 STAAR tab - STAAR Performance</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#50 STAAR tab- STAAR School Progress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#51 - #59 Attendance and Graduation tab - Attendance, Graduation, and Dropout Rates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#60 - #61 Postsecondary tab - College, Career, and Military Readiness (CCMR)</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#62 - #63 Postsecondary tab - CCMR-Related Indicators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#64 - #66 Profile tab - Student Information</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#67 - #68 Profile tab - Staff Information</a:t>
            </a:r>
            <a:endParaRPr lang="en-US" dirty="0"/>
          </a:p>
          <a:p>
            <a:pPr marL="457200" lvl="1" indent="0" algn="l" rtl="0">
              <a:lnSpc>
                <a:spcPct val="80000"/>
              </a:lnSpc>
              <a:spcBef>
                <a:spcPts val="0"/>
              </a:spcBef>
              <a:spcAft>
                <a:spcPts val="0"/>
              </a:spcAft>
              <a:buSzPts val="1400"/>
              <a:buNone/>
            </a:pPr>
            <a:endParaRPr lang="en-US" sz="1020" b="0" i="0" u="none" strike="noStrike" dirty="0">
              <a:solidFill>
                <a:schemeClr val="dk1"/>
              </a:solidFill>
              <a:latin typeface="Calibri"/>
              <a:ea typeface="Calibri"/>
              <a:cs typeface="Calibri"/>
              <a:sym typeface="Calibri"/>
            </a:endParaRPr>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https://rptsvr1.tea.texas.gov/perfreport/tapr/2024/index.html</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Pages 3 - 9</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#50 Page 12</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#51 - #59 Pages 19-21</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#60 - #61 Pages 23 - 24</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#62 - #63 Page 25 - 27</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#64 - #66 Pages 28 – 30</a:t>
            </a:r>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cs typeface="Calibri"/>
                <a:sym typeface="Calibri"/>
              </a:rPr>
              <a:t>Slides #67 - #68 Pages 31 - 33</a:t>
            </a:r>
            <a:endParaRPr lang="en-US" sz="1020" dirty="0"/>
          </a:p>
        </p:txBody>
      </p:sp>
      <p:sp>
        <p:nvSpPr>
          <p:cNvPr id="566" name="Google Shape;566;p6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3CF73876-FB68-03E7-D81D-CF787DC1EEAC}"/>
            </a:ext>
          </a:extLst>
        </p:cNvPr>
        <p:cNvGrpSpPr/>
        <p:nvPr/>
      </p:nvGrpSpPr>
      <p:grpSpPr>
        <a:xfrm>
          <a:off x="0" y="0"/>
          <a:ext cx="0" cy="0"/>
          <a:chOff x="0" y="0"/>
          <a:chExt cx="0" cy="0"/>
        </a:xfrm>
      </p:grpSpPr>
      <p:sp>
        <p:nvSpPr>
          <p:cNvPr id="119" name="Google Shape;119;p5:notes">
            <a:extLst>
              <a:ext uri="{FF2B5EF4-FFF2-40B4-BE49-F238E27FC236}">
                <a16:creationId xmlns:a16="http://schemas.microsoft.com/office/drawing/2014/main" id="{C46A2C76-EDC6-4603-D64C-281E21C3AAD7}"/>
              </a:ext>
            </a:extLst>
          </p:cNvPr>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
        <p:nvSpPr>
          <p:cNvPr id="120" name="Google Shape;120;p5:notes">
            <a:extLst>
              <a:ext uri="{FF2B5EF4-FFF2-40B4-BE49-F238E27FC236}">
                <a16:creationId xmlns:a16="http://schemas.microsoft.com/office/drawing/2014/main" id="{947D8A21-21BF-BA85-1AE1-DB81F60FF21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1" name="Google Shape;121;p5:notes">
            <a:extLst>
              <a:ext uri="{FF2B5EF4-FFF2-40B4-BE49-F238E27FC236}">
                <a16:creationId xmlns:a16="http://schemas.microsoft.com/office/drawing/2014/main" id="{6A16FCE6-3DE8-472E-15D0-362715FB95AD}"/>
              </a:ext>
            </a:extLst>
          </p:cNvPr>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en-US" i="1" dirty="0"/>
              <a:t>Link to HTML TPRS System: </a:t>
            </a:r>
            <a:r>
              <a:rPr lang="en-US" sz="1200" b="1" i="0" u="none" strike="noStrike" cap="none" dirty="0">
                <a:solidFill>
                  <a:schemeClr val="hlink"/>
                </a:solidFill>
                <a:latin typeface="Calibri"/>
                <a:cs typeface="Calibri"/>
                <a:sym typeface="Calibri"/>
              </a:rPr>
              <a:t>https://rptsvr1.tea.texas.gov/perfreport/tprs/tprs_srch.html</a:t>
            </a:r>
          </a:p>
          <a:p>
            <a:pPr marL="0" lvl="0" indent="0" algn="l" rtl="0">
              <a:lnSpc>
                <a:spcPct val="100000"/>
              </a:lnSpc>
              <a:spcBef>
                <a:spcPts val="0"/>
              </a:spcBef>
              <a:spcAft>
                <a:spcPts val="0"/>
              </a:spcAft>
              <a:buSzPts val="1400"/>
              <a:buNone/>
            </a:pPr>
            <a:endParaRPr i="1" dirty="0"/>
          </a:p>
          <a:p>
            <a:pPr marL="0" lvl="0" indent="0" algn="l" rtl="0">
              <a:lnSpc>
                <a:spcPct val="100000"/>
              </a:lnSpc>
              <a:spcBef>
                <a:spcPts val="0"/>
              </a:spcBef>
              <a:spcAft>
                <a:spcPts val="0"/>
              </a:spcAft>
              <a:buSzPts val="1400"/>
              <a:buNone/>
            </a:pPr>
            <a:endParaRPr i="1" dirty="0"/>
          </a:p>
        </p:txBody>
      </p:sp>
    </p:spTree>
    <p:extLst>
      <p:ext uri="{BB962C8B-B14F-4D97-AF65-F5344CB8AC3E}">
        <p14:creationId xmlns:p14="http://schemas.microsoft.com/office/powerpoint/2010/main" val="315058200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p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3" name="Google Shape;573;p6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70000"/>
              </a:lnSpc>
              <a:spcBef>
                <a:spcPts val="0"/>
              </a:spcBef>
              <a:spcAft>
                <a:spcPts val="0"/>
              </a:spcAft>
              <a:buSzPts val="1400"/>
              <a:buNone/>
            </a:pPr>
            <a:r>
              <a:rPr lang="en-US" sz="1020" i="1" dirty="0"/>
              <a:t>To insert your data into this chart, follow these steps:</a:t>
            </a:r>
            <a:endParaRPr lang="en-US" dirty="0"/>
          </a:p>
          <a:p>
            <a:pPr marL="0" lvl="0" indent="0" algn="l" rtl="0">
              <a:lnSpc>
                <a:spcPct val="70000"/>
              </a:lnSpc>
              <a:spcBef>
                <a:spcPts val="0"/>
              </a:spcBef>
              <a:spcAft>
                <a:spcPts val="0"/>
              </a:spcAft>
              <a:buSzPts val="1400"/>
              <a:buNone/>
            </a:pPr>
            <a:endParaRPr lang="en-US" sz="1020" i="1"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Choose the “Edit Data…” option from the pop-up menu.</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An Excel spreadsheet will open. </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The chart will adjust automatically.</a:t>
            </a:r>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Close the spreadsheet window.</a:t>
            </a:r>
            <a:endParaRPr lang="en-US" dirty="0"/>
          </a:p>
          <a:p>
            <a:pPr marL="216233" lvl="0" indent="-151463" algn="l" rtl="0">
              <a:lnSpc>
                <a:spcPct val="70000"/>
              </a:lnSpc>
              <a:spcBef>
                <a:spcPts val="0"/>
              </a:spcBef>
              <a:spcAft>
                <a:spcPts val="0"/>
              </a:spcAft>
              <a:buClr>
                <a:schemeClr val="dk1"/>
              </a:buClr>
              <a:buSzPts val="1020"/>
              <a:buFont typeface="Calibri"/>
              <a:buNone/>
            </a:pPr>
            <a:endParaRPr lang="en-US" sz="1020" i="1" dirty="0"/>
          </a:p>
          <a:p>
            <a:pPr marL="0" lvl="0" indent="0" algn="l" rtl="0">
              <a:lnSpc>
                <a:spcPct val="7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lang="en-US" dirty="0"/>
          </a:p>
          <a:p>
            <a:pPr marL="0" lvl="0" indent="0" algn="l" rtl="0">
              <a:lnSpc>
                <a:spcPct val="70000"/>
              </a:lnSpc>
              <a:spcBef>
                <a:spcPts val="0"/>
              </a:spcBef>
              <a:spcAft>
                <a:spcPts val="0"/>
              </a:spcAft>
              <a:buClr>
                <a:schemeClr val="dk1"/>
              </a:buClr>
              <a:buSzPts val="1020"/>
              <a:buFont typeface="Calibri"/>
              <a:buNone/>
            </a:pPr>
            <a:endParaRPr lang="en-US" sz="1020" b="1" i="1" dirty="0"/>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Update Slides #1 - #4 with your District name, etc.</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tabs on the TPRS website where the data is located:</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#12 - #41 STAAR tab - STAAR Performance</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#50 STAAR tab- STAAR School Progress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#51 - #59 Attendance and Graduation tab - Attendance, Graduation, and Dropout Rates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#60 - #61 Postsecondary tab - College, Career, and Military Readiness (CCMR)</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#62 - #63 Postsecondary tab - CCMR-Related Indicators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#64 - #66 Profile tab - Student Information</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#67 - #68 Profile tab - Staff Information</a:t>
            </a:r>
            <a:endParaRPr lang="en-US" dirty="0"/>
          </a:p>
          <a:p>
            <a:pPr marL="457200" lvl="1" indent="0" algn="l" rtl="0">
              <a:lnSpc>
                <a:spcPct val="80000"/>
              </a:lnSpc>
              <a:spcBef>
                <a:spcPts val="0"/>
              </a:spcBef>
              <a:spcAft>
                <a:spcPts val="0"/>
              </a:spcAft>
              <a:buSzPts val="1400"/>
              <a:buNone/>
            </a:pPr>
            <a:endParaRPr lang="en-US" sz="1020" b="0" i="0" u="none" strike="noStrike" dirty="0">
              <a:solidFill>
                <a:schemeClr val="dk1"/>
              </a:solidFill>
              <a:latin typeface="Calibri"/>
              <a:ea typeface="Calibri"/>
              <a:cs typeface="Calibri"/>
              <a:sym typeface="Calibri"/>
            </a:endParaRPr>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https://rptsvr1.tea.texas.gov/perfreport/tapr/2024/index.html</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Pages 3 - 9</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#50 Page 12</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#51 - #59 Pages 19-21</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#60 - #61 Pages 23 - 24</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#62 - #63 Page 25 - 27</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#64 - #66 Pages 28 – 30</a:t>
            </a:r>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cs typeface="Calibri"/>
                <a:sym typeface="Calibri"/>
              </a:rPr>
              <a:t>Slides #67 - #68 Pages 31 - 33</a:t>
            </a:r>
            <a:endParaRPr lang="en-US" sz="1020" dirty="0"/>
          </a:p>
        </p:txBody>
      </p:sp>
      <p:sp>
        <p:nvSpPr>
          <p:cNvPr id="574" name="Google Shape;574;p6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60</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p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1" name="Google Shape;581;p6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70000"/>
              </a:lnSpc>
              <a:spcBef>
                <a:spcPts val="0"/>
              </a:spcBef>
              <a:spcAft>
                <a:spcPts val="0"/>
              </a:spcAft>
              <a:buSzPts val="1400"/>
              <a:buNone/>
            </a:pPr>
            <a:r>
              <a:rPr lang="en-US" sz="1020" i="1" dirty="0"/>
              <a:t>To insert your data into this chart, follow these steps:</a:t>
            </a:r>
            <a:endParaRPr lang="en-US" dirty="0"/>
          </a:p>
          <a:p>
            <a:pPr marL="0" lvl="0" indent="0" algn="l" rtl="0">
              <a:lnSpc>
                <a:spcPct val="70000"/>
              </a:lnSpc>
              <a:spcBef>
                <a:spcPts val="0"/>
              </a:spcBef>
              <a:spcAft>
                <a:spcPts val="0"/>
              </a:spcAft>
              <a:buSzPts val="1400"/>
              <a:buNone/>
            </a:pPr>
            <a:endParaRPr lang="en-US" sz="1020" i="1"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Choose the “Edit Data…” option from the pop-up menu.</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An Excel spreadsheet will open. </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The chart will adjust automatically.</a:t>
            </a:r>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Close the spreadsheet window.</a:t>
            </a:r>
            <a:endParaRPr lang="en-US" dirty="0"/>
          </a:p>
          <a:p>
            <a:pPr marL="216233" lvl="0" indent="-151463" algn="l" rtl="0">
              <a:lnSpc>
                <a:spcPct val="70000"/>
              </a:lnSpc>
              <a:spcBef>
                <a:spcPts val="0"/>
              </a:spcBef>
              <a:spcAft>
                <a:spcPts val="0"/>
              </a:spcAft>
              <a:buClr>
                <a:schemeClr val="dk1"/>
              </a:buClr>
              <a:buSzPts val="1020"/>
              <a:buFont typeface="Calibri"/>
              <a:buNone/>
            </a:pPr>
            <a:endParaRPr lang="en-US" sz="1020" i="1" dirty="0"/>
          </a:p>
          <a:p>
            <a:pPr marL="0" lvl="0" indent="0" algn="l" rtl="0">
              <a:lnSpc>
                <a:spcPct val="7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lang="en-US" dirty="0"/>
          </a:p>
          <a:p>
            <a:pPr marL="0" lvl="0" indent="0" algn="l" rtl="0">
              <a:lnSpc>
                <a:spcPct val="70000"/>
              </a:lnSpc>
              <a:spcBef>
                <a:spcPts val="0"/>
              </a:spcBef>
              <a:spcAft>
                <a:spcPts val="0"/>
              </a:spcAft>
              <a:buClr>
                <a:schemeClr val="dk1"/>
              </a:buClr>
              <a:buSzPts val="1020"/>
              <a:buFont typeface="Calibri"/>
              <a:buNone/>
            </a:pPr>
            <a:endParaRPr lang="en-US" sz="1020" b="1" i="1" dirty="0"/>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Update Slides #1 - #4 with your District name, etc.</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tabs on the TPRS website where the data is located:</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#12 - #41 STAAR tab - STAAR Performance</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#50 STAAR tab- STAAR School Progress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#51 - #59 Attendance and Graduation tab - Attendance, Graduation, and Dropout Rates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#60 - #61 Postsecondary tab - College, Career, and Military Readiness (CCMR)</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#62 - #63 Postsecondary tab - CCMR-Related Indicators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#64 - #66 Profile tab - Student Information</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#67 - #68 Profile tab - Staff Information</a:t>
            </a:r>
            <a:endParaRPr lang="en-US" dirty="0"/>
          </a:p>
          <a:p>
            <a:pPr marL="457200" lvl="1" indent="0" algn="l" rtl="0">
              <a:lnSpc>
                <a:spcPct val="80000"/>
              </a:lnSpc>
              <a:spcBef>
                <a:spcPts val="0"/>
              </a:spcBef>
              <a:spcAft>
                <a:spcPts val="0"/>
              </a:spcAft>
              <a:buSzPts val="1400"/>
              <a:buNone/>
            </a:pPr>
            <a:endParaRPr lang="en-US" sz="1020" b="0" i="0" u="none" strike="noStrike" dirty="0">
              <a:solidFill>
                <a:schemeClr val="dk1"/>
              </a:solidFill>
              <a:latin typeface="Calibri"/>
              <a:ea typeface="Calibri"/>
              <a:cs typeface="Calibri"/>
              <a:sym typeface="Calibri"/>
            </a:endParaRPr>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https://rptsvr1.tea.texas.gov/perfreport/tapr/2024/index.html</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Pages 3 - 9</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#50 Page 12</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#51 - #59 Pages 19-21</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#60 - #61 Pages 23 - 24</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#62 - #63 Page 25 - 27</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#64 - #66 Pages 28 – 30</a:t>
            </a:r>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cs typeface="Calibri"/>
                <a:sym typeface="Calibri"/>
              </a:rPr>
              <a:t>Slides #67 - #68 Pages 31 - 33</a:t>
            </a:r>
            <a:endParaRPr lang="en-US" sz="1020" dirty="0"/>
          </a:p>
        </p:txBody>
      </p:sp>
      <p:sp>
        <p:nvSpPr>
          <p:cNvPr id="582" name="Google Shape;582;p6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61</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p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9" name="Google Shape;589;p6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70000"/>
              </a:lnSpc>
              <a:spcBef>
                <a:spcPts val="0"/>
              </a:spcBef>
              <a:spcAft>
                <a:spcPts val="0"/>
              </a:spcAft>
              <a:buSzPts val="1400"/>
              <a:buNone/>
            </a:pPr>
            <a:r>
              <a:rPr lang="en-US" sz="1020" i="1" dirty="0"/>
              <a:t>To insert your data into this chart, follow these steps:</a:t>
            </a:r>
            <a:endParaRPr lang="en-US" dirty="0"/>
          </a:p>
          <a:p>
            <a:pPr marL="0" lvl="0" indent="0" algn="l" rtl="0">
              <a:lnSpc>
                <a:spcPct val="70000"/>
              </a:lnSpc>
              <a:spcBef>
                <a:spcPts val="0"/>
              </a:spcBef>
              <a:spcAft>
                <a:spcPts val="0"/>
              </a:spcAft>
              <a:buSzPts val="1400"/>
              <a:buNone/>
            </a:pPr>
            <a:endParaRPr lang="en-US" sz="1020" i="1"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Choose the “Edit Data…” option from the pop-up menu.</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An Excel spreadsheet will open. </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The chart will adjust automatically.</a:t>
            </a:r>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Close the spreadsheet window.</a:t>
            </a:r>
            <a:endParaRPr lang="en-US" dirty="0"/>
          </a:p>
          <a:p>
            <a:pPr marL="216233" lvl="0" indent="-151463" algn="l" rtl="0">
              <a:lnSpc>
                <a:spcPct val="70000"/>
              </a:lnSpc>
              <a:spcBef>
                <a:spcPts val="0"/>
              </a:spcBef>
              <a:spcAft>
                <a:spcPts val="0"/>
              </a:spcAft>
              <a:buClr>
                <a:schemeClr val="dk1"/>
              </a:buClr>
              <a:buSzPts val="1020"/>
              <a:buFont typeface="Calibri"/>
              <a:buNone/>
            </a:pPr>
            <a:endParaRPr lang="en-US" sz="1020" i="1" dirty="0"/>
          </a:p>
          <a:p>
            <a:pPr marL="0" lvl="0" indent="0" algn="l" rtl="0">
              <a:lnSpc>
                <a:spcPct val="7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lang="en-US" dirty="0"/>
          </a:p>
          <a:p>
            <a:pPr marL="0" lvl="0" indent="0" algn="l" rtl="0">
              <a:lnSpc>
                <a:spcPct val="70000"/>
              </a:lnSpc>
              <a:spcBef>
                <a:spcPts val="0"/>
              </a:spcBef>
              <a:spcAft>
                <a:spcPts val="0"/>
              </a:spcAft>
              <a:buClr>
                <a:schemeClr val="dk1"/>
              </a:buClr>
              <a:buSzPts val="1020"/>
              <a:buFont typeface="Calibri"/>
              <a:buNone/>
            </a:pPr>
            <a:endParaRPr lang="en-US" sz="1020" b="1" i="1" dirty="0"/>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Update Slides #1 - #4 with your District name, etc.</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tabs on the TPRS website where the data is located:</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#12 - #41 STAAR tab - STAAR Performance</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#50 STAAR tab- STAAR School Progress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#51 - #59 Attendance and Graduation tab - Attendance, Graduation, and Dropout Rates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#60 - #61 Postsecondary tab - College, Career, and Military Readiness (CCMR)</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#62 - #63 Postsecondary tab - CCMR-Related Indicators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#64 - #66 Profile tab - Student Information</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#67 - #68 Profile tab - Staff Information</a:t>
            </a:r>
            <a:endParaRPr lang="en-US" dirty="0"/>
          </a:p>
          <a:p>
            <a:pPr marL="457200" lvl="1" indent="0" algn="l" rtl="0">
              <a:lnSpc>
                <a:spcPct val="80000"/>
              </a:lnSpc>
              <a:spcBef>
                <a:spcPts val="0"/>
              </a:spcBef>
              <a:spcAft>
                <a:spcPts val="0"/>
              </a:spcAft>
              <a:buSzPts val="1400"/>
              <a:buNone/>
            </a:pPr>
            <a:endParaRPr lang="en-US" sz="1020" b="0" i="0" u="none" strike="noStrike" dirty="0">
              <a:solidFill>
                <a:schemeClr val="dk1"/>
              </a:solidFill>
              <a:latin typeface="Calibri"/>
              <a:ea typeface="Calibri"/>
              <a:cs typeface="Calibri"/>
              <a:sym typeface="Calibri"/>
            </a:endParaRPr>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https://rptsvr1.tea.texas.gov/perfreport/tapr/2024/index.html</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Pages 3 - 9</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#50 Page 12</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#51 - #59 Pages 19-21</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#60 - #61 Pages 23 - 24</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#62 - #63 Page 25 - 27</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#64 - #66 Pages 28 – 30</a:t>
            </a:r>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cs typeface="Calibri"/>
                <a:sym typeface="Calibri"/>
              </a:rPr>
              <a:t>Slides #67 - #68 Pages 31 - 33</a:t>
            </a:r>
            <a:endParaRPr lang="en-US" sz="1020" dirty="0"/>
          </a:p>
        </p:txBody>
      </p:sp>
      <p:sp>
        <p:nvSpPr>
          <p:cNvPr id="590" name="Google Shape;590;p6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62</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p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7" name="Google Shape;597;p6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70000"/>
              </a:lnSpc>
              <a:spcBef>
                <a:spcPts val="0"/>
              </a:spcBef>
              <a:spcAft>
                <a:spcPts val="0"/>
              </a:spcAft>
              <a:buSzPts val="1400"/>
              <a:buNone/>
            </a:pPr>
            <a:r>
              <a:rPr lang="en-US" sz="1020" i="1" dirty="0"/>
              <a:t>To insert your data into this chart, follow these steps:</a:t>
            </a:r>
            <a:endParaRPr lang="en-US" dirty="0"/>
          </a:p>
          <a:p>
            <a:pPr marL="0" lvl="0" indent="0" algn="l" rtl="0">
              <a:lnSpc>
                <a:spcPct val="70000"/>
              </a:lnSpc>
              <a:spcBef>
                <a:spcPts val="0"/>
              </a:spcBef>
              <a:spcAft>
                <a:spcPts val="0"/>
              </a:spcAft>
              <a:buSzPts val="1400"/>
              <a:buNone/>
            </a:pPr>
            <a:endParaRPr lang="en-US" sz="1020" i="1"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Choose the “Edit Data…” option from the pop-up menu.</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An Excel spreadsheet will open. </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The chart will adjust automatically.</a:t>
            </a:r>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Close the spreadsheet window.</a:t>
            </a:r>
            <a:endParaRPr lang="en-US" dirty="0"/>
          </a:p>
          <a:p>
            <a:pPr marL="216233" lvl="0" indent="-151463" algn="l" rtl="0">
              <a:lnSpc>
                <a:spcPct val="70000"/>
              </a:lnSpc>
              <a:spcBef>
                <a:spcPts val="0"/>
              </a:spcBef>
              <a:spcAft>
                <a:spcPts val="0"/>
              </a:spcAft>
              <a:buClr>
                <a:schemeClr val="dk1"/>
              </a:buClr>
              <a:buSzPts val="1020"/>
              <a:buFont typeface="Calibri"/>
              <a:buNone/>
            </a:pPr>
            <a:endParaRPr lang="en-US" sz="1020" i="1" dirty="0"/>
          </a:p>
          <a:p>
            <a:pPr marL="0" lvl="0" indent="0" algn="l" rtl="0">
              <a:lnSpc>
                <a:spcPct val="7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lang="en-US" dirty="0"/>
          </a:p>
          <a:p>
            <a:pPr marL="0" lvl="0" indent="0" algn="l" rtl="0">
              <a:lnSpc>
                <a:spcPct val="70000"/>
              </a:lnSpc>
              <a:spcBef>
                <a:spcPts val="0"/>
              </a:spcBef>
              <a:spcAft>
                <a:spcPts val="0"/>
              </a:spcAft>
              <a:buClr>
                <a:schemeClr val="dk1"/>
              </a:buClr>
              <a:buSzPts val="1020"/>
              <a:buFont typeface="Calibri"/>
              <a:buNone/>
            </a:pPr>
            <a:endParaRPr lang="en-US" sz="1020" b="1" i="1" dirty="0"/>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Update Slides #1 - #4 with your District name, etc.</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tabs on the TPRS website where the data is located:</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#12 - #41 STAAR tab - STAAR Performance</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#50 STAAR tab- STAAR School Progress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#51 - #59 Attendance and Graduation tab - Attendance, Graduation, and Dropout Rates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#60 - #61 Postsecondary tab - College, Career, and Military Readiness (CCMR)</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#62 - #63 Postsecondary tab - CCMR-Related Indicators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#64 - #66 Profile tab - Student Information</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#67 - #68 Profile tab - Staff Information</a:t>
            </a:r>
            <a:endParaRPr lang="en-US" dirty="0"/>
          </a:p>
          <a:p>
            <a:pPr marL="457200" lvl="1" indent="0" algn="l" rtl="0">
              <a:lnSpc>
                <a:spcPct val="80000"/>
              </a:lnSpc>
              <a:spcBef>
                <a:spcPts val="0"/>
              </a:spcBef>
              <a:spcAft>
                <a:spcPts val="0"/>
              </a:spcAft>
              <a:buSzPts val="1400"/>
              <a:buNone/>
            </a:pPr>
            <a:endParaRPr lang="en-US" sz="1020" b="0" i="0" u="none" strike="noStrike" dirty="0">
              <a:solidFill>
                <a:schemeClr val="dk1"/>
              </a:solidFill>
              <a:latin typeface="Calibri"/>
              <a:ea typeface="Calibri"/>
              <a:cs typeface="Calibri"/>
              <a:sym typeface="Calibri"/>
            </a:endParaRPr>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https://rptsvr1.tea.texas.gov/perfreport/tapr/2024/index.html</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Pages 3 - 9</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#50 Page 12</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#51 - #59 Pages 19-21</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#60 - #61 Pages 23 - 24</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#62 - #63 Page 25 - 27</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#64 - #66 Pages 28 – 30</a:t>
            </a:r>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cs typeface="Calibri"/>
                <a:sym typeface="Calibri"/>
              </a:rPr>
              <a:t>Slides #67 - #68 Pages 31 - 33</a:t>
            </a:r>
            <a:endParaRPr lang="en-US" sz="1020" dirty="0"/>
          </a:p>
        </p:txBody>
      </p:sp>
      <p:sp>
        <p:nvSpPr>
          <p:cNvPr id="598" name="Google Shape;598;p6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63</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p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5" name="Google Shape;605;p6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70000"/>
              </a:lnSpc>
              <a:spcBef>
                <a:spcPts val="0"/>
              </a:spcBef>
              <a:spcAft>
                <a:spcPts val="0"/>
              </a:spcAft>
              <a:buSzPts val="1400"/>
              <a:buNone/>
            </a:pPr>
            <a:r>
              <a:rPr lang="en-US" sz="1020" i="1" dirty="0"/>
              <a:t>To insert your data into this chart, follow these steps:</a:t>
            </a:r>
            <a:endParaRPr lang="en-US" dirty="0"/>
          </a:p>
          <a:p>
            <a:pPr marL="0" lvl="0" indent="0" algn="l" rtl="0">
              <a:lnSpc>
                <a:spcPct val="70000"/>
              </a:lnSpc>
              <a:spcBef>
                <a:spcPts val="0"/>
              </a:spcBef>
              <a:spcAft>
                <a:spcPts val="0"/>
              </a:spcAft>
              <a:buSzPts val="1400"/>
              <a:buNone/>
            </a:pPr>
            <a:endParaRPr lang="en-US" sz="1020" i="1"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Choose the “Edit Data…” option from the pop-up menu.</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An Excel spreadsheet will open. </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The chart will adjust automatically.</a:t>
            </a:r>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Close the spreadsheet window.</a:t>
            </a:r>
            <a:endParaRPr lang="en-US" dirty="0"/>
          </a:p>
          <a:p>
            <a:pPr marL="216233" lvl="0" indent="-151463" algn="l" rtl="0">
              <a:lnSpc>
                <a:spcPct val="70000"/>
              </a:lnSpc>
              <a:spcBef>
                <a:spcPts val="0"/>
              </a:spcBef>
              <a:spcAft>
                <a:spcPts val="0"/>
              </a:spcAft>
              <a:buClr>
                <a:schemeClr val="dk1"/>
              </a:buClr>
              <a:buSzPts val="1020"/>
              <a:buFont typeface="Calibri"/>
              <a:buNone/>
            </a:pPr>
            <a:endParaRPr lang="en-US" sz="1020" i="1" dirty="0"/>
          </a:p>
          <a:p>
            <a:pPr marL="0" lvl="0" indent="0" algn="l" rtl="0">
              <a:lnSpc>
                <a:spcPct val="7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lang="en-US" dirty="0"/>
          </a:p>
          <a:p>
            <a:pPr marL="0" lvl="0" indent="0" algn="l" rtl="0">
              <a:lnSpc>
                <a:spcPct val="70000"/>
              </a:lnSpc>
              <a:spcBef>
                <a:spcPts val="0"/>
              </a:spcBef>
              <a:spcAft>
                <a:spcPts val="0"/>
              </a:spcAft>
              <a:buClr>
                <a:schemeClr val="dk1"/>
              </a:buClr>
              <a:buSzPts val="1020"/>
              <a:buFont typeface="Calibri"/>
              <a:buNone/>
            </a:pPr>
            <a:endParaRPr lang="en-US" sz="1020" b="1" i="1" dirty="0"/>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Update Slides #1 - #4 with your District name, etc.</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tabs on the TPRS website where the data is located:</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#12 - #41 STAAR tab - STAAR Performance</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#50 STAAR tab- STAAR School Progress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#51 - #59 Attendance and Graduation tab - Attendance, Graduation, and Dropout Rates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#60 - #61 Postsecondary tab - College, Career, and Military Readiness (CCMR)</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#62 - #63 Postsecondary tab - CCMR-Related Indicators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#64 - #66 Profile tab - Student Information</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#67 - #68 Profile tab - Staff Information</a:t>
            </a:r>
            <a:endParaRPr lang="en-US" dirty="0"/>
          </a:p>
          <a:p>
            <a:pPr marL="457200" lvl="1" indent="0" algn="l" rtl="0">
              <a:lnSpc>
                <a:spcPct val="80000"/>
              </a:lnSpc>
              <a:spcBef>
                <a:spcPts val="0"/>
              </a:spcBef>
              <a:spcAft>
                <a:spcPts val="0"/>
              </a:spcAft>
              <a:buSzPts val="1400"/>
              <a:buNone/>
            </a:pPr>
            <a:endParaRPr lang="en-US" sz="1020" b="0" i="0" u="none" strike="noStrike" dirty="0">
              <a:solidFill>
                <a:schemeClr val="dk1"/>
              </a:solidFill>
              <a:latin typeface="Calibri"/>
              <a:ea typeface="Calibri"/>
              <a:cs typeface="Calibri"/>
              <a:sym typeface="Calibri"/>
            </a:endParaRPr>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https://rptsvr1.tea.texas.gov/perfreport/tapr/2024/index.html</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Pages 3 - 9</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#50 Page 12</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#51 - #59 Pages 19-21</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#60 - #61 Pages 23 - 24</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#62 - #63 Page 25 - 27</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#64 - #66 Pages 28 – 30</a:t>
            </a:r>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cs typeface="Calibri"/>
                <a:sym typeface="Calibri"/>
              </a:rPr>
              <a:t>Slides #67 - #68 Pages 31 - 33</a:t>
            </a:r>
            <a:endParaRPr lang="en-US" sz="1020" dirty="0"/>
          </a:p>
        </p:txBody>
      </p:sp>
      <p:sp>
        <p:nvSpPr>
          <p:cNvPr id="606" name="Google Shape;606;p6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64</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p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4" name="Google Shape;614;p7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70000"/>
              </a:lnSpc>
              <a:spcBef>
                <a:spcPts val="0"/>
              </a:spcBef>
              <a:spcAft>
                <a:spcPts val="0"/>
              </a:spcAft>
              <a:buSzPts val="1400"/>
              <a:buNone/>
            </a:pPr>
            <a:r>
              <a:rPr lang="en-US" sz="1020" i="1" dirty="0"/>
              <a:t>To insert your data into this chart, follow these steps:</a:t>
            </a:r>
            <a:endParaRPr lang="en-US" dirty="0"/>
          </a:p>
          <a:p>
            <a:pPr marL="0" lvl="0" indent="0" algn="l" rtl="0">
              <a:lnSpc>
                <a:spcPct val="70000"/>
              </a:lnSpc>
              <a:spcBef>
                <a:spcPts val="0"/>
              </a:spcBef>
              <a:spcAft>
                <a:spcPts val="0"/>
              </a:spcAft>
              <a:buSzPts val="1400"/>
              <a:buNone/>
            </a:pPr>
            <a:endParaRPr lang="en-US" sz="1020" i="1"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Choose the “Edit Data…” option from the pop-up menu.</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An Excel spreadsheet will open. </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The chart will adjust automatically.</a:t>
            </a:r>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Close the spreadsheet window.</a:t>
            </a:r>
            <a:endParaRPr lang="en-US" dirty="0"/>
          </a:p>
          <a:p>
            <a:pPr marL="216233" lvl="0" indent="-151463" algn="l" rtl="0">
              <a:lnSpc>
                <a:spcPct val="70000"/>
              </a:lnSpc>
              <a:spcBef>
                <a:spcPts val="0"/>
              </a:spcBef>
              <a:spcAft>
                <a:spcPts val="0"/>
              </a:spcAft>
              <a:buClr>
                <a:schemeClr val="dk1"/>
              </a:buClr>
              <a:buSzPts val="1020"/>
              <a:buFont typeface="Calibri"/>
              <a:buNone/>
            </a:pPr>
            <a:endParaRPr lang="en-US" sz="1020" i="1" dirty="0"/>
          </a:p>
          <a:p>
            <a:pPr marL="0" lvl="0" indent="0" algn="l" rtl="0">
              <a:lnSpc>
                <a:spcPct val="7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lang="en-US" dirty="0"/>
          </a:p>
          <a:p>
            <a:pPr marL="0" lvl="0" indent="0" algn="l" rtl="0">
              <a:lnSpc>
                <a:spcPct val="70000"/>
              </a:lnSpc>
              <a:spcBef>
                <a:spcPts val="0"/>
              </a:spcBef>
              <a:spcAft>
                <a:spcPts val="0"/>
              </a:spcAft>
              <a:buClr>
                <a:schemeClr val="dk1"/>
              </a:buClr>
              <a:buSzPts val="1020"/>
              <a:buFont typeface="Calibri"/>
              <a:buNone/>
            </a:pPr>
            <a:endParaRPr lang="en-US" sz="1020" b="1" i="1" dirty="0"/>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Update Slides #1 - #4 with your District name, etc.</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tabs on the TPRS website where the data is located:</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#12 - #41 STAAR tab - STAAR Performance</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#50 STAAR tab- STAAR School Progress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#51 - #59 Attendance and Graduation tab - Attendance, Graduation, and Dropout Rates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#60 - #61 Postsecondary tab - College, Career, and Military Readiness (CCMR)</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#62 - #63 Postsecondary tab - CCMR-Related Indicators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#64 - #66 Profile tab - Student Information</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#67 - #68 Profile tab - Staff Information</a:t>
            </a:r>
            <a:endParaRPr lang="en-US" dirty="0"/>
          </a:p>
          <a:p>
            <a:pPr marL="457200" lvl="1" indent="0" algn="l" rtl="0">
              <a:lnSpc>
                <a:spcPct val="80000"/>
              </a:lnSpc>
              <a:spcBef>
                <a:spcPts val="0"/>
              </a:spcBef>
              <a:spcAft>
                <a:spcPts val="0"/>
              </a:spcAft>
              <a:buSzPts val="1400"/>
              <a:buNone/>
            </a:pPr>
            <a:endParaRPr lang="en-US" sz="1020" b="0" i="0" u="none" strike="noStrike" dirty="0">
              <a:solidFill>
                <a:schemeClr val="dk1"/>
              </a:solidFill>
              <a:latin typeface="Calibri"/>
              <a:ea typeface="Calibri"/>
              <a:cs typeface="Calibri"/>
              <a:sym typeface="Calibri"/>
            </a:endParaRPr>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https://rptsvr1.tea.texas.gov/perfreport/tapr/2024/index.html</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Pages 3 - 9</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#50 Page 12</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#51 - #59 Pages 19-21</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#60 - #61 Pages 23 - 24</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#62 - #63 Page 25 - 27</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#64 - #66 Pages 28 – 30</a:t>
            </a:r>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cs typeface="Calibri"/>
                <a:sym typeface="Calibri"/>
              </a:rPr>
              <a:t>Slides #67 - #68 Pages 31 - 33</a:t>
            </a:r>
            <a:endParaRPr lang="en-US" sz="1020" dirty="0"/>
          </a:p>
        </p:txBody>
      </p:sp>
      <p:sp>
        <p:nvSpPr>
          <p:cNvPr id="615" name="Google Shape;615;p7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65</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p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0" name="Google Shape;640;p7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70000"/>
              </a:lnSpc>
              <a:spcBef>
                <a:spcPts val="0"/>
              </a:spcBef>
              <a:spcAft>
                <a:spcPts val="0"/>
              </a:spcAft>
              <a:buSzPts val="1400"/>
              <a:buNone/>
            </a:pPr>
            <a:r>
              <a:rPr lang="en-US" sz="1020" i="1" dirty="0"/>
              <a:t>To insert your data into this chart, follow these steps:</a:t>
            </a:r>
            <a:endParaRPr lang="en-US" dirty="0"/>
          </a:p>
          <a:p>
            <a:pPr marL="0" lvl="0" indent="0" algn="l" rtl="0">
              <a:lnSpc>
                <a:spcPct val="70000"/>
              </a:lnSpc>
              <a:spcBef>
                <a:spcPts val="0"/>
              </a:spcBef>
              <a:spcAft>
                <a:spcPts val="0"/>
              </a:spcAft>
              <a:buSzPts val="1400"/>
              <a:buNone/>
            </a:pPr>
            <a:endParaRPr lang="en-US" sz="1020" i="1"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Choose the “Edit Data…” option from the pop-up menu.</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An Excel spreadsheet will open. </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The chart will adjust automatically.</a:t>
            </a:r>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Close the spreadsheet window.</a:t>
            </a:r>
            <a:endParaRPr lang="en-US" dirty="0"/>
          </a:p>
          <a:p>
            <a:pPr marL="216233" lvl="0" indent="-151463" algn="l" rtl="0">
              <a:lnSpc>
                <a:spcPct val="70000"/>
              </a:lnSpc>
              <a:spcBef>
                <a:spcPts val="0"/>
              </a:spcBef>
              <a:spcAft>
                <a:spcPts val="0"/>
              </a:spcAft>
              <a:buClr>
                <a:schemeClr val="dk1"/>
              </a:buClr>
              <a:buSzPts val="1020"/>
              <a:buFont typeface="Calibri"/>
              <a:buNone/>
            </a:pPr>
            <a:endParaRPr lang="en-US" sz="1020" i="1" dirty="0"/>
          </a:p>
          <a:p>
            <a:pPr marL="0" lvl="0" indent="0" algn="l" rtl="0">
              <a:lnSpc>
                <a:spcPct val="7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lang="en-US" dirty="0"/>
          </a:p>
          <a:p>
            <a:pPr marL="0" lvl="0" indent="0" algn="l" rtl="0">
              <a:lnSpc>
                <a:spcPct val="70000"/>
              </a:lnSpc>
              <a:spcBef>
                <a:spcPts val="0"/>
              </a:spcBef>
              <a:spcAft>
                <a:spcPts val="0"/>
              </a:spcAft>
              <a:buClr>
                <a:schemeClr val="dk1"/>
              </a:buClr>
              <a:buSzPts val="1020"/>
              <a:buFont typeface="Calibri"/>
              <a:buNone/>
            </a:pPr>
            <a:endParaRPr lang="en-US" sz="1020" b="1" i="1" dirty="0"/>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Update Slides #1 - #4 with your District name, etc.</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tabs on the TPRS website where the data is located:</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#12 - #41 STAAR tab - STAAR Performance</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#50 STAAR tab- STAAR School Progress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#51 - #59 Attendance and Graduation tab - Attendance, Graduation, and Dropout Rates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#60 - #61 Postsecondary tab - College, Career, and Military Readiness (CCMR)</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#62 - #63 Postsecondary tab - CCMR-Related Indicators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#64 - #66 Profile tab - Student Information</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#67 - #68 Profile tab - Staff Information</a:t>
            </a:r>
            <a:endParaRPr lang="en-US" dirty="0"/>
          </a:p>
          <a:p>
            <a:pPr marL="457200" lvl="1" indent="0" algn="l" rtl="0">
              <a:lnSpc>
                <a:spcPct val="80000"/>
              </a:lnSpc>
              <a:spcBef>
                <a:spcPts val="0"/>
              </a:spcBef>
              <a:spcAft>
                <a:spcPts val="0"/>
              </a:spcAft>
              <a:buSzPts val="1400"/>
              <a:buNone/>
            </a:pPr>
            <a:endParaRPr lang="en-US" sz="1020" b="0" i="0" u="none" strike="noStrike" dirty="0">
              <a:solidFill>
                <a:schemeClr val="dk1"/>
              </a:solidFill>
              <a:latin typeface="Calibri"/>
              <a:ea typeface="Calibri"/>
              <a:cs typeface="Calibri"/>
              <a:sym typeface="Calibri"/>
            </a:endParaRPr>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https://rptsvr1.tea.texas.gov/perfreport/tapr/2024/index.html</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Pages 3 - 9</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#50 Page 12</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#51 - #59 Pages 19-21</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#60 - #61 Pages 23 - 24</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#62 - #63 Page 25 - 27</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#64 - #66 Pages 28 – 30</a:t>
            </a:r>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cs typeface="Calibri"/>
                <a:sym typeface="Calibri"/>
              </a:rPr>
              <a:t>Slides #67 - #68 Pages 31 - 33</a:t>
            </a:r>
            <a:endParaRPr lang="en-US" sz="1020" dirty="0"/>
          </a:p>
        </p:txBody>
      </p:sp>
      <p:sp>
        <p:nvSpPr>
          <p:cNvPr id="641" name="Google Shape;641;p7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66</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p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2" name="Google Shape;622;p7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70000"/>
              </a:lnSpc>
              <a:spcBef>
                <a:spcPts val="0"/>
              </a:spcBef>
              <a:spcAft>
                <a:spcPts val="0"/>
              </a:spcAft>
              <a:buSzPts val="1400"/>
              <a:buNone/>
            </a:pPr>
            <a:r>
              <a:rPr lang="en-US" sz="1020" i="1" dirty="0"/>
              <a:t>To insert your data into this chart, follow these steps:</a:t>
            </a:r>
            <a:endParaRPr lang="en-US" dirty="0"/>
          </a:p>
          <a:p>
            <a:pPr marL="0" lvl="0" indent="0" algn="l" rtl="0">
              <a:lnSpc>
                <a:spcPct val="70000"/>
              </a:lnSpc>
              <a:spcBef>
                <a:spcPts val="0"/>
              </a:spcBef>
              <a:spcAft>
                <a:spcPts val="0"/>
              </a:spcAft>
              <a:buSzPts val="1400"/>
              <a:buNone/>
            </a:pPr>
            <a:endParaRPr lang="en-US" sz="1020" i="1"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Choose the “Edit Data…” option from the pop-up menu.</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An Excel spreadsheet will open. </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The chart will adjust automatically.</a:t>
            </a:r>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Close the spreadsheet window.</a:t>
            </a:r>
            <a:endParaRPr lang="en-US" dirty="0"/>
          </a:p>
          <a:p>
            <a:pPr marL="216233" lvl="0" indent="-151463" algn="l" rtl="0">
              <a:lnSpc>
                <a:spcPct val="70000"/>
              </a:lnSpc>
              <a:spcBef>
                <a:spcPts val="0"/>
              </a:spcBef>
              <a:spcAft>
                <a:spcPts val="0"/>
              </a:spcAft>
              <a:buClr>
                <a:schemeClr val="dk1"/>
              </a:buClr>
              <a:buSzPts val="1020"/>
              <a:buFont typeface="Calibri"/>
              <a:buNone/>
            </a:pPr>
            <a:endParaRPr lang="en-US" sz="1020" i="1" dirty="0"/>
          </a:p>
          <a:p>
            <a:pPr marL="0" lvl="0" indent="0" algn="l" rtl="0">
              <a:lnSpc>
                <a:spcPct val="7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lang="en-US" dirty="0"/>
          </a:p>
          <a:p>
            <a:pPr marL="0" lvl="0" indent="0" algn="l" rtl="0">
              <a:lnSpc>
                <a:spcPct val="70000"/>
              </a:lnSpc>
              <a:spcBef>
                <a:spcPts val="0"/>
              </a:spcBef>
              <a:spcAft>
                <a:spcPts val="0"/>
              </a:spcAft>
              <a:buClr>
                <a:schemeClr val="dk1"/>
              </a:buClr>
              <a:buSzPts val="1020"/>
              <a:buFont typeface="Calibri"/>
              <a:buNone/>
            </a:pPr>
            <a:endParaRPr lang="en-US" sz="1020" b="1" i="1" dirty="0"/>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Update Slides #1 - #4 with your District name, etc.</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tabs on the TPRS website where the data is located:</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#12 - #41 STAAR tab - STAAR Performance</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#50 STAAR tab- STAAR School Progress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#51 - #59 Attendance and Graduation tab - Attendance, Graduation, and Dropout Rates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#60 - #61 Postsecondary tab - College, Career, and Military Readiness (CCMR)</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#62 - #63 Postsecondary tab - CCMR-Related Indicators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#64 - #66 Profile tab - Student Information</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#67 - #68 Profile tab - Staff Information</a:t>
            </a:r>
            <a:endParaRPr lang="en-US" dirty="0"/>
          </a:p>
          <a:p>
            <a:pPr marL="457200" lvl="1" indent="0" algn="l" rtl="0">
              <a:lnSpc>
                <a:spcPct val="80000"/>
              </a:lnSpc>
              <a:spcBef>
                <a:spcPts val="0"/>
              </a:spcBef>
              <a:spcAft>
                <a:spcPts val="0"/>
              </a:spcAft>
              <a:buSzPts val="1400"/>
              <a:buNone/>
            </a:pPr>
            <a:endParaRPr lang="en-US" sz="1020" b="0" i="0" u="none" strike="noStrike" dirty="0">
              <a:solidFill>
                <a:schemeClr val="dk1"/>
              </a:solidFill>
              <a:latin typeface="Calibri"/>
              <a:ea typeface="Calibri"/>
              <a:cs typeface="Calibri"/>
              <a:sym typeface="Calibri"/>
            </a:endParaRPr>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https://rptsvr1.tea.texas.gov/perfreport/tapr/2024/index.html</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Pages 3 - 9</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#50 Page 12</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#51 - #59 Pages 19-21</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#60 - #61 Pages 23 - 24</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#62 - #63 Page 25 - 27</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#64 - #66 Pages 28 – 30</a:t>
            </a:r>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cs typeface="Calibri"/>
                <a:sym typeface="Calibri"/>
              </a:rPr>
              <a:t>Slides #67 - #68 Pages 31 - 33</a:t>
            </a:r>
            <a:endParaRPr lang="en-US" sz="1020" dirty="0"/>
          </a:p>
        </p:txBody>
      </p:sp>
      <p:sp>
        <p:nvSpPr>
          <p:cNvPr id="623" name="Google Shape;623;p7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67</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p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1" name="Google Shape;631;p7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70000"/>
              </a:lnSpc>
              <a:spcBef>
                <a:spcPts val="0"/>
              </a:spcBef>
              <a:spcAft>
                <a:spcPts val="0"/>
              </a:spcAft>
              <a:buSzPts val="1400"/>
              <a:buNone/>
            </a:pPr>
            <a:r>
              <a:rPr lang="en-US" sz="1020" i="1" dirty="0"/>
              <a:t>To insert your data into this chart, follow these steps:</a:t>
            </a:r>
            <a:endParaRPr lang="en-US" dirty="0"/>
          </a:p>
          <a:p>
            <a:pPr marL="0" lvl="0" indent="0" algn="l" rtl="0">
              <a:lnSpc>
                <a:spcPct val="70000"/>
              </a:lnSpc>
              <a:spcBef>
                <a:spcPts val="0"/>
              </a:spcBef>
              <a:spcAft>
                <a:spcPts val="0"/>
              </a:spcAft>
              <a:buSzPts val="1400"/>
              <a:buNone/>
            </a:pPr>
            <a:endParaRPr lang="en-US" sz="1020" i="1"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Choose the “Edit Data…” option from the pop-up menu.</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An Excel spreadsheet will open. </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The chart will adjust automatically.</a:t>
            </a:r>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Close the spreadsheet window.</a:t>
            </a:r>
            <a:endParaRPr lang="en-US" dirty="0"/>
          </a:p>
          <a:p>
            <a:pPr marL="216233" lvl="0" indent="-151463" algn="l" rtl="0">
              <a:lnSpc>
                <a:spcPct val="70000"/>
              </a:lnSpc>
              <a:spcBef>
                <a:spcPts val="0"/>
              </a:spcBef>
              <a:spcAft>
                <a:spcPts val="0"/>
              </a:spcAft>
              <a:buClr>
                <a:schemeClr val="dk1"/>
              </a:buClr>
              <a:buSzPts val="1020"/>
              <a:buFont typeface="Calibri"/>
              <a:buNone/>
            </a:pPr>
            <a:endParaRPr lang="en-US" sz="1020" i="1" dirty="0"/>
          </a:p>
          <a:p>
            <a:pPr marL="0" lvl="0" indent="0" algn="l" rtl="0">
              <a:lnSpc>
                <a:spcPct val="7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lang="en-US" dirty="0"/>
          </a:p>
          <a:p>
            <a:pPr marL="0" lvl="0" indent="0" algn="l" rtl="0">
              <a:lnSpc>
                <a:spcPct val="70000"/>
              </a:lnSpc>
              <a:spcBef>
                <a:spcPts val="0"/>
              </a:spcBef>
              <a:spcAft>
                <a:spcPts val="0"/>
              </a:spcAft>
              <a:buClr>
                <a:schemeClr val="dk1"/>
              </a:buClr>
              <a:buSzPts val="1020"/>
              <a:buFont typeface="Calibri"/>
              <a:buNone/>
            </a:pPr>
            <a:endParaRPr lang="en-US" sz="1020" b="1" i="1" dirty="0"/>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Update Slides #1 - #4 with your District name, etc.</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tabs on the TPRS website where the data is located:</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#12 - #41 STAAR tab - STAAR Performance</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#50 STAAR tab- STAAR School Progress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#51 - #59 Attendance and Graduation tab - Attendance, Graduation, and Dropout Rates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#60 - #61 Postsecondary tab - College, Career, and Military Readiness (CCMR)</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#62 - #63 Postsecondary tab - CCMR-Related Indicators</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#64 - #66 Profile tab - Student Information</a:t>
            </a:r>
            <a:endParaRPr lang="en-US"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#67 - #68 Profile tab - Staff Information</a:t>
            </a:r>
            <a:endParaRPr lang="en-US" dirty="0"/>
          </a:p>
          <a:p>
            <a:pPr marL="457200" lvl="1" indent="0" algn="l" rtl="0">
              <a:lnSpc>
                <a:spcPct val="80000"/>
              </a:lnSpc>
              <a:spcBef>
                <a:spcPts val="0"/>
              </a:spcBef>
              <a:spcAft>
                <a:spcPts val="0"/>
              </a:spcAft>
              <a:buSzPts val="1400"/>
              <a:buNone/>
            </a:pPr>
            <a:endParaRPr lang="en-US" sz="1020" b="0" i="0" u="none" strike="noStrike" dirty="0">
              <a:solidFill>
                <a:schemeClr val="dk1"/>
              </a:solidFill>
              <a:latin typeface="Calibri"/>
              <a:ea typeface="Calibri"/>
              <a:cs typeface="Calibri"/>
              <a:sym typeface="Calibri"/>
            </a:endParaRPr>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https://rptsvr1.tea.texas.gov/perfreport/tapr/2024/index.html</a:t>
            </a:r>
            <a:endParaRPr lang="en-US"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Pages 3 - 9</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#50 Page 12</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#51 - #59 Pages 19-21</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#60 - #61 Pages 23 - 24</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#62 - #63 Page 25 - 27</a:t>
            </a:r>
            <a:endParaRPr lang="en-US" sz="1050"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#64 - #66 Pages 28 – 30</a:t>
            </a:r>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cs typeface="Calibri"/>
                <a:sym typeface="Calibri"/>
              </a:rPr>
              <a:t>Slides #67 - #68 Pages 31 - 33</a:t>
            </a:r>
            <a:endParaRPr lang="en-US" sz="1020" dirty="0"/>
          </a:p>
        </p:txBody>
      </p:sp>
      <p:sp>
        <p:nvSpPr>
          <p:cNvPr id="632" name="Google Shape;632;p7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68</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p7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69</a:t>
            </a:fld>
            <a:endParaRPr/>
          </a:p>
        </p:txBody>
      </p:sp>
      <p:sp>
        <p:nvSpPr>
          <p:cNvPr id="648" name="Google Shape;648;p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49" name="Google Shape;649;p7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SzPts val="1400"/>
              <a:buNone/>
            </a:pPr>
            <a:r>
              <a:rPr lang="en-US" sz="1200" i="1" dirty="0"/>
              <a:t>To insert your data into this chart, follow these steps:</a:t>
            </a:r>
            <a:endParaRPr lang="en-US" dirty="0"/>
          </a:p>
          <a:p>
            <a:pPr marL="0" lvl="0" indent="0" algn="l" rtl="0">
              <a:lnSpc>
                <a:spcPct val="70000"/>
              </a:lnSpc>
              <a:spcBef>
                <a:spcPts val="0"/>
              </a:spcBef>
              <a:spcAft>
                <a:spcPts val="0"/>
              </a:spcAft>
              <a:buSzPts val="1400"/>
              <a:buNone/>
            </a:pPr>
            <a:endParaRPr lang="en-US" sz="1200" i="1" dirty="0"/>
          </a:p>
          <a:p>
            <a:pPr marL="216233" lvl="0" indent="-216233" algn="l" rtl="0">
              <a:lnSpc>
                <a:spcPct val="70000"/>
              </a:lnSpc>
              <a:spcBef>
                <a:spcPts val="0"/>
              </a:spcBef>
              <a:spcAft>
                <a:spcPts val="0"/>
              </a:spcAft>
              <a:buClr>
                <a:schemeClr val="dk1"/>
              </a:buClr>
              <a:buSzPts val="1020"/>
              <a:buFont typeface="Calibri"/>
              <a:buAutoNum type="arabicPeriod"/>
            </a:pPr>
            <a:r>
              <a:rPr lang="en-US" sz="1200" i="1" dirty="0"/>
              <a:t>Using your mouse, right click on the chart so that the whole chart is selected.</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200" i="1" dirty="0"/>
              <a:t>Choose the “Edit Data…” option from the pop-up menu.</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200" i="1" dirty="0"/>
              <a:t>An Excel spreadsheet will open. </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200" i="1" dirty="0"/>
              <a:t>Enter your data that corresponds to the title of the slide. (For the location of the data, see instructions below)</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200" i="1" dirty="0"/>
              <a:t>The chart will adjust automatically.</a:t>
            </a:r>
          </a:p>
          <a:p>
            <a:pPr marL="216233" lvl="0" indent="-216233" algn="l" rtl="0">
              <a:lnSpc>
                <a:spcPct val="70000"/>
              </a:lnSpc>
              <a:spcBef>
                <a:spcPts val="0"/>
              </a:spcBef>
              <a:spcAft>
                <a:spcPts val="0"/>
              </a:spcAft>
              <a:buClr>
                <a:schemeClr val="dk1"/>
              </a:buClr>
              <a:buSzPts val="1020"/>
              <a:buFont typeface="Calibri"/>
              <a:buAutoNum type="arabicPeriod"/>
            </a:pPr>
            <a:r>
              <a:rPr lang="en-US" sz="1200" i="1" dirty="0"/>
              <a:t>Close the spreadsheet window.</a:t>
            </a:r>
            <a:endParaRPr lang="en-US"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https://rptsvr1.tea.texas.gov/adhocrpt/Disciplinary_Data_Products/districtdiscipline.html</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
        <p:nvSpPr>
          <p:cNvPr id="138" name="Google Shape;13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9" name="Google Shape;139;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i="1" dirty="0"/>
              <a:t>TAPR CONTENTS</a:t>
            </a:r>
            <a:endParaRPr dirty="0"/>
          </a:p>
          <a:p>
            <a:pPr marL="0" lvl="0" indent="0" algn="l" rtl="0">
              <a:lnSpc>
                <a:spcPct val="100000"/>
              </a:lnSpc>
              <a:spcBef>
                <a:spcPts val="0"/>
              </a:spcBef>
              <a:spcAft>
                <a:spcPts val="0"/>
              </a:spcAft>
              <a:buSzPts val="1400"/>
              <a:buNone/>
            </a:pPr>
            <a:endParaRPr i="1" dirty="0"/>
          </a:p>
          <a:p>
            <a:pPr marL="0" lvl="0" indent="0" algn="l" rtl="0">
              <a:lnSpc>
                <a:spcPct val="100000"/>
              </a:lnSpc>
              <a:spcBef>
                <a:spcPts val="0"/>
              </a:spcBef>
              <a:spcAft>
                <a:spcPts val="0"/>
              </a:spcAft>
              <a:buSzPts val="1400"/>
              <a:buNone/>
            </a:pPr>
            <a:r>
              <a:rPr lang="en-US" i="1" dirty="0"/>
              <a:t>The TAPR Glossary provides definitions, describes methodologies, and lists sources for each data point in the TAPR.</a:t>
            </a:r>
            <a:endParaRPr dirty="0"/>
          </a:p>
          <a:p>
            <a:pPr marL="0" lvl="0" indent="0" algn="l" rtl="0">
              <a:lnSpc>
                <a:spcPct val="100000"/>
              </a:lnSpc>
              <a:spcBef>
                <a:spcPts val="0"/>
              </a:spcBef>
              <a:spcAft>
                <a:spcPts val="0"/>
              </a:spcAft>
              <a:buSzPts val="1400"/>
              <a:buNone/>
            </a:pPr>
            <a:r>
              <a:rPr lang="en-US" i="1" dirty="0"/>
              <a:t>https://rptsvr1.tea.texas.gov/perfreport/tapr/2024/glossary.pdf</a:t>
            </a:r>
            <a:endParaRPr dirty="0"/>
          </a:p>
          <a:p>
            <a:pPr marL="0" lvl="0" indent="0" algn="l" rtl="0">
              <a:lnSpc>
                <a:spcPct val="100000"/>
              </a:lnSpc>
              <a:spcBef>
                <a:spcPts val="0"/>
              </a:spcBef>
              <a:spcAft>
                <a:spcPts val="0"/>
              </a:spcAft>
              <a:buSzPts val="1400"/>
              <a:buNone/>
            </a:pPr>
            <a:endParaRPr i="1"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p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6" name="Google Shape;656;p7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i="1" dirty="0"/>
              <a:t>To insert your data into this chart, follow these steps:</a:t>
            </a:r>
            <a:endParaRPr dirty="0"/>
          </a:p>
          <a:p>
            <a:pPr marL="0" lvl="0" indent="0" algn="l" rtl="0">
              <a:lnSpc>
                <a:spcPct val="70000"/>
              </a:lnSpc>
              <a:spcBef>
                <a:spcPts val="0"/>
              </a:spcBef>
              <a:spcAft>
                <a:spcPts val="0"/>
              </a:spcAft>
              <a:buSzPts val="1400"/>
              <a:buNone/>
            </a:pPr>
            <a:endParaRPr lang="en-US" sz="1200" i="1" dirty="0"/>
          </a:p>
          <a:p>
            <a:pPr marL="216233" lvl="0" indent="-216233" algn="l" rtl="0">
              <a:lnSpc>
                <a:spcPct val="70000"/>
              </a:lnSpc>
              <a:spcBef>
                <a:spcPts val="0"/>
              </a:spcBef>
              <a:spcAft>
                <a:spcPts val="0"/>
              </a:spcAft>
              <a:buClr>
                <a:schemeClr val="dk1"/>
              </a:buClr>
              <a:buSzPts val="1020"/>
              <a:buFont typeface="Calibri"/>
              <a:buAutoNum type="arabicPeriod"/>
            </a:pPr>
            <a:r>
              <a:rPr lang="en-US" sz="1200" i="1" dirty="0"/>
              <a:t>Using your mouse, right click on the chart so that the whole chart is selected.</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200" i="1" dirty="0"/>
              <a:t>Choose the “Edit Data…” option from the pop-up menu.</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200" i="1" dirty="0"/>
              <a:t>An Excel spreadsheet will open. </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200" i="1" dirty="0"/>
              <a:t>Enter your data that corresponds to the title of the slide. (For the location of the data, see instructions below)</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200" i="1" dirty="0"/>
              <a:t>The chart will adjust automatically.</a:t>
            </a:r>
          </a:p>
          <a:p>
            <a:pPr marL="216233" lvl="0" indent="-216233" algn="l" rtl="0">
              <a:lnSpc>
                <a:spcPct val="70000"/>
              </a:lnSpc>
              <a:spcBef>
                <a:spcPts val="0"/>
              </a:spcBef>
              <a:spcAft>
                <a:spcPts val="0"/>
              </a:spcAft>
              <a:buClr>
                <a:schemeClr val="dk1"/>
              </a:buClr>
              <a:buSzPts val="1020"/>
              <a:buFont typeface="Calibri"/>
              <a:buAutoNum type="arabicPeriod"/>
            </a:pPr>
            <a:r>
              <a:rPr lang="en-US" sz="1200" i="1" dirty="0"/>
              <a:t>Close the spreadsheet window.</a:t>
            </a:r>
            <a:endParaRPr lang="en-US" dirty="0"/>
          </a:p>
          <a:p>
            <a:pPr marL="0" lvl="0" indent="0" algn="l" rtl="0">
              <a:lnSpc>
                <a:spcPct val="100000"/>
              </a:lnSpc>
              <a:spcBef>
                <a:spcPts val="0"/>
              </a:spcBef>
              <a:spcAft>
                <a:spcPts val="0"/>
              </a:spcAft>
              <a:buSzPts val="1400"/>
              <a:buNone/>
            </a:pPr>
            <a:endParaRPr lang="en-US" dirty="0"/>
          </a:p>
          <a:p>
            <a:pPr marL="228600" lvl="0" indent="-228600" algn="l" rtl="0">
              <a:lnSpc>
                <a:spcPct val="100000"/>
              </a:lnSpc>
              <a:spcBef>
                <a:spcPts val="0"/>
              </a:spcBef>
              <a:spcAft>
                <a:spcPts val="0"/>
              </a:spcAft>
              <a:buSzPts val="1400"/>
              <a:buFont typeface="+mj-lt"/>
              <a:buAutoNum type="arabicPeriod"/>
            </a:pPr>
            <a:r>
              <a:rPr lang="en-US" dirty="0"/>
              <a:t>Find the data here: https://rptsvr1.tea.texas.gov/adhocrpt/Disciplinary_Data_Products/districtdiscipline.html</a:t>
            </a:r>
          </a:p>
          <a:p>
            <a:pPr marL="228600" lvl="0" indent="-228600" algn="l" rtl="0">
              <a:lnSpc>
                <a:spcPct val="100000"/>
              </a:lnSpc>
              <a:spcBef>
                <a:spcPts val="0"/>
              </a:spcBef>
              <a:spcAft>
                <a:spcPts val="0"/>
              </a:spcAft>
              <a:buClr>
                <a:schemeClr val="dk1"/>
              </a:buClr>
              <a:buSzPts val="1200"/>
              <a:buFont typeface="+mj-lt"/>
              <a:buAutoNum type="arabicPeriod"/>
            </a:pPr>
            <a:r>
              <a:rPr lang="en-US" i="1" dirty="0"/>
              <a:t>Click on the tab ‘Reason Incidents/Discipline Actions</a:t>
            </a:r>
          </a:p>
          <a:p>
            <a:pPr marL="228600" lvl="0" indent="-228600" algn="l" rtl="0">
              <a:lnSpc>
                <a:spcPct val="100000"/>
              </a:lnSpc>
              <a:spcBef>
                <a:spcPts val="0"/>
              </a:spcBef>
              <a:spcAft>
                <a:spcPts val="0"/>
              </a:spcAft>
              <a:buClr>
                <a:schemeClr val="dk1"/>
              </a:buClr>
              <a:buSzPts val="1200"/>
              <a:buFont typeface="+mj-lt"/>
              <a:buAutoNum type="arabicPeriod"/>
            </a:pPr>
            <a:r>
              <a:rPr lang="en-US" i="1" dirty="0"/>
              <a:t>Select 2023-2024</a:t>
            </a:r>
          </a:p>
          <a:p>
            <a:pPr marL="228600" lvl="0" indent="-228600" algn="l" rtl="0">
              <a:lnSpc>
                <a:spcPct val="100000"/>
              </a:lnSpc>
              <a:spcBef>
                <a:spcPts val="0"/>
              </a:spcBef>
              <a:spcAft>
                <a:spcPts val="0"/>
              </a:spcAft>
              <a:buClr>
                <a:schemeClr val="dk1"/>
              </a:buClr>
              <a:buSzPts val="1200"/>
              <a:buFont typeface="+mj-lt"/>
              <a:buAutoNum type="arabicPeriod"/>
            </a:pPr>
            <a:r>
              <a:rPr lang="en-US" i="1" dirty="0"/>
              <a:t>Find your School District in one of the dropdown boxes</a:t>
            </a:r>
          </a:p>
          <a:p>
            <a:pPr marL="228600" lvl="0" indent="-228600" algn="l" rtl="0">
              <a:lnSpc>
                <a:spcPct val="100000"/>
              </a:lnSpc>
              <a:spcBef>
                <a:spcPts val="0"/>
              </a:spcBef>
              <a:spcAft>
                <a:spcPts val="0"/>
              </a:spcAft>
              <a:buClr>
                <a:schemeClr val="dk1"/>
              </a:buClr>
              <a:buSzPts val="1200"/>
              <a:buFont typeface="+mj-lt"/>
              <a:buAutoNum type="arabicPeriod"/>
            </a:pPr>
            <a:r>
              <a:rPr lang="en-US" i="1" dirty="0"/>
              <a:t>Enter your data. (-999 indicates counts or percentages are not available. See bottom of webpage.)</a:t>
            </a:r>
            <a:endParaRPr i="1" dirty="0"/>
          </a:p>
          <a:p>
            <a:pPr marL="0" lvl="0" indent="0" algn="l" rtl="0">
              <a:lnSpc>
                <a:spcPct val="100000"/>
              </a:lnSpc>
              <a:spcBef>
                <a:spcPts val="0"/>
              </a:spcBef>
              <a:spcAft>
                <a:spcPts val="0"/>
              </a:spcAft>
              <a:buSzPts val="1400"/>
              <a:buNone/>
            </a:pPr>
            <a:endParaRPr dirty="0"/>
          </a:p>
        </p:txBody>
      </p:sp>
      <p:sp>
        <p:nvSpPr>
          <p:cNvPr id="657" name="Google Shape;657;p7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70</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p7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71</a:t>
            </a:fld>
            <a:endParaRPr/>
          </a:p>
        </p:txBody>
      </p:sp>
      <p:sp>
        <p:nvSpPr>
          <p:cNvPr id="664" name="Google Shape;664;p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65" name="Google Shape;665;p7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p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2" name="Google Shape;672;p7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i="1" dirty="0"/>
              <a:t>Each High School will need a separate slide.  Right click on this slide and duplicate for the number of High Schools in your district.  </a:t>
            </a:r>
            <a:endParaRPr dirty="0"/>
          </a:p>
          <a:p>
            <a:pPr marL="0" lvl="0" indent="0" algn="l" rtl="0">
              <a:lnSpc>
                <a:spcPct val="100000"/>
              </a:lnSpc>
              <a:spcBef>
                <a:spcPts val="0"/>
              </a:spcBef>
              <a:spcAft>
                <a:spcPts val="0"/>
              </a:spcAft>
              <a:buSzPts val="1400"/>
              <a:buNone/>
            </a:pPr>
            <a:r>
              <a:rPr lang="en-US" i="1" dirty="0"/>
              <a:t>Insert data from the following link for each high school:  </a:t>
            </a:r>
            <a:endParaRPr dirty="0"/>
          </a:p>
          <a:p>
            <a:pPr marL="0" lvl="0" indent="0" algn="l" rtl="0">
              <a:lnSpc>
                <a:spcPct val="100000"/>
              </a:lnSpc>
              <a:spcBef>
                <a:spcPts val="0"/>
              </a:spcBef>
              <a:spcAft>
                <a:spcPts val="0"/>
              </a:spcAft>
              <a:buSzPts val="1400"/>
              <a:buNone/>
            </a:pPr>
            <a:endParaRPr i="1" dirty="0"/>
          </a:p>
          <a:p>
            <a:pPr marL="0" lvl="0" indent="0" algn="l" rtl="0">
              <a:lnSpc>
                <a:spcPct val="100000"/>
              </a:lnSpc>
              <a:spcBef>
                <a:spcPts val="0"/>
              </a:spcBef>
              <a:spcAft>
                <a:spcPts val="0"/>
              </a:spcAft>
              <a:buSzPts val="1400"/>
              <a:buNone/>
            </a:pPr>
            <a:r>
              <a:rPr lang="en-US" u="sng" dirty="0">
                <a:solidFill>
                  <a:schemeClr val="hlink"/>
                </a:solidFill>
                <a:hlinkClick r:id="rId3"/>
              </a:rPr>
              <a:t>http://www.txhighereddata.org/index.cfm?objectid=5BFD5120-D971-11E8-BB650050560100A9</a:t>
            </a:r>
            <a:endParaRPr dirty="0"/>
          </a:p>
          <a:p>
            <a:pPr marL="0" lvl="0" indent="0" algn="l" rtl="0">
              <a:lnSpc>
                <a:spcPct val="100000"/>
              </a:lnSpc>
              <a:spcBef>
                <a:spcPts val="0"/>
              </a:spcBef>
              <a:spcAft>
                <a:spcPts val="0"/>
              </a:spcAft>
              <a:buSzPts val="1400"/>
              <a:buNone/>
            </a:pPr>
            <a:endParaRPr i="1" dirty="0"/>
          </a:p>
          <a:p>
            <a:pPr marL="0" lvl="0" indent="0" algn="l" rtl="0">
              <a:lnSpc>
                <a:spcPct val="100000"/>
              </a:lnSpc>
              <a:spcBef>
                <a:spcPts val="0"/>
              </a:spcBef>
              <a:spcAft>
                <a:spcPts val="0"/>
              </a:spcAft>
              <a:buSzPts val="1400"/>
              <a:buNone/>
            </a:pPr>
            <a:r>
              <a:rPr lang="en-US" i="1" dirty="0"/>
              <a:t>The report is titled Report of 2021-2022 High School Graduates’ Enrollment and Academic Performance in Texas Public Higher Education in FY 2023. The first page explains the purpose of the report and data calculation methods. The report is sorted alphabetically by County.</a:t>
            </a:r>
            <a:endParaRPr dirty="0"/>
          </a:p>
          <a:p>
            <a:pPr marL="0" lvl="0" indent="0" algn="l" rtl="0">
              <a:lnSpc>
                <a:spcPct val="100000"/>
              </a:lnSpc>
              <a:spcBef>
                <a:spcPts val="0"/>
              </a:spcBef>
              <a:spcAft>
                <a:spcPts val="0"/>
              </a:spcAft>
              <a:buSzPts val="1400"/>
              <a:buNone/>
            </a:pPr>
            <a:endParaRPr dirty="0"/>
          </a:p>
        </p:txBody>
      </p:sp>
      <p:sp>
        <p:nvSpPr>
          <p:cNvPr id="673" name="Google Shape;673;p7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72</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p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0" name="Google Shape;680;p7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i="1" dirty="0"/>
              <a:t>Use this link to go to the TEA website and display the district’s financial data. </a:t>
            </a:r>
          </a:p>
          <a:p>
            <a:pPr marL="0" marR="0" lvl="0" indent="0" algn="l" rtl="0">
              <a:lnSpc>
                <a:spcPct val="100000"/>
              </a:lnSpc>
              <a:spcBef>
                <a:spcPts val="0"/>
              </a:spcBef>
              <a:spcAft>
                <a:spcPts val="0"/>
              </a:spcAft>
              <a:buClr>
                <a:schemeClr val="dk1"/>
              </a:buClr>
              <a:buSzPts val="1200"/>
              <a:buFont typeface="Calibri"/>
              <a:buNone/>
            </a:pPr>
            <a:r>
              <a:rPr lang="en-US" dirty="0"/>
              <a:t>https://tea.texas.gov/finance-and-grants/state-funding/state-funding-reports-and-data/peims-financial-standard-reports</a:t>
            </a:r>
          </a:p>
          <a:p>
            <a:pPr marL="0" marR="0" lvl="0" indent="0" algn="l" rtl="0">
              <a:lnSpc>
                <a:spcPct val="100000"/>
              </a:lnSpc>
              <a:spcBef>
                <a:spcPts val="0"/>
              </a:spcBef>
              <a:spcAft>
                <a:spcPts val="0"/>
              </a:spcAft>
              <a:buClr>
                <a:schemeClr val="dk1"/>
              </a:buClr>
              <a:buSzPts val="1200"/>
              <a:buFont typeface="Calibri"/>
              <a:buNone/>
            </a:pPr>
            <a:endParaRPr lang="en-US" i="1" dirty="0"/>
          </a:p>
        </p:txBody>
      </p:sp>
      <p:sp>
        <p:nvSpPr>
          <p:cNvPr id="681" name="Google Shape;681;p7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73</a:t>
            </a:fld>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p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7" name="Google Shape;687;p7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i="1" dirty="0"/>
              <a:t>Insert the main point of contact district/campus</a:t>
            </a:r>
            <a:endParaRPr dirty="0"/>
          </a:p>
        </p:txBody>
      </p:sp>
      <p:sp>
        <p:nvSpPr>
          <p:cNvPr id="688" name="Google Shape;688;p7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74</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
        <p:nvSpPr>
          <p:cNvPr id="146" name="Google Shape;14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7" name="Google Shape;147;p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000000"/>
              </a:buClr>
              <a:buSzPts val="1400"/>
              <a:buFont typeface="Arial"/>
              <a:buNone/>
            </a:pPr>
            <a:r>
              <a:rPr lang="en-US" i="1" dirty="0"/>
              <a:t>TAPR CONTENTS (Continued)</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
        <p:nvSpPr>
          <p:cNvPr id="162" name="Google Shape;16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3" name="Google Shape;163;p1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000000"/>
              </a:buClr>
              <a:buSzPts val="1400"/>
              <a:buFont typeface="Arial"/>
              <a:buNone/>
            </a:pPr>
            <a:r>
              <a:rPr lang="en-US" i="1"/>
              <a:t>TAPR CONTENTS (Continued)</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81"/>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81"/>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8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81"/>
          <p:cNvSpPr txBox="1">
            <a:spLocks noGrp="1"/>
          </p:cNvSpPr>
          <p:nvPr>
            <p:ph type="ftr" idx="11"/>
          </p:nvPr>
        </p:nvSpPr>
        <p:spPr>
          <a:xfrm>
            <a:off x="10210800" y="6356350"/>
            <a:ext cx="18034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Updated January 2024</a:t>
            </a:r>
            <a:endParaRPr/>
          </a:p>
        </p:txBody>
      </p:sp>
      <p:sp>
        <p:nvSpPr>
          <p:cNvPr id="20" name="Google Shape;20;p81"/>
          <p:cNvSpPr txBox="1">
            <a:spLocks noGrp="1"/>
          </p:cNvSpPr>
          <p:nvPr>
            <p:ph type="sldNum" idx="12"/>
          </p:nvPr>
        </p:nvSpPr>
        <p:spPr>
          <a:xfrm>
            <a:off x="4038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9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90"/>
          <p:cNvSpPr txBox="1">
            <a:spLocks noGrp="1"/>
          </p:cNvSpPr>
          <p:nvPr>
            <p:ph type="body" idx="1"/>
          </p:nvPr>
        </p:nvSpPr>
        <p:spPr>
          <a:xfrm rot="5400000">
            <a:off x="3833019" y="-1623218"/>
            <a:ext cx="4525963" cy="10972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9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90"/>
          <p:cNvSpPr txBox="1">
            <a:spLocks noGrp="1"/>
          </p:cNvSpPr>
          <p:nvPr>
            <p:ph type="ftr" idx="11"/>
          </p:nvPr>
        </p:nvSpPr>
        <p:spPr>
          <a:xfrm>
            <a:off x="10363200" y="6356350"/>
            <a:ext cx="16510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Updated January 2024</a:t>
            </a:r>
            <a:endParaRPr/>
          </a:p>
        </p:txBody>
      </p:sp>
      <p:sp>
        <p:nvSpPr>
          <p:cNvPr id="77" name="Google Shape;77;p90"/>
          <p:cNvSpPr txBox="1">
            <a:spLocks noGrp="1"/>
          </p:cNvSpPr>
          <p:nvPr>
            <p:ph type="sldNum" idx="12"/>
          </p:nvPr>
        </p:nvSpPr>
        <p:spPr>
          <a:xfrm>
            <a:off x="4038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91"/>
          <p:cNvSpPr txBox="1">
            <a:spLocks noGrp="1"/>
          </p:cNvSpPr>
          <p:nvPr>
            <p:ph type="title"/>
          </p:nvPr>
        </p:nvSpPr>
        <p:spPr>
          <a:xfrm rot="5400000">
            <a:off x="7285038" y="1828802"/>
            <a:ext cx="5851525" cy="27432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91"/>
          <p:cNvSpPr txBox="1">
            <a:spLocks noGrp="1"/>
          </p:cNvSpPr>
          <p:nvPr>
            <p:ph type="body" idx="1"/>
          </p:nvPr>
        </p:nvSpPr>
        <p:spPr>
          <a:xfrm rot="5400000">
            <a:off x="1697038" y="-812799"/>
            <a:ext cx="5851525" cy="80264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9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91"/>
          <p:cNvSpPr txBox="1">
            <a:spLocks noGrp="1"/>
          </p:cNvSpPr>
          <p:nvPr>
            <p:ph type="ftr" idx="11"/>
          </p:nvPr>
        </p:nvSpPr>
        <p:spPr>
          <a:xfrm>
            <a:off x="10363200" y="6356350"/>
            <a:ext cx="16510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Updated January 2024</a:t>
            </a:r>
            <a:endParaRPr/>
          </a:p>
        </p:txBody>
      </p:sp>
      <p:sp>
        <p:nvSpPr>
          <p:cNvPr id="83" name="Google Shape;83;p91"/>
          <p:cNvSpPr txBox="1">
            <a:spLocks noGrp="1"/>
          </p:cNvSpPr>
          <p:nvPr>
            <p:ph type="sldNum" idx="12"/>
          </p:nvPr>
        </p:nvSpPr>
        <p:spPr>
          <a:xfrm>
            <a:off x="4038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1"/>
        <p:cNvGrpSpPr/>
        <p:nvPr/>
      </p:nvGrpSpPr>
      <p:grpSpPr>
        <a:xfrm>
          <a:off x="0" y="0"/>
          <a:ext cx="0" cy="0"/>
          <a:chOff x="0" y="0"/>
          <a:chExt cx="0" cy="0"/>
        </a:xfrm>
      </p:grpSpPr>
      <p:sp>
        <p:nvSpPr>
          <p:cNvPr id="22" name="Google Shape;22;p82"/>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82"/>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24" name="Google Shape;24;p82"/>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25" name="Google Shape;25;p8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82"/>
          <p:cNvSpPr txBox="1">
            <a:spLocks noGrp="1"/>
          </p:cNvSpPr>
          <p:nvPr>
            <p:ph type="ftr" idx="11"/>
          </p:nvPr>
        </p:nvSpPr>
        <p:spPr>
          <a:xfrm>
            <a:off x="10363200" y="6356350"/>
            <a:ext cx="16510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Updated January 2024</a:t>
            </a:r>
            <a:endParaRPr/>
          </a:p>
        </p:txBody>
      </p:sp>
      <p:sp>
        <p:nvSpPr>
          <p:cNvPr id="27" name="Google Shape;27;p82"/>
          <p:cNvSpPr txBox="1">
            <a:spLocks noGrp="1"/>
          </p:cNvSpPr>
          <p:nvPr>
            <p:ph type="sldNum" idx="12"/>
          </p:nvPr>
        </p:nvSpPr>
        <p:spPr>
          <a:xfrm>
            <a:off x="4038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8"/>
        <p:cNvGrpSpPr/>
        <p:nvPr/>
      </p:nvGrpSpPr>
      <p:grpSpPr>
        <a:xfrm>
          <a:off x="0" y="0"/>
          <a:ext cx="0" cy="0"/>
          <a:chOff x="0" y="0"/>
          <a:chExt cx="0" cy="0"/>
        </a:xfrm>
      </p:grpSpPr>
      <p:sp>
        <p:nvSpPr>
          <p:cNvPr id="29" name="Google Shape;29;p8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83"/>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1" name="Google Shape;31;p83"/>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2" name="Google Shape;32;p8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83"/>
          <p:cNvSpPr txBox="1">
            <a:spLocks noGrp="1"/>
          </p:cNvSpPr>
          <p:nvPr>
            <p:ph type="ftr" idx="11"/>
          </p:nvPr>
        </p:nvSpPr>
        <p:spPr>
          <a:xfrm>
            <a:off x="10363200" y="6356350"/>
            <a:ext cx="16510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Updated January 2024</a:t>
            </a:r>
            <a:endParaRPr/>
          </a:p>
        </p:txBody>
      </p:sp>
      <p:sp>
        <p:nvSpPr>
          <p:cNvPr id="34" name="Google Shape;34;p83"/>
          <p:cNvSpPr txBox="1">
            <a:spLocks noGrp="1"/>
          </p:cNvSpPr>
          <p:nvPr>
            <p:ph type="sldNum" idx="12"/>
          </p:nvPr>
        </p:nvSpPr>
        <p:spPr>
          <a:xfrm>
            <a:off x="4038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5"/>
        <p:cNvGrpSpPr/>
        <p:nvPr/>
      </p:nvGrpSpPr>
      <p:grpSpPr>
        <a:xfrm>
          <a:off x="0" y="0"/>
          <a:ext cx="0" cy="0"/>
          <a:chOff x="0" y="0"/>
          <a:chExt cx="0" cy="0"/>
        </a:xfrm>
      </p:grpSpPr>
      <p:sp>
        <p:nvSpPr>
          <p:cNvPr id="36" name="Google Shape;36;p8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84"/>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8" name="Google Shape;38;p8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84"/>
          <p:cNvSpPr txBox="1">
            <a:spLocks noGrp="1"/>
          </p:cNvSpPr>
          <p:nvPr>
            <p:ph type="ftr" idx="11"/>
          </p:nvPr>
        </p:nvSpPr>
        <p:spPr>
          <a:xfrm>
            <a:off x="10363200" y="6356350"/>
            <a:ext cx="16510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Updated January 2024</a:t>
            </a:r>
            <a:endParaRPr/>
          </a:p>
        </p:txBody>
      </p:sp>
      <p:sp>
        <p:nvSpPr>
          <p:cNvPr id="40" name="Google Shape;40;p84"/>
          <p:cNvSpPr txBox="1">
            <a:spLocks noGrp="1"/>
          </p:cNvSpPr>
          <p:nvPr>
            <p:ph type="sldNum" idx="12"/>
          </p:nvPr>
        </p:nvSpPr>
        <p:spPr>
          <a:xfrm>
            <a:off x="4038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1"/>
        <p:cNvGrpSpPr/>
        <p:nvPr/>
      </p:nvGrpSpPr>
      <p:grpSpPr>
        <a:xfrm>
          <a:off x="0" y="0"/>
          <a:ext cx="0" cy="0"/>
          <a:chOff x="0" y="0"/>
          <a:chExt cx="0" cy="0"/>
        </a:xfrm>
      </p:grpSpPr>
      <p:sp>
        <p:nvSpPr>
          <p:cNvPr id="42" name="Google Shape;42;p8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85"/>
          <p:cNvSpPr txBox="1">
            <a:spLocks noGrp="1"/>
          </p:cNvSpPr>
          <p:nvPr>
            <p:ph type="ftr" idx="11"/>
          </p:nvPr>
        </p:nvSpPr>
        <p:spPr>
          <a:xfrm>
            <a:off x="10363200" y="6356350"/>
            <a:ext cx="16510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Updated January 2024</a:t>
            </a:r>
            <a:endParaRPr/>
          </a:p>
        </p:txBody>
      </p:sp>
      <p:sp>
        <p:nvSpPr>
          <p:cNvPr id="44" name="Google Shape;44;p85"/>
          <p:cNvSpPr txBox="1">
            <a:spLocks noGrp="1"/>
          </p:cNvSpPr>
          <p:nvPr>
            <p:ph type="sldNum" idx="12"/>
          </p:nvPr>
        </p:nvSpPr>
        <p:spPr>
          <a:xfrm>
            <a:off x="4038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8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8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86"/>
          <p:cNvSpPr txBox="1">
            <a:spLocks noGrp="1"/>
          </p:cNvSpPr>
          <p:nvPr>
            <p:ph type="ftr" idx="11"/>
          </p:nvPr>
        </p:nvSpPr>
        <p:spPr>
          <a:xfrm>
            <a:off x="10363200" y="6356350"/>
            <a:ext cx="16510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Updated January 2024</a:t>
            </a:r>
            <a:endParaRPr/>
          </a:p>
        </p:txBody>
      </p:sp>
      <p:sp>
        <p:nvSpPr>
          <p:cNvPr id="49" name="Google Shape;49;p86"/>
          <p:cNvSpPr txBox="1">
            <a:spLocks noGrp="1"/>
          </p:cNvSpPr>
          <p:nvPr>
            <p:ph type="sldNum" idx="12"/>
          </p:nvPr>
        </p:nvSpPr>
        <p:spPr>
          <a:xfrm>
            <a:off x="4038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0"/>
        <p:cNvGrpSpPr/>
        <p:nvPr/>
      </p:nvGrpSpPr>
      <p:grpSpPr>
        <a:xfrm>
          <a:off x="0" y="0"/>
          <a:ext cx="0" cy="0"/>
          <a:chOff x="0" y="0"/>
          <a:chExt cx="0" cy="0"/>
        </a:xfrm>
      </p:grpSpPr>
      <p:sp>
        <p:nvSpPr>
          <p:cNvPr id="51" name="Google Shape;51;p87"/>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87"/>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53" name="Google Shape;53;p8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87"/>
          <p:cNvSpPr txBox="1">
            <a:spLocks noGrp="1"/>
          </p:cNvSpPr>
          <p:nvPr>
            <p:ph type="ftr" idx="11"/>
          </p:nvPr>
        </p:nvSpPr>
        <p:spPr>
          <a:xfrm>
            <a:off x="10363200" y="6356350"/>
            <a:ext cx="16510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Updated January 2024</a:t>
            </a:r>
            <a:endParaRPr/>
          </a:p>
        </p:txBody>
      </p:sp>
      <p:sp>
        <p:nvSpPr>
          <p:cNvPr id="55" name="Google Shape;55;p87"/>
          <p:cNvSpPr txBox="1">
            <a:spLocks noGrp="1"/>
          </p:cNvSpPr>
          <p:nvPr>
            <p:ph type="sldNum" idx="12"/>
          </p:nvPr>
        </p:nvSpPr>
        <p:spPr>
          <a:xfrm>
            <a:off x="4038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6"/>
        <p:cNvGrpSpPr/>
        <p:nvPr/>
      </p:nvGrpSpPr>
      <p:grpSpPr>
        <a:xfrm>
          <a:off x="0" y="0"/>
          <a:ext cx="0" cy="0"/>
          <a:chOff x="0" y="0"/>
          <a:chExt cx="0" cy="0"/>
        </a:xfrm>
      </p:grpSpPr>
      <p:sp>
        <p:nvSpPr>
          <p:cNvPr id="57" name="Google Shape;57;p8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88"/>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9" name="Google Shape;59;p88"/>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60" name="Google Shape;60;p88"/>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61" name="Google Shape;61;p88"/>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62" name="Google Shape;62;p8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88"/>
          <p:cNvSpPr txBox="1">
            <a:spLocks noGrp="1"/>
          </p:cNvSpPr>
          <p:nvPr>
            <p:ph type="ftr" idx="11"/>
          </p:nvPr>
        </p:nvSpPr>
        <p:spPr>
          <a:xfrm>
            <a:off x="10363200" y="6356350"/>
            <a:ext cx="16510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Updated January 2024</a:t>
            </a:r>
            <a:endParaRPr/>
          </a:p>
        </p:txBody>
      </p:sp>
      <p:sp>
        <p:nvSpPr>
          <p:cNvPr id="64" name="Google Shape;64;p88"/>
          <p:cNvSpPr txBox="1">
            <a:spLocks noGrp="1"/>
          </p:cNvSpPr>
          <p:nvPr>
            <p:ph type="sldNum" idx="12"/>
          </p:nvPr>
        </p:nvSpPr>
        <p:spPr>
          <a:xfrm>
            <a:off x="4038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89"/>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89"/>
          <p:cNvSpPr>
            <a:spLocks noGrp="1"/>
          </p:cNvSpPr>
          <p:nvPr>
            <p:ph type="pic" idx="2"/>
          </p:nvPr>
        </p:nvSpPr>
        <p:spPr>
          <a:xfrm>
            <a:off x="2389717" y="612775"/>
            <a:ext cx="7315200" cy="4114800"/>
          </a:xfrm>
          <a:prstGeom prst="rect">
            <a:avLst/>
          </a:prstGeom>
          <a:noFill/>
          <a:ln>
            <a:noFill/>
          </a:ln>
        </p:spPr>
      </p:sp>
      <p:sp>
        <p:nvSpPr>
          <p:cNvPr id="68" name="Google Shape;68;p89"/>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8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89"/>
          <p:cNvSpPr txBox="1">
            <a:spLocks noGrp="1"/>
          </p:cNvSpPr>
          <p:nvPr>
            <p:ph type="ftr" idx="11"/>
          </p:nvPr>
        </p:nvSpPr>
        <p:spPr>
          <a:xfrm>
            <a:off x="10363200" y="6356350"/>
            <a:ext cx="16510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Updated January 2024</a:t>
            </a:r>
            <a:endParaRPr/>
          </a:p>
        </p:txBody>
      </p:sp>
      <p:sp>
        <p:nvSpPr>
          <p:cNvPr id="71" name="Google Shape;71;p89"/>
          <p:cNvSpPr txBox="1">
            <a:spLocks noGrp="1"/>
          </p:cNvSpPr>
          <p:nvPr>
            <p:ph type="sldNum" idx="12"/>
          </p:nvPr>
        </p:nvSpPr>
        <p:spPr>
          <a:xfrm>
            <a:off x="4038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80"/>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8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80"/>
          <p:cNvSpPr txBox="1">
            <a:spLocks noGrp="1"/>
          </p:cNvSpPr>
          <p:nvPr>
            <p:ph type="ftr" idx="11"/>
          </p:nvPr>
        </p:nvSpPr>
        <p:spPr>
          <a:xfrm>
            <a:off x="10363200" y="6356350"/>
            <a:ext cx="16510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US"/>
              <a:t>Updated January 2024</a:t>
            </a:r>
            <a:endParaRPr/>
          </a:p>
        </p:txBody>
      </p:sp>
      <p:sp>
        <p:nvSpPr>
          <p:cNvPr id="14" name="Google Shape;14;p80"/>
          <p:cNvSpPr txBox="1">
            <a:spLocks noGrp="1"/>
          </p:cNvSpPr>
          <p:nvPr>
            <p:ph type="sldNum" idx="12"/>
          </p:nvPr>
        </p:nvSpPr>
        <p:spPr>
          <a:xfrm>
            <a:off x="4038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tea.texas.gov/texas-schools/accountability/academic-accountability/performance-reporting/texas-academic-performance-reports" TargetMode="External"/><Relationship Id="rId7" Type="http://schemas.openxmlformats.org/officeDocument/2006/relationships/hyperlink" Target="https://tea.texas.gov/texas-schools/accountability/academic-accountability/performance-reporting/school-report-card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rptsvr1.tea.texas.gov/perfreport/account/" TargetMode="External"/><Relationship Id="rId5" Type="http://schemas.openxmlformats.org/officeDocument/2006/relationships/hyperlink" Target="https://tea.texas.gov/texas-schools/accountability/academic-accountability/performance-reporting/texas-performance-reporting-system" TargetMode="External"/><Relationship Id="rId4" Type="http://schemas.openxmlformats.org/officeDocument/2006/relationships/hyperlink" Target="https://tea.texas.gov/sites/default/files/TAPR%20Guidelines%202020.pdf" TargetMode="External"/></Relationships>
</file>

<file path=ppt/slides/_rels/slide2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tea.texas.gov/texas-schools/accountability/academic-accountability/performance-reporting/2024-accountability-manua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tea.texas.gov/texas-schools/accountability/academic-accountability/performance-reporting/texas-academic-performance-reports"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tea.texas.gov/texas-schools/accountability/academic-accountability/performance-reporting/texas-performance-reporting-system"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64.xml"/><Relationship Id="rId1" Type="http://schemas.openxmlformats.org/officeDocument/2006/relationships/slideLayout" Target="../slideLayouts/slideLayout4.xml"/><Relationship Id="rId4" Type="http://schemas.openxmlformats.org/officeDocument/2006/relationships/chart" Target="../charts/chart5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67.xml"/><Relationship Id="rId1" Type="http://schemas.openxmlformats.org/officeDocument/2006/relationships/slideLayout" Target="../slideLayouts/slideLayout4.xml"/><Relationship Id="rId4" Type="http://schemas.openxmlformats.org/officeDocument/2006/relationships/chart" Target="../charts/chart56.xml"/></Relationships>
</file>

<file path=ppt/slides/_rels/slide68.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68.xml"/><Relationship Id="rId1" Type="http://schemas.openxmlformats.org/officeDocument/2006/relationships/slideLayout" Target="../slideLayouts/slideLayout4.xml"/><Relationship Id="rId4" Type="http://schemas.openxmlformats.org/officeDocument/2006/relationships/chart" Target="../charts/chart58.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hyperlink" Target="https://rptsvr1.tea.texas.gov/adhocrpt/Disciplinary_Data_Products/districtdiscipline.html" TargetMode="External"/><Relationship Id="rId2" Type="http://schemas.openxmlformats.org/officeDocument/2006/relationships/notesSlide" Target="../notesSlides/notesSlide70.xml"/><Relationship Id="rId1" Type="http://schemas.openxmlformats.org/officeDocument/2006/relationships/slideLayout" Target="../slideLayouts/slideLayout5.xml"/><Relationship Id="rId4" Type="http://schemas.openxmlformats.org/officeDocument/2006/relationships/chart" Target="../charts/chart59.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hyperlink" Target="http://www.txhighereddata.org/index.cfm?objectid=5BFD5120-D971-11E8-BB650050560100A9" TargetMode="External"/><Relationship Id="rId2" Type="http://schemas.openxmlformats.org/officeDocument/2006/relationships/notesSlide" Target="../notesSlides/notesSlide72.xml"/><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3" Type="http://schemas.openxmlformats.org/officeDocument/2006/relationships/hyperlink" Target="https://tea.texas.gov/finance-and-grants/state-funding/state-funding-reports-and-data/peims-financial-standard-reports" TargetMode="External"/><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ctrTitle"/>
          </p:nvPr>
        </p:nvSpPr>
        <p:spPr>
          <a:xfrm>
            <a:off x="1714500" y="228600"/>
            <a:ext cx="8763000" cy="22098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accent1"/>
              </a:buClr>
              <a:buSzPct val="100000"/>
              <a:buFont typeface="Calibri"/>
              <a:buNone/>
            </a:pPr>
            <a:r>
              <a:rPr lang="en-US" sz="4000" b="1" dirty="0">
                <a:solidFill>
                  <a:schemeClr val="accent1"/>
                </a:solidFill>
              </a:rPr>
              <a:t>Texas Academic Performance Report (TAPR)</a:t>
            </a:r>
            <a:br>
              <a:rPr lang="en-US" sz="2700" b="1" dirty="0"/>
            </a:br>
            <a:r>
              <a:rPr lang="en-US" sz="2700" b="1" dirty="0">
                <a:solidFill>
                  <a:schemeClr val="accent1"/>
                </a:solidFill>
              </a:rPr>
              <a:t>Texas Progress Reporting System (TPRS)</a:t>
            </a:r>
            <a:br>
              <a:rPr lang="en-US" sz="4900" dirty="0"/>
            </a:br>
            <a:r>
              <a:rPr lang="en-US" sz="4900" dirty="0">
                <a:solidFill>
                  <a:schemeClr val="accent1"/>
                </a:solidFill>
              </a:rPr>
              <a:t>2023-2024</a:t>
            </a:r>
            <a:br>
              <a:rPr lang="en-US" dirty="0"/>
            </a:br>
            <a:r>
              <a:rPr lang="en-US" sz="6000" dirty="0">
                <a:solidFill>
                  <a:schemeClr val="accent2"/>
                </a:solidFill>
              </a:rPr>
              <a:t>[insert district name]</a:t>
            </a:r>
            <a:endParaRPr dirty="0">
              <a:solidFill>
                <a:schemeClr val="accent2"/>
              </a:solidFill>
            </a:endParaRPr>
          </a:p>
        </p:txBody>
      </p:sp>
      <p:pic>
        <p:nvPicPr>
          <p:cNvPr id="91" name="Google Shape;91;p1" descr="File:Texas flag map.svg"/>
          <p:cNvPicPr preferRelativeResize="0"/>
          <p:nvPr/>
        </p:nvPicPr>
        <p:blipFill rotWithShape="1">
          <a:blip r:embed="rId3">
            <a:alphaModFix/>
          </a:blip>
          <a:srcRect/>
          <a:stretch/>
        </p:blipFill>
        <p:spPr>
          <a:xfrm>
            <a:off x="4648200" y="2590801"/>
            <a:ext cx="2895600" cy="2824861"/>
          </a:xfrm>
          <a:prstGeom prst="rect">
            <a:avLst/>
          </a:prstGeom>
          <a:noFill/>
          <a:ln>
            <a:noFill/>
          </a:ln>
        </p:spPr>
      </p:pic>
      <p:sp>
        <p:nvSpPr>
          <p:cNvPr id="92" name="Google Shape;92;p1"/>
          <p:cNvSpPr txBox="1"/>
          <p:nvPr/>
        </p:nvSpPr>
        <p:spPr>
          <a:xfrm>
            <a:off x="4876800" y="5415661"/>
            <a:ext cx="2971800"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accent2"/>
                </a:solidFill>
                <a:latin typeface="Calibri"/>
                <a:ea typeface="Calibri"/>
                <a:cs typeface="Calibri"/>
                <a:sym typeface="Calibri"/>
              </a:rPr>
              <a:t>[insert district logo above]</a:t>
            </a:r>
            <a:endParaRPr sz="1800" b="0" i="0" u="none" strike="noStrike" cap="none">
              <a:solidFill>
                <a:schemeClr val="dk1"/>
              </a:solidFill>
              <a:latin typeface="Calibri"/>
              <a:ea typeface="Calibri"/>
              <a:cs typeface="Calibri"/>
              <a:sym typeface="Calibri"/>
            </a:endParaRPr>
          </a:p>
        </p:txBody>
      </p:sp>
      <p:sp>
        <p:nvSpPr>
          <p:cNvPr id="2" name="Footer Placeholder 1">
            <a:extLst>
              <a:ext uri="{FF2B5EF4-FFF2-40B4-BE49-F238E27FC236}">
                <a16:creationId xmlns:a16="http://schemas.microsoft.com/office/drawing/2014/main" id="{1F3BC661-5A4E-41DA-96E9-A90ABF821794}"/>
              </a:ext>
            </a:extLst>
          </p:cNvPr>
          <p:cNvSpPr>
            <a:spLocks noGrp="1"/>
          </p:cNvSpPr>
          <p:nvPr>
            <p:ph type="ftr" idx="11"/>
          </p:nvPr>
        </p:nvSpPr>
        <p:spPr/>
        <p:txBody>
          <a:bodyPr/>
          <a:lstStyle/>
          <a:p>
            <a:r>
              <a:rPr lang="en-US" dirty="0"/>
              <a:t>Updated December 2024</a:t>
            </a:r>
          </a:p>
        </p:txBody>
      </p:sp>
      <p:pic>
        <p:nvPicPr>
          <p:cNvPr id="5" name="Picture 4" descr="A close up of a logo&#10;&#10;Description automatically generated">
            <a:extLst>
              <a:ext uri="{FF2B5EF4-FFF2-40B4-BE49-F238E27FC236}">
                <a16:creationId xmlns:a16="http://schemas.microsoft.com/office/drawing/2014/main" id="{3F40D4E3-82B2-F3B6-0F58-E41E71A494B0}"/>
              </a:ext>
            </a:extLst>
          </p:cNvPr>
          <p:cNvPicPr>
            <a:picLocks noChangeAspect="1"/>
          </p:cNvPicPr>
          <p:nvPr/>
        </p:nvPicPr>
        <p:blipFill>
          <a:blip r:embed="rId4"/>
          <a:stretch>
            <a:fillRect/>
          </a:stretch>
        </p:blipFill>
        <p:spPr>
          <a:xfrm>
            <a:off x="4258678" y="5726447"/>
            <a:ext cx="3666625" cy="112679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1"/>
          <p:cNvSpPr txBox="1">
            <a:spLocks noGrp="1"/>
          </p:cNvSpPr>
          <p:nvPr>
            <p:ph type="title"/>
          </p:nvPr>
        </p:nvSpPr>
        <p:spPr>
          <a:xfrm>
            <a:off x="2209800" y="309715"/>
            <a:ext cx="7772400" cy="762000"/>
          </a:xfrm>
          <a:prstGeom prst="rect">
            <a:avLst/>
          </a:prstGeom>
          <a:noFill/>
          <a:ln>
            <a:noFill/>
          </a:ln>
        </p:spPr>
        <p:txBody>
          <a:bodyPr spcFirstLastPara="1" wrap="square" lIns="91425" tIns="45700" rIns="91425" bIns="45700" anchor="ctr" anchorCtr="0">
            <a:normAutofit fontScale="90000"/>
          </a:bodyPr>
          <a:lstStyle/>
          <a:p>
            <a:pPr lvl="0">
              <a:buClr>
                <a:schemeClr val="accent1"/>
              </a:buClr>
              <a:buSzPct val="100000"/>
            </a:pPr>
            <a:r>
              <a:rPr lang="en-US" dirty="0">
                <a:solidFill>
                  <a:schemeClr val="accent1"/>
                </a:solidFill>
              </a:rPr>
              <a:t>2023 – 2024 TAPR Content</a:t>
            </a:r>
            <a:br>
              <a:rPr lang="en-US" dirty="0">
                <a:solidFill>
                  <a:schemeClr val="accent1"/>
                </a:solidFill>
              </a:rPr>
            </a:br>
            <a:r>
              <a:rPr lang="en-US" sz="4000" dirty="0">
                <a:solidFill>
                  <a:schemeClr val="accent1"/>
                </a:solidFill>
              </a:rPr>
              <a:t>District/Campus Performance</a:t>
            </a:r>
            <a:endParaRPr sz="4000" dirty="0">
              <a:solidFill>
                <a:schemeClr val="accent1"/>
              </a:solidFill>
            </a:endParaRPr>
          </a:p>
        </p:txBody>
      </p:sp>
      <p:sp>
        <p:nvSpPr>
          <p:cNvPr id="174" name="Google Shape;174;p11"/>
          <p:cNvSpPr txBox="1">
            <a:spLocks noGrp="1"/>
          </p:cNvSpPr>
          <p:nvPr>
            <p:ph type="body" idx="1"/>
          </p:nvPr>
        </p:nvSpPr>
        <p:spPr>
          <a:xfrm>
            <a:off x="2455606" y="1614487"/>
            <a:ext cx="7337323" cy="4648200"/>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l" rtl="0">
              <a:lnSpc>
                <a:spcPct val="80000"/>
              </a:lnSpc>
              <a:spcBef>
                <a:spcPts val="0"/>
              </a:spcBef>
              <a:spcAft>
                <a:spcPts val="0"/>
              </a:spcAft>
              <a:buClr>
                <a:schemeClr val="accent1"/>
              </a:buClr>
              <a:buSzPct val="100000"/>
              <a:buChar char="•"/>
            </a:pPr>
            <a:r>
              <a:rPr lang="en-US" sz="2600" dirty="0">
                <a:solidFill>
                  <a:schemeClr val="accent1"/>
                </a:solidFill>
              </a:rPr>
              <a:t>Staff Information</a:t>
            </a:r>
            <a:endParaRPr dirty="0"/>
          </a:p>
          <a:p>
            <a:pPr marL="742950" lvl="1" indent="-285750" algn="l" rtl="0">
              <a:lnSpc>
                <a:spcPct val="80000"/>
              </a:lnSpc>
              <a:spcBef>
                <a:spcPts val="444"/>
              </a:spcBef>
              <a:spcAft>
                <a:spcPts val="0"/>
              </a:spcAft>
              <a:buClr>
                <a:srgbClr val="6A84BC"/>
              </a:buClr>
              <a:buSzPct val="100000"/>
              <a:buFont typeface="Noto Sans Symbols"/>
              <a:buChar char="▪"/>
            </a:pPr>
            <a:r>
              <a:rPr lang="en-US" sz="2400" i="1" dirty="0">
                <a:solidFill>
                  <a:srgbClr val="6A84BC"/>
                </a:solidFill>
                <a:latin typeface="Calibri"/>
                <a:ea typeface="Calibri"/>
                <a:cs typeface="Calibri"/>
                <a:sym typeface="Calibri"/>
              </a:rPr>
              <a:t>Total Staff</a:t>
            </a:r>
            <a:endParaRPr dirty="0"/>
          </a:p>
          <a:p>
            <a:pPr marL="742950" lvl="1" indent="-285750" algn="l" rtl="0">
              <a:lnSpc>
                <a:spcPct val="80000"/>
              </a:lnSpc>
              <a:spcBef>
                <a:spcPts val="444"/>
              </a:spcBef>
              <a:spcAft>
                <a:spcPts val="0"/>
              </a:spcAft>
              <a:buClr>
                <a:srgbClr val="6A84BC"/>
              </a:buClr>
              <a:buSzPct val="100000"/>
              <a:buFont typeface="Noto Sans Symbols"/>
              <a:buChar char="▪"/>
            </a:pPr>
            <a:r>
              <a:rPr lang="en-US" sz="2400" i="1" dirty="0">
                <a:solidFill>
                  <a:srgbClr val="6A84BC"/>
                </a:solidFill>
                <a:latin typeface="Calibri"/>
                <a:ea typeface="Calibri"/>
                <a:cs typeface="Calibri"/>
                <a:sym typeface="Calibri"/>
              </a:rPr>
              <a:t>Professional Staff</a:t>
            </a:r>
            <a:endParaRPr dirty="0"/>
          </a:p>
          <a:p>
            <a:pPr marL="742950" lvl="1" indent="-285750" algn="l" rtl="0">
              <a:lnSpc>
                <a:spcPct val="80000"/>
              </a:lnSpc>
              <a:spcBef>
                <a:spcPts val="444"/>
              </a:spcBef>
              <a:spcAft>
                <a:spcPts val="0"/>
              </a:spcAft>
              <a:buClr>
                <a:srgbClr val="6A84BC"/>
              </a:buClr>
              <a:buSzPct val="100000"/>
              <a:buFont typeface="Noto Sans Symbols"/>
              <a:buChar char="▪"/>
            </a:pPr>
            <a:r>
              <a:rPr lang="en-US" sz="2400" i="1" dirty="0">
                <a:solidFill>
                  <a:srgbClr val="6A84BC"/>
                </a:solidFill>
                <a:latin typeface="Calibri"/>
                <a:ea typeface="Calibri"/>
                <a:cs typeface="Calibri"/>
                <a:sym typeface="Calibri"/>
              </a:rPr>
              <a:t>Educational Aides</a:t>
            </a:r>
            <a:endParaRPr dirty="0"/>
          </a:p>
          <a:p>
            <a:pPr marL="742950" lvl="1" indent="-285750" algn="l" rtl="0">
              <a:lnSpc>
                <a:spcPct val="80000"/>
              </a:lnSpc>
              <a:spcBef>
                <a:spcPts val="444"/>
              </a:spcBef>
              <a:spcAft>
                <a:spcPts val="0"/>
              </a:spcAft>
              <a:buClr>
                <a:srgbClr val="6A84BC"/>
              </a:buClr>
              <a:buSzPct val="100000"/>
              <a:buFont typeface="Noto Sans Symbols"/>
              <a:buChar char="▪"/>
            </a:pPr>
            <a:r>
              <a:rPr lang="en-US" sz="2400" i="1" dirty="0">
                <a:solidFill>
                  <a:srgbClr val="6A84BC"/>
                </a:solidFill>
                <a:latin typeface="Calibri"/>
                <a:ea typeface="Calibri"/>
                <a:cs typeface="Calibri"/>
                <a:sym typeface="Calibri"/>
              </a:rPr>
              <a:t>Auxiliary Staff</a:t>
            </a:r>
            <a:endParaRPr dirty="0"/>
          </a:p>
          <a:p>
            <a:pPr marL="742950" lvl="1" indent="-285750" algn="l" rtl="0">
              <a:lnSpc>
                <a:spcPct val="80000"/>
              </a:lnSpc>
              <a:spcBef>
                <a:spcPts val="444"/>
              </a:spcBef>
              <a:spcAft>
                <a:spcPts val="0"/>
              </a:spcAft>
              <a:buClr>
                <a:srgbClr val="6A84BC"/>
              </a:buClr>
              <a:buSzPct val="100000"/>
              <a:buFont typeface="Noto Sans Symbols"/>
              <a:buChar char="▪"/>
            </a:pPr>
            <a:r>
              <a:rPr lang="en-US" sz="2400" i="1" dirty="0">
                <a:solidFill>
                  <a:srgbClr val="6A84BC"/>
                </a:solidFill>
                <a:latin typeface="Calibri"/>
                <a:ea typeface="Calibri"/>
                <a:cs typeface="Calibri"/>
                <a:sym typeface="Calibri"/>
              </a:rPr>
              <a:t>Teachers by Ethnicity and Sex</a:t>
            </a:r>
            <a:endParaRPr dirty="0"/>
          </a:p>
          <a:p>
            <a:pPr marL="742950" lvl="1" indent="-285750" algn="l" rtl="0">
              <a:lnSpc>
                <a:spcPct val="80000"/>
              </a:lnSpc>
              <a:spcBef>
                <a:spcPts val="444"/>
              </a:spcBef>
              <a:spcAft>
                <a:spcPts val="0"/>
              </a:spcAft>
              <a:buClr>
                <a:srgbClr val="6A84BC"/>
              </a:buClr>
              <a:buSzPct val="100000"/>
              <a:buFont typeface="Noto Sans Symbols"/>
              <a:buChar char="▪"/>
            </a:pPr>
            <a:r>
              <a:rPr lang="en-US" sz="2400" i="1" dirty="0">
                <a:solidFill>
                  <a:srgbClr val="6A84BC"/>
                </a:solidFill>
                <a:latin typeface="Calibri"/>
                <a:ea typeface="Calibri"/>
                <a:cs typeface="Calibri"/>
                <a:sym typeface="Calibri"/>
              </a:rPr>
              <a:t>Teachers by Highest Degree Held</a:t>
            </a:r>
            <a:endParaRPr dirty="0"/>
          </a:p>
          <a:p>
            <a:pPr marL="742950" lvl="1" indent="-285750" algn="l" rtl="0">
              <a:lnSpc>
                <a:spcPct val="80000"/>
              </a:lnSpc>
              <a:spcBef>
                <a:spcPts val="444"/>
              </a:spcBef>
              <a:spcAft>
                <a:spcPts val="0"/>
              </a:spcAft>
              <a:buClr>
                <a:srgbClr val="6A84BC"/>
              </a:buClr>
              <a:buSzPct val="100000"/>
              <a:buFont typeface="Noto Sans Symbols"/>
              <a:buChar char="▪"/>
            </a:pPr>
            <a:r>
              <a:rPr lang="en-US" sz="2400" i="1" dirty="0">
                <a:solidFill>
                  <a:srgbClr val="6A84BC"/>
                </a:solidFill>
                <a:latin typeface="Calibri"/>
                <a:ea typeface="Calibri"/>
                <a:cs typeface="Calibri"/>
                <a:sym typeface="Calibri"/>
              </a:rPr>
              <a:t>Teachers by Years of Experience</a:t>
            </a:r>
            <a:endParaRPr dirty="0"/>
          </a:p>
          <a:p>
            <a:pPr marL="742950" lvl="1" indent="-285750" algn="l" rtl="0">
              <a:lnSpc>
                <a:spcPct val="80000"/>
              </a:lnSpc>
              <a:spcBef>
                <a:spcPts val="444"/>
              </a:spcBef>
              <a:spcAft>
                <a:spcPts val="0"/>
              </a:spcAft>
              <a:buClr>
                <a:srgbClr val="6A84BC"/>
              </a:buClr>
              <a:buSzPct val="100000"/>
              <a:buFont typeface="Noto Sans Symbols"/>
              <a:buChar char="▪"/>
            </a:pPr>
            <a:r>
              <a:rPr lang="en-US" sz="2400" i="1" dirty="0">
                <a:solidFill>
                  <a:srgbClr val="6A84BC"/>
                </a:solidFill>
                <a:latin typeface="Calibri"/>
                <a:ea typeface="Calibri"/>
                <a:cs typeface="Calibri"/>
                <a:sym typeface="Calibri"/>
              </a:rPr>
              <a:t>Number of Students per Teacher</a:t>
            </a:r>
            <a:endParaRPr dirty="0"/>
          </a:p>
          <a:p>
            <a:pPr marL="742950" lvl="1" indent="-285750" algn="l" rtl="0">
              <a:lnSpc>
                <a:spcPct val="80000"/>
              </a:lnSpc>
              <a:spcBef>
                <a:spcPts val="444"/>
              </a:spcBef>
              <a:spcAft>
                <a:spcPts val="0"/>
              </a:spcAft>
              <a:buClr>
                <a:srgbClr val="6A84BC"/>
              </a:buClr>
              <a:buSzPct val="100000"/>
              <a:buFont typeface="Noto Sans Symbols"/>
              <a:buChar char="▪"/>
            </a:pPr>
            <a:r>
              <a:rPr lang="en-US" sz="2400" i="1" dirty="0">
                <a:solidFill>
                  <a:srgbClr val="6A84BC"/>
                </a:solidFill>
                <a:latin typeface="Calibri"/>
                <a:ea typeface="Calibri"/>
                <a:cs typeface="Calibri"/>
                <a:sym typeface="Calibri"/>
              </a:rPr>
              <a:t>Experience of Campus Leadership</a:t>
            </a:r>
            <a:endParaRPr dirty="0"/>
          </a:p>
          <a:p>
            <a:pPr marL="742950" lvl="1" indent="-285750" algn="l" rtl="0">
              <a:lnSpc>
                <a:spcPct val="80000"/>
              </a:lnSpc>
              <a:spcBef>
                <a:spcPts val="444"/>
              </a:spcBef>
              <a:spcAft>
                <a:spcPts val="0"/>
              </a:spcAft>
              <a:buClr>
                <a:srgbClr val="6A84BC"/>
              </a:buClr>
              <a:buSzPct val="100000"/>
              <a:buFont typeface="Noto Sans Symbols"/>
              <a:buChar char="▪"/>
            </a:pPr>
            <a:r>
              <a:rPr lang="en-US" sz="2400" i="1" dirty="0">
                <a:solidFill>
                  <a:srgbClr val="6A84BC"/>
                </a:solidFill>
                <a:latin typeface="Calibri"/>
                <a:ea typeface="Calibri"/>
                <a:cs typeface="Calibri"/>
                <a:sym typeface="Calibri"/>
              </a:rPr>
              <a:t>Average Years Experience of Teachers</a:t>
            </a:r>
            <a:endParaRPr dirty="0"/>
          </a:p>
          <a:p>
            <a:pPr marL="742950" lvl="1" indent="-285750" algn="l" rtl="0">
              <a:lnSpc>
                <a:spcPct val="80000"/>
              </a:lnSpc>
              <a:spcBef>
                <a:spcPts val="444"/>
              </a:spcBef>
              <a:spcAft>
                <a:spcPts val="0"/>
              </a:spcAft>
              <a:buClr>
                <a:srgbClr val="6A84BC"/>
              </a:buClr>
              <a:buSzPct val="100000"/>
              <a:buFont typeface="Noto Sans Symbols"/>
              <a:buChar char="▪"/>
            </a:pPr>
            <a:r>
              <a:rPr lang="en-US" sz="2400" i="1" dirty="0">
                <a:solidFill>
                  <a:srgbClr val="6A84BC"/>
                </a:solidFill>
                <a:latin typeface="Calibri"/>
                <a:ea typeface="Calibri"/>
                <a:cs typeface="Calibri"/>
                <a:sym typeface="Calibri"/>
              </a:rPr>
              <a:t>Average Teacher Salary </a:t>
            </a:r>
            <a:endParaRPr dirty="0"/>
          </a:p>
          <a:p>
            <a:pPr marL="742950" lvl="1" indent="-285750" algn="l" rtl="0">
              <a:lnSpc>
                <a:spcPct val="80000"/>
              </a:lnSpc>
              <a:spcBef>
                <a:spcPts val="444"/>
              </a:spcBef>
              <a:spcAft>
                <a:spcPts val="0"/>
              </a:spcAft>
              <a:buClr>
                <a:srgbClr val="6A84BC"/>
              </a:buClr>
              <a:buSzPct val="100000"/>
              <a:buFont typeface="Noto Sans Symbols"/>
              <a:buChar char="▪"/>
            </a:pPr>
            <a:r>
              <a:rPr lang="en-US" sz="2400" i="1" dirty="0">
                <a:solidFill>
                  <a:srgbClr val="6A84BC"/>
                </a:solidFill>
                <a:latin typeface="Calibri"/>
                <a:ea typeface="Calibri"/>
                <a:cs typeface="Calibri"/>
                <a:sym typeface="Calibri"/>
              </a:rPr>
              <a:t>Turnover Rate for Teachers</a:t>
            </a:r>
            <a:endParaRPr dirty="0"/>
          </a:p>
          <a:p>
            <a:pPr marL="742950" lvl="1" indent="-285750" algn="l" rtl="0">
              <a:lnSpc>
                <a:spcPct val="80000"/>
              </a:lnSpc>
              <a:spcBef>
                <a:spcPts val="444"/>
              </a:spcBef>
              <a:spcAft>
                <a:spcPts val="0"/>
              </a:spcAft>
              <a:buClr>
                <a:srgbClr val="6A84BC"/>
              </a:buClr>
              <a:buSzPct val="100000"/>
              <a:buFont typeface="Noto Sans Symbols"/>
              <a:buChar char="▪"/>
            </a:pPr>
            <a:r>
              <a:rPr lang="en-US" sz="2400" i="1" dirty="0">
                <a:solidFill>
                  <a:srgbClr val="6A84BC"/>
                </a:solidFill>
                <a:latin typeface="Calibri"/>
                <a:ea typeface="Calibri"/>
                <a:cs typeface="Calibri"/>
                <a:sym typeface="Calibri"/>
              </a:rPr>
              <a:t>Shared Service Arrangement Staff</a:t>
            </a:r>
            <a:endParaRPr dirty="0"/>
          </a:p>
          <a:p>
            <a:pPr marL="742950" lvl="1" indent="-285750" algn="l" rtl="0">
              <a:lnSpc>
                <a:spcPct val="80000"/>
              </a:lnSpc>
              <a:spcBef>
                <a:spcPts val="444"/>
              </a:spcBef>
              <a:spcAft>
                <a:spcPts val="0"/>
              </a:spcAft>
              <a:buClr>
                <a:srgbClr val="6A84BC"/>
              </a:buClr>
              <a:buSzPct val="100000"/>
              <a:buFont typeface="Noto Sans Symbols"/>
              <a:buChar char="▪"/>
            </a:pPr>
            <a:r>
              <a:rPr lang="en-US" sz="2400" i="1" dirty="0">
                <a:solidFill>
                  <a:srgbClr val="6A84BC"/>
                </a:solidFill>
                <a:latin typeface="Calibri"/>
                <a:ea typeface="Calibri"/>
                <a:cs typeface="Calibri"/>
                <a:sym typeface="Calibri"/>
              </a:rPr>
              <a:t>Contracted Instructional Staff</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2"/>
          <p:cNvSpPr txBox="1">
            <a:spLocks noGrp="1"/>
          </p:cNvSpPr>
          <p:nvPr>
            <p:ph type="title"/>
          </p:nvPr>
        </p:nvSpPr>
        <p:spPr>
          <a:xfrm>
            <a:off x="2209800" y="309716"/>
            <a:ext cx="7772400" cy="762000"/>
          </a:xfrm>
          <a:prstGeom prst="rect">
            <a:avLst/>
          </a:prstGeom>
          <a:noFill/>
          <a:ln>
            <a:noFill/>
          </a:ln>
        </p:spPr>
        <p:txBody>
          <a:bodyPr spcFirstLastPara="1" wrap="square" lIns="91425" tIns="45700" rIns="91425" bIns="45700" anchor="ctr" anchorCtr="0">
            <a:normAutofit fontScale="90000"/>
          </a:bodyPr>
          <a:lstStyle/>
          <a:p>
            <a:pPr lvl="0">
              <a:buClr>
                <a:schemeClr val="accent1"/>
              </a:buClr>
              <a:buSzPct val="100000"/>
            </a:pPr>
            <a:r>
              <a:rPr lang="en-US" dirty="0">
                <a:solidFill>
                  <a:schemeClr val="accent1"/>
                </a:solidFill>
              </a:rPr>
              <a:t>2023 – 2024 TAPR Content</a:t>
            </a:r>
            <a:br>
              <a:rPr lang="en-US" dirty="0">
                <a:solidFill>
                  <a:schemeClr val="accent1"/>
                </a:solidFill>
              </a:rPr>
            </a:br>
            <a:r>
              <a:rPr lang="en-US" sz="4000" dirty="0">
                <a:solidFill>
                  <a:schemeClr val="accent1"/>
                </a:solidFill>
              </a:rPr>
              <a:t>District/Campus Performance</a:t>
            </a:r>
            <a:endParaRPr sz="4000" dirty="0">
              <a:solidFill>
                <a:schemeClr val="accent1"/>
              </a:solidFill>
            </a:endParaRPr>
          </a:p>
        </p:txBody>
      </p:sp>
      <p:sp>
        <p:nvSpPr>
          <p:cNvPr id="182" name="Google Shape;182;p12"/>
          <p:cNvSpPr txBox="1">
            <a:spLocks noGrp="1"/>
          </p:cNvSpPr>
          <p:nvPr>
            <p:ph type="body" idx="1"/>
          </p:nvPr>
        </p:nvSpPr>
        <p:spPr>
          <a:xfrm>
            <a:off x="2455606" y="1600200"/>
            <a:ext cx="7317659" cy="4724400"/>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l" rtl="0">
              <a:lnSpc>
                <a:spcPct val="80000"/>
              </a:lnSpc>
              <a:spcBef>
                <a:spcPts val="0"/>
              </a:spcBef>
              <a:spcAft>
                <a:spcPts val="0"/>
              </a:spcAft>
              <a:buClr>
                <a:schemeClr val="accent1"/>
              </a:buClr>
              <a:buSzPct val="100000"/>
              <a:buChar char="•"/>
            </a:pPr>
            <a:r>
              <a:rPr lang="en-US" sz="2600" dirty="0">
                <a:solidFill>
                  <a:schemeClr val="accent1"/>
                </a:solidFill>
              </a:rPr>
              <a:t>Programs</a:t>
            </a:r>
            <a:r>
              <a:rPr lang="en-US" sz="3000" dirty="0">
                <a:solidFill>
                  <a:schemeClr val="accent1"/>
                </a:solidFill>
              </a:rPr>
              <a:t>   </a:t>
            </a:r>
            <a:endParaRPr dirty="0"/>
          </a:p>
          <a:p>
            <a:pPr marL="742950" lvl="1" indent="-285750" algn="l" rtl="0">
              <a:lnSpc>
                <a:spcPct val="80000"/>
              </a:lnSpc>
              <a:spcBef>
                <a:spcPts val="444"/>
              </a:spcBef>
              <a:spcAft>
                <a:spcPts val="0"/>
              </a:spcAft>
              <a:buClr>
                <a:srgbClr val="6A84BC"/>
              </a:buClr>
              <a:buSzPct val="100000"/>
              <a:buFont typeface="Noto Sans Symbols"/>
              <a:buChar char="▪"/>
            </a:pPr>
            <a:r>
              <a:rPr lang="en-US" sz="2400" i="1" dirty="0">
                <a:solidFill>
                  <a:srgbClr val="6A84BC"/>
                </a:solidFill>
                <a:latin typeface="Calibri"/>
                <a:ea typeface="Calibri"/>
                <a:cs typeface="Calibri"/>
                <a:sym typeface="Calibri"/>
              </a:rPr>
              <a:t>Student Enrollment by Program</a:t>
            </a:r>
            <a:endParaRPr dirty="0"/>
          </a:p>
          <a:p>
            <a:pPr marL="1143000" lvl="2" indent="-228600" algn="l" rtl="0">
              <a:lnSpc>
                <a:spcPct val="80000"/>
              </a:lnSpc>
              <a:spcBef>
                <a:spcPts val="407"/>
              </a:spcBef>
              <a:spcAft>
                <a:spcPts val="0"/>
              </a:spcAft>
              <a:buClr>
                <a:srgbClr val="6A84BC"/>
              </a:buClr>
              <a:buSzPct val="100000"/>
              <a:buFont typeface="Noto Sans Symbols"/>
              <a:buChar char="▪"/>
            </a:pPr>
            <a:r>
              <a:rPr lang="en-US" sz="2200" i="1" dirty="0">
                <a:solidFill>
                  <a:srgbClr val="6A84BC"/>
                </a:solidFill>
                <a:latin typeface="Calibri"/>
                <a:ea typeface="Calibri"/>
                <a:cs typeface="Calibri"/>
                <a:sym typeface="Calibri"/>
              </a:rPr>
              <a:t>Bilingual/ESL</a:t>
            </a:r>
            <a:endParaRPr dirty="0"/>
          </a:p>
          <a:p>
            <a:pPr marL="1143000" lvl="2" indent="-228600" algn="l" rtl="0">
              <a:lnSpc>
                <a:spcPct val="80000"/>
              </a:lnSpc>
              <a:spcBef>
                <a:spcPts val="407"/>
              </a:spcBef>
              <a:spcAft>
                <a:spcPts val="0"/>
              </a:spcAft>
              <a:buClr>
                <a:srgbClr val="6A84BC"/>
              </a:buClr>
              <a:buSzPct val="100000"/>
              <a:buFont typeface="Noto Sans Symbols"/>
              <a:buChar char="▪"/>
            </a:pPr>
            <a:r>
              <a:rPr lang="en-US" sz="2200" i="1" dirty="0">
                <a:solidFill>
                  <a:srgbClr val="6A84BC"/>
                </a:solidFill>
                <a:latin typeface="Calibri"/>
                <a:ea typeface="Calibri"/>
                <a:cs typeface="Calibri"/>
                <a:sym typeface="Calibri"/>
              </a:rPr>
              <a:t>Career &amp; Technical</a:t>
            </a:r>
            <a:endParaRPr dirty="0"/>
          </a:p>
          <a:p>
            <a:pPr marL="1143000" lvl="2" indent="-228600" algn="l" rtl="0">
              <a:lnSpc>
                <a:spcPct val="80000"/>
              </a:lnSpc>
              <a:spcBef>
                <a:spcPts val="407"/>
              </a:spcBef>
              <a:spcAft>
                <a:spcPts val="0"/>
              </a:spcAft>
              <a:buClr>
                <a:srgbClr val="6A84BC"/>
              </a:buClr>
              <a:buSzPct val="100000"/>
              <a:buFont typeface="Noto Sans Symbols"/>
              <a:buChar char="▪"/>
            </a:pPr>
            <a:r>
              <a:rPr lang="en-US" sz="2200" i="1" dirty="0">
                <a:solidFill>
                  <a:srgbClr val="6A84BC"/>
                </a:solidFill>
                <a:latin typeface="Calibri"/>
                <a:ea typeface="Calibri"/>
                <a:cs typeface="Calibri"/>
                <a:sym typeface="Calibri"/>
              </a:rPr>
              <a:t>Gifted and Talented</a:t>
            </a:r>
            <a:endParaRPr dirty="0"/>
          </a:p>
          <a:p>
            <a:pPr marL="1143000" lvl="2" indent="-228600" algn="l" rtl="0">
              <a:lnSpc>
                <a:spcPct val="80000"/>
              </a:lnSpc>
              <a:spcBef>
                <a:spcPts val="407"/>
              </a:spcBef>
              <a:spcAft>
                <a:spcPts val="0"/>
              </a:spcAft>
              <a:buClr>
                <a:srgbClr val="6A84BC"/>
              </a:buClr>
              <a:buSzPct val="100000"/>
              <a:buFont typeface="Noto Sans Symbols"/>
              <a:buChar char="▪"/>
            </a:pPr>
            <a:r>
              <a:rPr lang="en-US" sz="2200" i="1" dirty="0">
                <a:solidFill>
                  <a:srgbClr val="6A84BC"/>
                </a:solidFill>
                <a:latin typeface="Calibri"/>
                <a:ea typeface="Calibri"/>
                <a:cs typeface="Calibri"/>
                <a:sym typeface="Calibri"/>
              </a:rPr>
              <a:t>Special Education</a:t>
            </a:r>
            <a:endParaRPr dirty="0"/>
          </a:p>
          <a:p>
            <a:pPr marL="742950" lvl="1" indent="-285750" algn="l" rtl="0">
              <a:lnSpc>
                <a:spcPct val="80000"/>
              </a:lnSpc>
              <a:spcBef>
                <a:spcPts val="444"/>
              </a:spcBef>
              <a:spcAft>
                <a:spcPts val="0"/>
              </a:spcAft>
              <a:buClr>
                <a:srgbClr val="6A84BC"/>
              </a:buClr>
              <a:buSzPct val="100000"/>
              <a:buFont typeface="Noto Sans Symbols"/>
              <a:buChar char="▪"/>
            </a:pPr>
            <a:r>
              <a:rPr lang="en-US" sz="2400" i="1" dirty="0">
                <a:solidFill>
                  <a:srgbClr val="6A84BC"/>
                </a:solidFill>
                <a:latin typeface="Calibri"/>
                <a:ea typeface="Calibri"/>
                <a:cs typeface="Calibri"/>
                <a:sym typeface="Calibri"/>
              </a:rPr>
              <a:t>Teachers by Program</a:t>
            </a:r>
            <a:endParaRPr dirty="0"/>
          </a:p>
          <a:p>
            <a:pPr marL="1143000" lvl="2" indent="-228600" algn="l" rtl="0">
              <a:lnSpc>
                <a:spcPct val="80000"/>
              </a:lnSpc>
              <a:spcBef>
                <a:spcPts val="407"/>
              </a:spcBef>
              <a:spcAft>
                <a:spcPts val="0"/>
              </a:spcAft>
              <a:buClr>
                <a:srgbClr val="6A84BC"/>
              </a:buClr>
              <a:buSzPct val="100000"/>
              <a:buFont typeface="Noto Sans Symbols"/>
              <a:buChar char="▪"/>
            </a:pPr>
            <a:r>
              <a:rPr lang="en-US" sz="2200" i="1" dirty="0">
                <a:solidFill>
                  <a:srgbClr val="6A84BC"/>
                </a:solidFill>
                <a:latin typeface="Calibri"/>
                <a:ea typeface="Calibri"/>
                <a:cs typeface="Calibri"/>
                <a:sym typeface="Calibri"/>
              </a:rPr>
              <a:t>Bilingual/ESL</a:t>
            </a:r>
            <a:endParaRPr dirty="0"/>
          </a:p>
          <a:p>
            <a:pPr marL="1143000" lvl="2" indent="-228600" algn="l" rtl="0">
              <a:lnSpc>
                <a:spcPct val="80000"/>
              </a:lnSpc>
              <a:spcBef>
                <a:spcPts val="407"/>
              </a:spcBef>
              <a:spcAft>
                <a:spcPts val="0"/>
              </a:spcAft>
              <a:buClr>
                <a:srgbClr val="6A84BC"/>
              </a:buClr>
              <a:buSzPct val="100000"/>
              <a:buFont typeface="Noto Sans Symbols"/>
              <a:buChar char="▪"/>
            </a:pPr>
            <a:r>
              <a:rPr lang="en-US" sz="2200" i="1" dirty="0">
                <a:solidFill>
                  <a:srgbClr val="6A84BC"/>
                </a:solidFill>
                <a:latin typeface="Calibri"/>
                <a:ea typeface="Calibri"/>
                <a:cs typeface="Calibri"/>
                <a:sym typeface="Calibri"/>
              </a:rPr>
              <a:t>Career &amp; Technical</a:t>
            </a:r>
            <a:endParaRPr dirty="0"/>
          </a:p>
          <a:p>
            <a:pPr marL="1143000" lvl="2" indent="-228600" algn="l" rtl="0">
              <a:lnSpc>
                <a:spcPct val="80000"/>
              </a:lnSpc>
              <a:spcBef>
                <a:spcPts val="407"/>
              </a:spcBef>
              <a:spcAft>
                <a:spcPts val="0"/>
              </a:spcAft>
              <a:buClr>
                <a:srgbClr val="6A84BC"/>
              </a:buClr>
              <a:buSzPct val="100000"/>
              <a:buFont typeface="Noto Sans Symbols"/>
              <a:buChar char="▪"/>
            </a:pPr>
            <a:r>
              <a:rPr lang="en-US" sz="2200" i="1" dirty="0">
                <a:solidFill>
                  <a:srgbClr val="6A84BC"/>
                </a:solidFill>
                <a:latin typeface="Calibri"/>
                <a:ea typeface="Calibri"/>
                <a:cs typeface="Calibri"/>
                <a:sym typeface="Calibri"/>
              </a:rPr>
              <a:t>Compensatory </a:t>
            </a:r>
            <a:endParaRPr dirty="0"/>
          </a:p>
          <a:p>
            <a:pPr marL="1143000" lvl="2" indent="-228600" algn="l" rtl="0">
              <a:lnSpc>
                <a:spcPct val="80000"/>
              </a:lnSpc>
              <a:spcBef>
                <a:spcPts val="407"/>
              </a:spcBef>
              <a:spcAft>
                <a:spcPts val="0"/>
              </a:spcAft>
              <a:buClr>
                <a:srgbClr val="6A84BC"/>
              </a:buClr>
              <a:buSzPct val="100000"/>
              <a:buFont typeface="Noto Sans Symbols"/>
              <a:buChar char="▪"/>
            </a:pPr>
            <a:r>
              <a:rPr lang="en-US" sz="2200" i="1" dirty="0">
                <a:solidFill>
                  <a:srgbClr val="6A84BC"/>
                </a:solidFill>
                <a:latin typeface="Calibri"/>
                <a:ea typeface="Calibri"/>
                <a:cs typeface="Calibri"/>
                <a:sym typeface="Calibri"/>
              </a:rPr>
              <a:t>Gifted and Talented</a:t>
            </a:r>
            <a:endParaRPr dirty="0"/>
          </a:p>
          <a:p>
            <a:pPr marL="1143000" lvl="2" indent="-228600" algn="l" rtl="0">
              <a:lnSpc>
                <a:spcPct val="80000"/>
              </a:lnSpc>
              <a:spcBef>
                <a:spcPts val="407"/>
              </a:spcBef>
              <a:spcAft>
                <a:spcPts val="0"/>
              </a:spcAft>
              <a:buClr>
                <a:srgbClr val="6A84BC"/>
              </a:buClr>
              <a:buSzPct val="100000"/>
              <a:buFont typeface="Noto Sans Symbols"/>
              <a:buChar char="▪"/>
            </a:pPr>
            <a:r>
              <a:rPr lang="en-US" sz="2200" i="1" dirty="0">
                <a:solidFill>
                  <a:srgbClr val="6A84BC"/>
                </a:solidFill>
                <a:latin typeface="Calibri"/>
                <a:ea typeface="Calibri"/>
                <a:cs typeface="Calibri"/>
                <a:sym typeface="Calibri"/>
              </a:rPr>
              <a:t>Regular Education</a:t>
            </a:r>
            <a:endParaRPr dirty="0"/>
          </a:p>
          <a:p>
            <a:pPr marL="1143000" lvl="2" indent="-228600" algn="l" rtl="0">
              <a:lnSpc>
                <a:spcPct val="80000"/>
              </a:lnSpc>
              <a:spcBef>
                <a:spcPts val="407"/>
              </a:spcBef>
              <a:spcAft>
                <a:spcPts val="0"/>
              </a:spcAft>
              <a:buClr>
                <a:srgbClr val="6A84BC"/>
              </a:buClr>
              <a:buSzPct val="100000"/>
              <a:buFont typeface="Noto Sans Symbols"/>
              <a:buChar char="▪"/>
            </a:pPr>
            <a:r>
              <a:rPr lang="en-US" sz="2200" i="1" dirty="0">
                <a:solidFill>
                  <a:srgbClr val="6A84BC"/>
                </a:solidFill>
                <a:latin typeface="Calibri"/>
                <a:ea typeface="Calibri"/>
                <a:cs typeface="Calibri"/>
                <a:sym typeface="Calibri"/>
              </a:rPr>
              <a:t>Special Education</a:t>
            </a:r>
            <a:endParaRPr dirty="0"/>
          </a:p>
          <a:p>
            <a:pPr marL="1143000" lvl="2" indent="-99376" algn="l" rtl="0">
              <a:lnSpc>
                <a:spcPct val="80000"/>
              </a:lnSpc>
              <a:spcBef>
                <a:spcPts val="407"/>
              </a:spcBef>
              <a:spcAft>
                <a:spcPts val="0"/>
              </a:spcAft>
              <a:buClr>
                <a:schemeClr val="dk1"/>
              </a:buClr>
              <a:buSzPct val="100000"/>
              <a:buFont typeface="Noto Sans Symbols"/>
              <a:buNone/>
            </a:pPr>
            <a:endParaRPr sz="2200" i="1" dirty="0">
              <a:solidFill>
                <a:srgbClr val="6A84BC"/>
              </a:solidFill>
              <a:latin typeface="Calibri"/>
              <a:ea typeface="Calibri"/>
              <a:cs typeface="Calibri"/>
              <a:sym typeface="Calibri"/>
            </a:endParaRPr>
          </a:p>
          <a:p>
            <a:pPr marL="342900" lvl="0" indent="-342900" algn="l" rtl="0">
              <a:lnSpc>
                <a:spcPct val="80000"/>
              </a:lnSpc>
              <a:spcBef>
                <a:spcPts val="481"/>
              </a:spcBef>
              <a:spcAft>
                <a:spcPts val="0"/>
              </a:spcAft>
              <a:buClr>
                <a:schemeClr val="accent1"/>
              </a:buClr>
              <a:buSzPct val="100000"/>
              <a:buChar char="•"/>
            </a:pPr>
            <a:r>
              <a:rPr lang="en-US" sz="2600" dirty="0">
                <a:solidFill>
                  <a:schemeClr val="accent1"/>
                </a:solidFill>
              </a:rPr>
              <a:t>Budget</a:t>
            </a:r>
            <a:endParaRPr dirty="0"/>
          </a:p>
          <a:p>
            <a:pPr marL="742950" lvl="1" indent="-285750" algn="l" rtl="0">
              <a:lnSpc>
                <a:spcPct val="80000"/>
              </a:lnSpc>
              <a:spcBef>
                <a:spcPts val="444"/>
              </a:spcBef>
              <a:spcAft>
                <a:spcPts val="0"/>
              </a:spcAft>
              <a:buClr>
                <a:srgbClr val="6A84BC"/>
              </a:buClr>
              <a:buSzPct val="100000"/>
              <a:buFont typeface="Noto Sans Symbols"/>
              <a:buChar char="▪"/>
            </a:pPr>
            <a:r>
              <a:rPr lang="en-US" sz="2400" i="1" dirty="0">
                <a:solidFill>
                  <a:srgbClr val="6A84BC"/>
                </a:solidFill>
                <a:latin typeface="Calibri"/>
                <a:ea typeface="Calibri"/>
                <a:cs typeface="Calibri"/>
                <a:sym typeface="Calibri"/>
              </a:rPr>
              <a:t>Link to PEIMS Financial Standard Reports </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graphicFrame>
        <p:nvGraphicFramePr>
          <p:cNvPr id="189" name="Google Shape;189;p13"/>
          <p:cNvGraphicFramePr/>
          <p:nvPr>
            <p:extLst>
              <p:ext uri="{D42A27DB-BD31-4B8C-83A1-F6EECF244321}">
                <p14:modId xmlns:p14="http://schemas.microsoft.com/office/powerpoint/2010/main" val="1871604068"/>
              </p:ext>
            </p:extLst>
          </p:nvPr>
        </p:nvGraphicFramePr>
        <p:xfrm>
          <a:off x="152400" y="990600"/>
          <a:ext cx="11734800" cy="5867400"/>
        </p:xfrm>
        <a:graphic>
          <a:graphicData uri="http://schemas.openxmlformats.org/drawingml/2006/chart">
            <c:chart xmlns:c="http://schemas.openxmlformats.org/drawingml/2006/chart" xmlns:r="http://schemas.openxmlformats.org/officeDocument/2006/relationships" r:id="rId3"/>
          </a:graphicData>
        </a:graphic>
      </p:graphicFrame>
      <p:sp>
        <p:nvSpPr>
          <p:cNvPr id="190" name="Google Shape;190;p13"/>
          <p:cNvSpPr txBox="1"/>
          <p:nvPr/>
        </p:nvSpPr>
        <p:spPr>
          <a:xfrm>
            <a:off x="1524000" y="304800"/>
            <a:ext cx="91440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chemeClr val="accent1"/>
                </a:solidFill>
                <a:latin typeface="Calibri"/>
                <a:ea typeface="Calibri"/>
                <a:cs typeface="Calibri"/>
                <a:sym typeface="Calibri"/>
              </a:rPr>
              <a:t>2024 STAAR 3-8 </a:t>
            </a:r>
            <a:r>
              <a:rPr lang="en-US" sz="2800" b="0" i="0" u="none" strike="noStrike" cap="none" dirty="0">
                <a:solidFill>
                  <a:schemeClr val="accent2"/>
                </a:solidFill>
                <a:latin typeface="Calibri"/>
                <a:ea typeface="Calibri"/>
                <a:cs typeface="Calibri"/>
                <a:sym typeface="Calibri"/>
              </a:rPr>
              <a:t>Reading </a:t>
            </a:r>
            <a:r>
              <a:rPr lang="en-US" sz="2800" b="0" i="0" u="none" strike="noStrike" cap="none" dirty="0">
                <a:solidFill>
                  <a:schemeClr val="accent1"/>
                </a:solidFill>
                <a:latin typeface="Calibri"/>
                <a:ea typeface="Calibri"/>
                <a:cs typeface="Calibri"/>
                <a:sym typeface="Calibri"/>
              </a:rPr>
              <a:t>Performance</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chemeClr val="accent1"/>
                </a:solidFill>
                <a:latin typeface="Calibri"/>
                <a:ea typeface="Calibri"/>
                <a:cs typeface="Calibri"/>
                <a:sym typeface="Calibri"/>
              </a:rPr>
              <a:t>Percent at Approaches Grade Level or Above</a:t>
            </a:r>
            <a:br>
              <a:rPr lang="en-US" sz="2800" b="0" i="0" u="none" strike="noStrike" cap="none" dirty="0">
                <a:solidFill>
                  <a:schemeClr val="dk1"/>
                </a:solidFill>
                <a:latin typeface="Calibri"/>
                <a:ea typeface="Calibri"/>
                <a:cs typeface="Calibri"/>
                <a:sym typeface="Calibri"/>
              </a:rPr>
            </a:br>
            <a:endParaRPr sz="2800" b="0" i="0" u="none" strike="noStrike" cap="none" dirty="0">
              <a:solidFill>
                <a:schemeClr val="accent2"/>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graphicFrame>
        <p:nvGraphicFramePr>
          <p:cNvPr id="197" name="Google Shape;197;p14"/>
          <p:cNvGraphicFramePr/>
          <p:nvPr/>
        </p:nvGraphicFramePr>
        <p:xfrm>
          <a:off x="152400" y="990600"/>
          <a:ext cx="11811000" cy="5867400"/>
        </p:xfrm>
        <a:graphic>
          <a:graphicData uri="http://schemas.openxmlformats.org/drawingml/2006/chart">
            <c:chart xmlns:c="http://schemas.openxmlformats.org/drawingml/2006/chart" xmlns:r="http://schemas.openxmlformats.org/officeDocument/2006/relationships" r:id="rId3"/>
          </a:graphicData>
        </a:graphic>
      </p:graphicFrame>
      <p:sp>
        <p:nvSpPr>
          <p:cNvPr id="198" name="Google Shape;198;p14"/>
          <p:cNvSpPr txBox="1"/>
          <p:nvPr/>
        </p:nvSpPr>
        <p:spPr>
          <a:xfrm>
            <a:off x="1524000" y="304800"/>
            <a:ext cx="9144000" cy="914400"/>
          </a:xfrm>
          <a:prstGeom prst="rect">
            <a:avLst/>
          </a:prstGeom>
          <a:noFill/>
          <a:ln>
            <a:noFill/>
          </a:ln>
        </p:spPr>
        <p:txBody>
          <a:bodyPr spcFirstLastPara="1" wrap="square" lIns="91425" tIns="45700" rIns="91425" bIns="45700" anchor="ctr" anchorCtr="0">
            <a:noAutofit/>
          </a:bodyPr>
          <a:lstStyle/>
          <a:p>
            <a:pPr lvl="0" algn="ctr">
              <a:buSzPts val="2800"/>
            </a:pPr>
            <a:r>
              <a:rPr lang="en-US" sz="2800" dirty="0">
                <a:solidFill>
                  <a:schemeClr val="accent1"/>
                </a:solidFill>
                <a:latin typeface="Calibri"/>
                <a:ea typeface="Calibri"/>
                <a:cs typeface="Calibri"/>
                <a:sym typeface="Calibri"/>
              </a:rPr>
              <a:t>2024 </a:t>
            </a:r>
            <a:r>
              <a:rPr lang="en-US" sz="2800" b="0" i="0" u="none" strike="noStrike" cap="none" dirty="0">
                <a:solidFill>
                  <a:schemeClr val="accent1"/>
                </a:solidFill>
                <a:latin typeface="Calibri"/>
                <a:ea typeface="Calibri"/>
                <a:cs typeface="Calibri"/>
                <a:sym typeface="Calibri"/>
              </a:rPr>
              <a:t>STAAR 3-8 </a:t>
            </a:r>
            <a:r>
              <a:rPr lang="en-US" sz="2800" b="0" i="0" u="none" strike="noStrike" cap="none" dirty="0">
                <a:solidFill>
                  <a:schemeClr val="accent2"/>
                </a:solidFill>
                <a:latin typeface="Calibri"/>
                <a:ea typeface="Calibri"/>
                <a:cs typeface="Calibri"/>
                <a:sym typeface="Calibri"/>
              </a:rPr>
              <a:t>Reading </a:t>
            </a:r>
            <a:r>
              <a:rPr lang="en-US" sz="2800" b="0" i="0" u="none" strike="noStrike" cap="none" dirty="0">
                <a:solidFill>
                  <a:schemeClr val="accent1"/>
                </a:solidFill>
                <a:latin typeface="Calibri"/>
                <a:ea typeface="Calibri"/>
                <a:cs typeface="Calibri"/>
                <a:sym typeface="Calibri"/>
              </a:rPr>
              <a:t>Performance</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chemeClr val="accent1"/>
                </a:solidFill>
                <a:latin typeface="Calibri"/>
                <a:ea typeface="Calibri"/>
                <a:cs typeface="Calibri"/>
                <a:sym typeface="Calibri"/>
              </a:rPr>
              <a:t>Percent at Approaches Grade Level or Above</a:t>
            </a:r>
            <a:br>
              <a:rPr lang="en-US" sz="2800" b="0" i="0" u="none" strike="noStrike" cap="none" dirty="0">
                <a:solidFill>
                  <a:schemeClr val="dk1"/>
                </a:solidFill>
                <a:latin typeface="Calibri"/>
                <a:ea typeface="Calibri"/>
                <a:cs typeface="Calibri"/>
                <a:sym typeface="Calibri"/>
              </a:rPr>
            </a:br>
            <a:endParaRPr sz="2800" b="0" i="0" u="none" strike="noStrike" cap="none" dirty="0">
              <a:solidFill>
                <a:schemeClr val="accent2"/>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graphicFrame>
        <p:nvGraphicFramePr>
          <p:cNvPr id="205" name="Google Shape;205;p15"/>
          <p:cNvGraphicFramePr/>
          <p:nvPr/>
        </p:nvGraphicFramePr>
        <p:xfrm>
          <a:off x="152400" y="990600"/>
          <a:ext cx="11734800" cy="5867400"/>
        </p:xfrm>
        <a:graphic>
          <a:graphicData uri="http://schemas.openxmlformats.org/drawingml/2006/chart">
            <c:chart xmlns:c="http://schemas.openxmlformats.org/drawingml/2006/chart" xmlns:r="http://schemas.openxmlformats.org/officeDocument/2006/relationships" r:id="rId3"/>
          </a:graphicData>
        </a:graphic>
      </p:graphicFrame>
      <p:sp>
        <p:nvSpPr>
          <p:cNvPr id="206" name="Google Shape;206;p15"/>
          <p:cNvSpPr txBox="1"/>
          <p:nvPr/>
        </p:nvSpPr>
        <p:spPr>
          <a:xfrm>
            <a:off x="1524000" y="304800"/>
            <a:ext cx="9144000" cy="914400"/>
          </a:xfrm>
          <a:prstGeom prst="rect">
            <a:avLst/>
          </a:prstGeom>
          <a:noFill/>
          <a:ln>
            <a:noFill/>
          </a:ln>
        </p:spPr>
        <p:txBody>
          <a:bodyPr spcFirstLastPara="1" wrap="square" lIns="91425" tIns="45700" rIns="91425" bIns="45700" anchor="ctr" anchorCtr="0">
            <a:noAutofit/>
          </a:bodyPr>
          <a:lstStyle/>
          <a:p>
            <a:pPr lvl="0" algn="ctr">
              <a:buSzPts val="2800"/>
            </a:pPr>
            <a:r>
              <a:rPr lang="en-US" sz="2800" dirty="0">
                <a:solidFill>
                  <a:schemeClr val="accent1"/>
                </a:solidFill>
                <a:latin typeface="Calibri"/>
                <a:ea typeface="Calibri"/>
                <a:cs typeface="Calibri"/>
                <a:sym typeface="Calibri"/>
              </a:rPr>
              <a:t>2024 </a:t>
            </a:r>
            <a:r>
              <a:rPr lang="en-US" sz="2800" b="0" i="0" u="none" strike="noStrike" cap="none" dirty="0">
                <a:solidFill>
                  <a:schemeClr val="accent1"/>
                </a:solidFill>
                <a:latin typeface="Calibri"/>
                <a:ea typeface="Calibri"/>
                <a:cs typeface="Calibri"/>
                <a:sym typeface="Calibri"/>
              </a:rPr>
              <a:t>STAAR 3-8 </a:t>
            </a:r>
            <a:r>
              <a:rPr lang="en-US" sz="2800" b="0" i="0" u="none" strike="noStrike" cap="none" dirty="0">
                <a:solidFill>
                  <a:schemeClr val="accent2"/>
                </a:solidFill>
                <a:latin typeface="Calibri"/>
                <a:ea typeface="Calibri"/>
                <a:cs typeface="Calibri"/>
                <a:sym typeface="Calibri"/>
              </a:rPr>
              <a:t>Reading </a:t>
            </a:r>
            <a:r>
              <a:rPr lang="en-US" sz="2800" b="0" i="0" u="none" strike="noStrike" cap="none" dirty="0">
                <a:solidFill>
                  <a:schemeClr val="accent1"/>
                </a:solidFill>
                <a:latin typeface="Calibri"/>
                <a:ea typeface="Calibri"/>
                <a:cs typeface="Calibri"/>
                <a:sym typeface="Calibri"/>
              </a:rPr>
              <a:t>Performance</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chemeClr val="accent1"/>
                </a:solidFill>
                <a:latin typeface="Calibri"/>
                <a:ea typeface="Calibri"/>
                <a:cs typeface="Calibri"/>
                <a:sym typeface="Calibri"/>
              </a:rPr>
              <a:t>Percent at Meets Grade Level or Above</a:t>
            </a:r>
            <a:br>
              <a:rPr lang="en-US" sz="2800" b="0" i="0" u="none" strike="noStrike" cap="none" dirty="0">
                <a:solidFill>
                  <a:schemeClr val="dk1"/>
                </a:solidFill>
                <a:latin typeface="Calibri"/>
                <a:ea typeface="Calibri"/>
                <a:cs typeface="Calibri"/>
                <a:sym typeface="Calibri"/>
              </a:rPr>
            </a:br>
            <a:endParaRPr sz="2800" b="0" i="0" u="none" strike="noStrike" cap="none" dirty="0">
              <a:solidFill>
                <a:schemeClr val="accent2"/>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graphicFrame>
        <p:nvGraphicFramePr>
          <p:cNvPr id="213" name="Google Shape;213;p16"/>
          <p:cNvGraphicFramePr/>
          <p:nvPr/>
        </p:nvGraphicFramePr>
        <p:xfrm>
          <a:off x="152400" y="990600"/>
          <a:ext cx="11811000" cy="5867400"/>
        </p:xfrm>
        <a:graphic>
          <a:graphicData uri="http://schemas.openxmlformats.org/drawingml/2006/chart">
            <c:chart xmlns:c="http://schemas.openxmlformats.org/drawingml/2006/chart" xmlns:r="http://schemas.openxmlformats.org/officeDocument/2006/relationships" r:id="rId3"/>
          </a:graphicData>
        </a:graphic>
      </p:graphicFrame>
      <p:sp>
        <p:nvSpPr>
          <p:cNvPr id="214" name="Google Shape;214;p16"/>
          <p:cNvSpPr txBox="1"/>
          <p:nvPr/>
        </p:nvSpPr>
        <p:spPr>
          <a:xfrm>
            <a:off x="1524000" y="304800"/>
            <a:ext cx="9144000" cy="914400"/>
          </a:xfrm>
          <a:prstGeom prst="rect">
            <a:avLst/>
          </a:prstGeom>
          <a:noFill/>
          <a:ln>
            <a:noFill/>
          </a:ln>
        </p:spPr>
        <p:txBody>
          <a:bodyPr spcFirstLastPara="1" wrap="square" lIns="91425" tIns="45700" rIns="91425" bIns="45700" anchor="ctr" anchorCtr="0">
            <a:noAutofit/>
          </a:bodyPr>
          <a:lstStyle/>
          <a:p>
            <a:pPr lvl="0" algn="ctr">
              <a:buSzPts val="2800"/>
            </a:pPr>
            <a:r>
              <a:rPr lang="en-US" sz="2800" dirty="0">
                <a:solidFill>
                  <a:schemeClr val="accent1"/>
                </a:solidFill>
                <a:latin typeface="Calibri"/>
                <a:ea typeface="Calibri"/>
                <a:cs typeface="Calibri"/>
                <a:sym typeface="Calibri"/>
              </a:rPr>
              <a:t>2024 </a:t>
            </a:r>
            <a:r>
              <a:rPr lang="en-US" sz="2800" b="0" i="0" u="none" strike="noStrike" cap="none" dirty="0">
                <a:solidFill>
                  <a:schemeClr val="accent1"/>
                </a:solidFill>
                <a:latin typeface="Calibri"/>
                <a:ea typeface="Calibri"/>
                <a:cs typeface="Calibri"/>
                <a:sym typeface="Calibri"/>
              </a:rPr>
              <a:t>STAAR 3-8 </a:t>
            </a:r>
            <a:r>
              <a:rPr lang="en-US" sz="2800" b="0" i="0" u="none" strike="noStrike" cap="none" dirty="0">
                <a:solidFill>
                  <a:schemeClr val="accent2"/>
                </a:solidFill>
                <a:latin typeface="Calibri"/>
                <a:ea typeface="Calibri"/>
                <a:cs typeface="Calibri"/>
                <a:sym typeface="Calibri"/>
              </a:rPr>
              <a:t>Reading </a:t>
            </a:r>
            <a:r>
              <a:rPr lang="en-US" sz="2800" b="0" i="0" u="none" strike="noStrike" cap="none" dirty="0">
                <a:solidFill>
                  <a:schemeClr val="accent1"/>
                </a:solidFill>
                <a:latin typeface="Calibri"/>
                <a:ea typeface="Calibri"/>
                <a:cs typeface="Calibri"/>
                <a:sym typeface="Calibri"/>
              </a:rPr>
              <a:t>Performance</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chemeClr val="accent1"/>
                </a:solidFill>
                <a:latin typeface="Calibri"/>
                <a:ea typeface="Calibri"/>
                <a:cs typeface="Calibri"/>
                <a:sym typeface="Calibri"/>
              </a:rPr>
              <a:t>Percent at Meets Grade Level or Above</a:t>
            </a:r>
            <a:br>
              <a:rPr lang="en-US" sz="2800" b="0" i="0" u="none" strike="noStrike" cap="none" dirty="0">
                <a:solidFill>
                  <a:schemeClr val="dk1"/>
                </a:solidFill>
                <a:latin typeface="Calibri"/>
                <a:ea typeface="Calibri"/>
                <a:cs typeface="Calibri"/>
                <a:sym typeface="Calibri"/>
              </a:rPr>
            </a:br>
            <a:endParaRPr sz="2800" b="0" i="0" u="none" strike="noStrike" cap="none" dirty="0">
              <a:solidFill>
                <a:schemeClr val="accent2"/>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graphicFrame>
        <p:nvGraphicFramePr>
          <p:cNvPr id="221" name="Google Shape;221;p17"/>
          <p:cNvGraphicFramePr/>
          <p:nvPr/>
        </p:nvGraphicFramePr>
        <p:xfrm>
          <a:off x="228600" y="990600"/>
          <a:ext cx="11734800" cy="5867400"/>
        </p:xfrm>
        <a:graphic>
          <a:graphicData uri="http://schemas.openxmlformats.org/drawingml/2006/chart">
            <c:chart xmlns:c="http://schemas.openxmlformats.org/drawingml/2006/chart" xmlns:r="http://schemas.openxmlformats.org/officeDocument/2006/relationships" r:id="rId3"/>
          </a:graphicData>
        </a:graphic>
      </p:graphicFrame>
      <p:sp>
        <p:nvSpPr>
          <p:cNvPr id="222" name="Google Shape;222;p17"/>
          <p:cNvSpPr txBox="1"/>
          <p:nvPr/>
        </p:nvSpPr>
        <p:spPr>
          <a:xfrm>
            <a:off x="1524000" y="304800"/>
            <a:ext cx="9144000" cy="914400"/>
          </a:xfrm>
          <a:prstGeom prst="rect">
            <a:avLst/>
          </a:prstGeom>
          <a:noFill/>
          <a:ln>
            <a:noFill/>
          </a:ln>
        </p:spPr>
        <p:txBody>
          <a:bodyPr spcFirstLastPara="1" wrap="square" lIns="91425" tIns="45700" rIns="91425" bIns="45700" anchor="ctr" anchorCtr="0">
            <a:noAutofit/>
          </a:bodyPr>
          <a:lstStyle/>
          <a:p>
            <a:pPr lvl="0" algn="ctr">
              <a:buSzPts val="2800"/>
            </a:pPr>
            <a:r>
              <a:rPr lang="en-US" sz="2800" dirty="0">
                <a:solidFill>
                  <a:schemeClr val="accent1"/>
                </a:solidFill>
                <a:latin typeface="Calibri"/>
                <a:ea typeface="Calibri"/>
                <a:cs typeface="Calibri"/>
                <a:sym typeface="Calibri"/>
              </a:rPr>
              <a:t>2024 </a:t>
            </a:r>
            <a:r>
              <a:rPr lang="en-US" sz="2800" b="0" i="0" u="none" strike="noStrike" cap="none" dirty="0">
                <a:solidFill>
                  <a:schemeClr val="accent1"/>
                </a:solidFill>
                <a:latin typeface="Calibri"/>
                <a:ea typeface="Calibri"/>
                <a:cs typeface="Calibri"/>
                <a:sym typeface="Calibri"/>
              </a:rPr>
              <a:t>STAAR </a:t>
            </a:r>
            <a:r>
              <a:rPr lang="en-US" sz="2800" b="0" i="0" u="none" strike="noStrike" cap="none" dirty="0">
                <a:solidFill>
                  <a:schemeClr val="accent2"/>
                </a:solidFill>
                <a:latin typeface="Calibri"/>
                <a:ea typeface="Calibri"/>
                <a:cs typeface="Calibri"/>
                <a:sym typeface="Calibri"/>
              </a:rPr>
              <a:t>End-of-Course: English Language Arts</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chemeClr val="accent1"/>
                </a:solidFill>
                <a:latin typeface="Calibri"/>
                <a:ea typeface="Calibri"/>
                <a:cs typeface="Calibri"/>
                <a:sym typeface="Calibri"/>
              </a:rPr>
              <a:t> Percent at Approaches Grade Level or Above</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endParaRPr sz="2800" b="0" i="0" u="none" strike="noStrike" cap="none" dirty="0">
              <a:solidFill>
                <a:schemeClr val="accent2"/>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8"/>
          <p:cNvSpPr txBox="1"/>
          <p:nvPr/>
        </p:nvSpPr>
        <p:spPr>
          <a:xfrm>
            <a:off x="1524000" y="304800"/>
            <a:ext cx="9144000" cy="914400"/>
          </a:xfrm>
          <a:prstGeom prst="rect">
            <a:avLst/>
          </a:prstGeom>
          <a:noFill/>
          <a:ln>
            <a:noFill/>
          </a:ln>
        </p:spPr>
        <p:txBody>
          <a:bodyPr spcFirstLastPara="1" wrap="square" lIns="91425" tIns="45700" rIns="91425" bIns="45700" anchor="ctr" anchorCtr="0">
            <a:noAutofit/>
          </a:bodyPr>
          <a:lstStyle/>
          <a:p>
            <a:pPr lvl="0" algn="ctr">
              <a:buSzPts val="2800"/>
            </a:pPr>
            <a:r>
              <a:rPr lang="en-US" sz="2800" dirty="0">
                <a:solidFill>
                  <a:schemeClr val="accent1"/>
                </a:solidFill>
                <a:latin typeface="Calibri"/>
                <a:ea typeface="Calibri"/>
                <a:cs typeface="Calibri"/>
                <a:sym typeface="Calibri"/>
              </a:rPr>
              <a:t>2024 </a:t>
            </a:r>
            <a:r>
              <a:rPr lang="en-US" sz="2800" b="0" i="0" u="none" strike="noStrike" cap="none" dirty="0">
                <a:solidFill>
                  <a:schemeClr val="accent1"/>
                </a:solidFill>
                <a:latin typeface="Calibri"/>
                <a:ea typeface="Calibri"/>
                <a:cs typeface="Calibri"/>
                <a:sym typeface="Calibri"/>
              </a:rPr>
              <a:t>STAAR </a:t>
            </a:r>
            <a:r>
              <a:rPr lang="en-US" sz="2800" b="0" i="0" u="none" strike="noStrike" cap="none" dirty="0">
                <a:solidFill>
                  <a:schemeClr val="accent2"/>
                </a:solidFill>
                <a:latin typeface="Calibri"/>
                <a:ea typeface="Calibri"/>
                <a:cs typeface="Calibri"/>
                <a:sym typeface="Calibri"/>
              </a:rPr>
              <a:t>End-of-Course: English Language Arts</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chemeClr val="accent1"/>
                </a:solidFill>
                <a:latin typeface="Calibri"/>
                <a:ea typeface="Calibri"/>
                <a:cs typeface="Calibri"/>
                <a:sym typeface="Calibri"/>
              </a:rPr>
              <a:t> Percent at Meets Grade Level or Above</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endParaRPr sz="2800" b="0" i="0" u="none" strike="noStrike" cap="none" dirty="0">
              <a:solidFill>
                <a:schemeClr val="accent2"/>
              </a:solidFill>
              <a:latin typeface="Calibri"/>
              <a:ea typeface="Calibri"/>
              <a:cs typeface="Calibri"/>
              <a:sym typeface="Calibri"/>
            </a:endParaRPr>
          </a:p>
        </p:txBody>
      </p:sp>
      <p:graphicFrame>
        <p:nvGraphicFramePr>
          <p:cNvPr id="230" name="Google Shape;230;p18"/>
          <p:cNvGraphicFramePr/>
          <p:nvPr/>
        </p:nvGraphicFramePr>
        <p:xfrm>
          <a:off x="228600" y="990600"/>
          <a:ext cx="11734800" cy="5867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graphicFrame>
        <p:nvGraphicFramePr>
          <p:cNvPr id="237" name="Google Shape;237;p19"/>
          <p:cNvGraphicFramePr/>
          <p:nvPr/>
        </p:nvGraphicFramePr>
        <p:xfrm>
          <a:off x="152400" y="990600"/>
          <a:ext cx="11734800" cy="5867400"/>
        </p:xfrm>
        <a:graphic>
          <a:graphicData uri="http://schemas.openxmlformats.org/drawingml/2006/chart">
            <c:chart xmlns:c="http://schemas.openxmlformats.org/drawingml/2006/chart" xmlns:r="http://schemas.openxmlformats.org/officeDocument/2006/relationships" r:id="rId3"/>
          </a:graphicData>
        </a:graphic>
      </p:graphicFrame>
      <p:sp>
        <p:nvSpPr>
          <p:cNvPr id="238" name="Google Shape;238;p19"/>
          <p:cNvSpPr txBox="1"/>
          <p:nvPr/>
        </p:nvSpPr>
        <p:spPr>
          <a:xfrm>
            <a:off x="1524000" y="304800"/>
            <a:ext cx="9144000" cy="914400"/>
          </a:xfrm>
          <a:prstGeom prst="rect">
            <a:avLst/>
          </a:prstGeom>
          <a:noFill/>
          <a:ln>
            <a:noFill/>
          </a:ln>
        </p:spPr>
        <p:txBody>
          <a:bodyPr spcFirstLastPara="1" wrap="square" lIns="91425" tIns="45700" rIns="91425" bIns="45700" anchor="ctr" anchorCtr="0">
            <a:noAutofit/>
          </a:bodyPr>
          <a:lstStyle/>
          <a:p>
            <a:pPr lvl="0" algn="ctr">
              <a:buSzPts val="2800"/>
            </a:pPr>
            <a:r>
              <a:rPr lang="en-US" sz="2800" dirty="0">
                <a:solidFill>
                  <a:schemeClr val="accent1"/>
                </a:solidFill>
                <a:latin typeface="Calibri"/>
                <a:ea typeface="Calibri"/>
                <a:cs typeface="Calibri"/>
                <a:sym typeface="Calibri"/>
              </a:rPr>
              <a:t>2024 </a:t>
            </a:r>
            <a:r>
              <a:rPr lang="en-US" sz="2800" b="0" i="0" u="none" strike="noStrike" cap="none" dirty="0">
                <a:solidFill>
                  <a:schemeClr val="accent1"/>
                </a:solidFill>
                <a:latin typeface="Calibri"/>
                <a:ea typeface="Calibri"/>
                <a:cs typeface="Calibri"/>
                <a:sym typeface="Calibri"/>
              </a:rPr>
              <a:t>STAAR 3-8 </a:t>
            </a:r>
            <a:r>
              <a:rPr lang="en-US" sz="2800" b="0" i="0" u="none" strike="noStrike" cap="none" dirty="0">
                <a:solidFill>
                  <a:schemeClr val="accent2"/>
                </a:solidFill>
                <a:latin typeface="Calibri"/>
                <a:ea typeface="Calibri"/>
                <a:cs typeface="Calibri"/>
                <a:sym typeface="Calibri"/>
              </a:rPr>
              <a:t>Math </a:t>
            </a:r>
            <a:r>
              <a:rPr lang="en-US" sz="2800" b="0" i="0" u="none" strike="noStrike" cap="none" dirty="0">
                <a:solidFill>
                  <a:schemeClr val="accent1"/>
                </a:solidFill>
                <a:latin typeface="Calibri"/>
                <a:ea typeface="Calibri"/>
                <a:cs typeface="Calibri"/>
                <a:sym typeface="Calibri"/>
              </a:rPr>
              <a:t>Performance</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chemeClr val="accent1"/>
                </a:solidFill>
                <a:latin typeface="Calibri"/>
                <a:ea typeface="Calibri"/>
                <a:cs typeface="Calibri"/>
                <a:sym typeface="Calibri"/>
              </a:rPr>
              <a:t>Percent at Approaches Grade Level or Above</a:t>
            </a:r>
            <a:br>
              <a:rPr lang="en-US" sz="2800" b="0" i="0" u="none" strike="noStrike" cap="none" dirty="0">
                <a:solidFill>
                  <a:schemeClr val="dk1"/>
                </a:solidFill>
                <a:latin typeface="Calibri"/>
                <a:ea typeface="Calibri"/>
                <a:cs typeface="Calibri"/>
                <a:sym typeface="Calibri"/>
              </a:rPr>
            </a:br>
            <a:endParaRPr sz="2800" b="0" i="0" u="none" strike="noStrike" cap="none" dirty="0">
              <a:solidFill>
                <a:schemeClr val="accent2"/>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graphicFrame>
        <p:nvGraphicFramePr>
          <p:cNvPr id="245" name="Google Shape;245;p20"/>
          <p:cNvGraphicFramePr/>
          <p:nvPr/>
        </p:nvGraphicFramePr>
        <p:xfrm>
          <a:off x="152400" y="990600"/>
          <a:ext cx="11811000" cy="5867400"/>
        </p:xfrm>
        <a:graphic>
          <a:graphicData uri="http://schemas.openxmlformats.org/drawingml/2006/chart">
            <c:chart xmlns:c="http://schemas.openxmlformats.org/drawingml/2006/chart" xmlns:r="http://schemas.openxmlformats.org/officeDocument/2006/relationships" r:id="rId3"/>
          </a:graphicData>
        </a:graphic>
      </p:graphicFrame>
      <p:sp>
        <p:nvSpPr>
          <p:cNvPr id="246" name="Google Shape;246;p20"/>
          <p:cNvSpPr txBox="1"/>
          <p:nvPr/>
        </p:nvSpPr>
        <p:spPr>
          <a:xfrm>
            <a:off x="1524000" y="304800"/>
            <a:ext cx="9144000" cy="914400"/>
          </a:xfrm>
          <a:prstGeom prst="rect">
            <a:avLst/>
          </a:prstGeom>
          <a:noFill/>
          <a:ln>
            <a:noFill/>
          </a:ln>
        </p:spPr>
        <p:txBody>
          <a:bodyPr spcFirstLastPara="1" wrap="square" lIns="91425" tIns="45700" rIns="91425" bIns="45700" anchor="ctr" anchorCtr="0">
            <a:noAutofit/>
          </a:bodyPr>
          <a:lstStyle/>
          <a:p>
            <a:pPr lvl="0" algn="ctr">
              <a:buSzPts val="2800"/>
            </a:pPr>
            <a:r>
              <a:rPr lang="en-US" sz="2800" dirty="0">
                <a:solidFill>
                  <a:schemeClr val="accent1"/>
                </a:solidFill>
                <a:latin typeface="Calibri"/>
                <a:ea typeface="Calibri"/>
                <a:cs typeface="Calibri"/>
                <a:sym typeface="Calibri"/>
              </a:rPr>
              <a:t>2024 </a:t>
            </a:r>
            <a:r>
              <a:rPr lang="en-US" sz="2800" b="0" i="0" u="none" strike="noStrike" cap="none" dirty="0">
                <a:solidFill>
                  <a:schemeClr val="accent1"/>
                </a:solidFill>
                <a:latin typeface="Calibri"/>
                <a:ea typeface="Calibri"/>
                <a:cs typeface="Calibri"/>
                <a:sym typeface="Calibri"/>
              </a:rPr>
              <a:t>STAAR 3-8 </a:t>
            </a:r>
            <a:r>
              <a:rPr lang="en-US" sz="2800" b="0" i="0" u="none" strike="noStrike" cap="none" dirty="0">
                <a:solidFill>
                  <a:schemeClr val="accent2"/>
                </a:solidFill>
                <a:latin typeface="Calibri"/>
                <a:ea typeface="Calibri"/>
                <a:cs typeface="Calibri"/>
                <a:sym typeface="Calibri"/>
              </a:rPr>
              <a:t>Math </a:t>
            </a:r>
            <a:r>
              <a:rPr lang="en-US" sz="2800" b="0" i="0" u="none" strike="noStrike" cap="none" dirty="0">
                <a:solidFill>
                  <a:schemeClr val="accent1"/>
                </a:solidFill>
                <a:latin typeface="Calibri"/>
                <a:ea typeface="Calibri"/>
                <a:cs typeface="Calibri"/>
                <a:sym typeface="Calibri"/>
              </a:rPr>
              <a:t>Performance</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chemeClr val="accent1"/>
                </a:solidFill>
                <a:latin typeface="Calibri"/>
                <a:ea typeface="Calibri"/>
                <a:cs typeface="Calibri"/>
                <a:sym typeface="Calibri"/>
              </a:rPr>
              <a:t>Percent at Approaches Grade Level or Above</a:t>
            </a:r>
            <a:br>
              <a:rPr lang="en-US" sz="2800" b="0" i="0" u="none" strike="noStrike" cap="none" dirty="0">
                <a:solidFill>
                  <a:schemeClr val="dk1"/>
                </a:solidFill>
                <a:latin typeface="Calibri"/>
                <a:ea typeface="Calibri"/>
                <a:cs typeface="Calibri"/>
                <a:sym typeface="Calibri"/>
              </a:rPr>
            </a:br>
            <a:endParaRPr sz="2800" b="0" i="0" u="none" strike="noStrike" cap="none" dirty="0">
              <a:solidFill>
                <a:schemeClr val="accent2"/>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
          <p:cNvSpPr txBox="1">
            <a:spLocks noGrp="1"/>
          </p:cNvSpPr>
          <p:nvPr>
            <p:ph type="title"/>
          </p:nvPr>
        </p:nvSpPr>
        <p:spPr>
          <a:xfrm>
            <a:off x="1905000" y="0"/>
            <a:ext cx="8382000" cy="86995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accent1"/>
              </a:buClr>
              <a:buSzPts val="4400"/>
              <a:buFont typeface="Calibri"/>
              <a:buNone/>
            </a:pPr>
            <a:r>
              <a:rPr lang="en-US" sz="4400" b="0">
                <a:solidFill>
                  <a:schemeClr val="accent1"/>
                </a:solidFill>
              </a:rPr>
              <a:t>Overview</a:t>
            </a:r>
            <a:endParaRPr/>
          </a:p>
        </p:txBody>
      </p:sp>
      <p:sp>
        <p:nvSpPr>
          <p:cNvPr id="2" name="Google Shape;100;p2">
            <a:extLst>
              <a:ext uri="{FF2B5EF4-FFF2-40B4-BE49-F238E27FC236}">
                <a16:creationId xmlns:a16="http://schemas.microsoft.com/office/drawing/2014/main" id="{5B24B7C5-F648-6FC3-83A2-1935F0D674F1}"/>
              </a:ext>
            </a:extLst>
          </p:cNvPr>
          <p:cNvSpPr txBox="1"/>
          <p:nvPr/>
        </p:nvSpPr>
        <p:spPr>
          <a:xfrm>
            <a:off x="1770062" y="869950"/>
            <a:ext cx="8651875" cy="5632271"/>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6075" lvl="1" indent="-346075" algn="just">
              <a:buClr>
                <a:srgbClr val="C45816"/>
              </a:buClr>
              <a:buSzPts val="2700"/>
              <a:buFont typeface="Noto Sans Symbols"/>
              <a:buChar char="▪"/>
            </a:pPr>
            <a:r>
              <a:rPr lang="en-US" sz="1800" dirty="0">
                <a:solidFill>
                  <a:schemeClr val="dk1"/>
                </a:solidFill>
              </a:rPr>
              <a:t>The PDF version of the </a:t>
            </a:r>
            <a:r>
              <a:rPr lang="en-US" sz="1800" dirty="0">
                <a:solidFill>
                  <a:schemeClr val="dk1"/>
                </a:solidFill>
                <a:hlinkClick r:id="rId3" tooltip="Texas Academic Performance Reports (TAPR)">
                  <a:extLst>
                    <a:ext uri="{A12FA001-AC4F-418D-AE19-62706E023703}">
                      <ahyp:hlinkClr xmlns:ahyp="http://schemas.microsoft.com/office/drawing/2018/hyperlinkcolor" val="tx"/>
                    </a:ext>
                  </a:extLst>
                </a:hlinkClick>
              </a:rPr>
              <a:t>Texas Academic Performance Reports (TAPR)</a:t>
            </a:r>
            <a:r>
              <a:rPr lang="en-US" sz="1800" dirty="0">
                <a:solidFill>
                  <a:schemeClr val="dk1"/>
                </a:solidFill>
              </a:rPr>
              <a:t> includes only major data points and is designed to allow districts to fulfill their </a:t>
            </a:r>
            <a:r>
              <a:rPr lang="en-US" sz="1800" u="sng" dirty="0">
                <a:solidFill>
                  <a:schemeClr val="dk1"/>
                </a:solidFill>
                <a:hlinkClick r:id="rId4">
                  <a:extLst>
                    <a:ext uri="{A12FA001-AC4F-418D-AE19-62706E023703}">
                      <ahyp:hlinkClr xmlns:ahyp="http://schemas.microsoft.com/office/drawing/2018/hyperlinkcolor" val="tx"/>
                    </a:ext>
                  </a:extLst>
                </a:hlinkClick>
              </a:rPr>
              <a:t>public notification requirements</a:t>
            </a:r>
            <a:r>
              <a:rPr lang="en-US" sz="1800" dirty="0">
                <a:solidFill>
                  <a:schemeClr val="dk1"/>
                </a:solidFill>
              </a:rPr>
              <a:t>. The </a:t>
            </a:r>
            <a:r>
              <a:rPr lang="en-US" sz="1800" b="1" i="1" u="sng" dirty="0">
                <a:solidFill>
                  <a:schemeClr val="dk1"/>
                </a:solidFill>
                <a:hlinkClick r:id="rId5">
                  <a:extLst>
                    <a:ext uri="{A12FA001-AC4F-418D-AE19-62706E023703}">
                      <ahyp:hlinkClr xmlns:ahyp="http://schemas.microsoft.com/office/drawing/2018/hyperlinkcolor" val="tx"/>
                    </a:ext>
                  </a:extLst>
                </a:hlinkClick>
              </a:rPr>
              <a:t>Texas Performance Reporting System (TPRS)</a:t>
            </a:r>
            <a:r>
              <a:rPr lang="en-US" sz="1800" dirty="0">
                <a:solidFill>
                  <a:schemeClr val="dk1"/>
                </a:solidFill>
              </a:rPr>
              <a:t> provides additional data in a comprehensive system to help inform stakeholders. Unlike TAPR, TPRS is updated on a rolling basis as data becomes available.</a:t>
            </a:r>
            <a:endParaRPr lang="en-US" dirty="0"/>
          </a:p>
          <a:p>
            <a:pPr marL="346075" marR="0" lvl="1" indent="-346075" algn="just" rtl="0">
              <a:lnSpc>
                <a:spcPct val="100000"/>
              </a:lnSpc>
              <a:spcBef>
                <a:spcPts val="0"/>
              </a:spcBef>
              <a:spcAft>
                <a:spcPts val="0"/>
              </a:spcAft>
              <a:buClr>
                <a:srgbClr val="C45816"/>
              </a:buClr>
              <a:buSzPts val="2700"/>
              <a:buFont typeface="Noto Sans Symbols"/>
              <a:buChar char="▪"/>
            </a:pPr>
            <a:endParaRPr lang="en-US" sz="1800" dirty="0">
              <a:solidFill>
                <a:schemeClr val="dk1"/>
              </a:solidFill>
            </a:endParaRPr>
          </a:p>
          <a:p>
            <a:pPr marL="346075" marR="0" lvl="1" indent="-346075" algn="just" rtl="0">
              <a:lnSpc>
                <a:spcPct val="100000"/>
              </a:lnSpc>
              <a:spcBef>
                <a:spcPts val="0"/>
              </a:spcBef>
              <a:spcAft>
                <a:spcPts val="0"/>
              </a:spcAft>
              <a:buClr>
                <a:srgbClr val="C45816"/>
              </a:buClr>
              <a:buSzPts val="2700"/>
              <a:buFont typeface="Noto Sans Symbols"/>
              <a:buChar char="▪"/>
            </a:pPr>
            <a:r>
              <a:rPr lang="en-US" sz="1800" dirty="0">
                <a:solidFill>
                  <a:schemeClr val="dk1"/>
                </a:solidFill>
              </a:rPr>
              <a:t>The Texas Performance Reporting System (TPRS) integrates state and federal reporting requirements into a single reporting system that can be viewed at the campus, district, region, and state level. As the most comprehensive reporting system published by TEA, TPRS provides additional performance reports, results, and indicators for student groups not previously reported on </a:t>
            </a:r>
            <a:r>
              <a:rPr lang="en-US" sz="1800" dirty="0">
                <a:solidFill>
                  <a:schemeClr val="dk1"/>
                </a:solidFill>
                <a:hlinkClick r:id="rId6">
                  <a:extLst>
                    <a:ext uri="{A12FA001-AC4F-418D-AE19-62706E023703}">
                      <ahyp:hlinkClr xmlns:ahyp="http://schemas.microsoft.com/office/drawing/2018/hyperlinkcolor" val="tx"/>
                    </a:ext>
                  </a:extLst>
                </a:hlinkClick>
              </a:rPr>
              <a:t>state accountability data tables</a:t>
            </a:r>
            <a:r>
              <a:rPr lang="en-US" sz="1800" dirty="0">
                <a:solidFill>
                  <a:schemeClr val="dk1"/>
                </a:solidFill>
              </a:rPr>
              <a:t>, the </a:t>
            </a:r>
            <a:r>
              <a:rPr lang="en-US" sz="1800" dirty="0">
                <a:solidFill>
                  <a:schemeClr val="dk1"/>
                </a:solidFill>
                <a:hlinkClick r:id="rId3" tooltip="Texas Academic Performance Reports (TAPR)">
                  <a:extLst>
                    <a:ext uri="{A12FA001-AC4F-418D-AE19-62706E023703}">
                      <ahyp:hlinkClr xmlns:ahyp="http://schemas.microsoft.com/office/drawing/2018/hyperlinkcolor" val="tx"/>
                    </a:ext>
                  </a:extLst>
                </a:hlinkClick>
              </a:rPr>
              <a:t>Texas Academic Performance Reports (TAPR)</a:t>
            </a:r>
            <a:r>
              <a:rPr lang="en-US" sz="1800" dirty="0">
                <a:solidFill>
                  <a:schemeClr val="dk1"/>
                </a:solidFill>
              </a:rPr>
              <a:t>, or the </a:t>
            </a:r>
            <a:r>
              <a:rPr lang="en-US" sz="1800" dirty="0">
                <a:solidFill>
                  <a:schemeClr val="tx1"/>
                </a:solidFill>
                <a:latin typeface="+mj-lt"/>
                <a:hlinkClick r:id="rId7" tooltip="School Report Cards">
                  <a:extLst>
                    <a:ext uri="{A12FA001-AC4F-418D-AE19-62706E023703}">
                      <ahyp:hlinkClr xmlns:ahyp="http://schemas.microsoft.com/office/drawing/2018/hyperlinkcolor" val="tx"/>
                    </a:ext>
                  </a:extLst>
                </a:hlinkClick>
              </a:rPr>
              <a:t>School </a:t>
            </a:r>
            <a:r>
              <a:rPr lang="en-US" sz="1800" b="0" i="0" u="none" strike="noStrike" dirty="0">
                <a:solidFill>
                  <a:schemeClr val="tx1"/>
                </a:solidFill>
                <a:effectLst/>
                <a:latin typeface="+mj-lt"/>
                <a:hlinkClick r:id="rId7" tooltip="School Report Cards">
                  <a:extLst>
                    <a:ext uri="{A12FA001-AC4F-418D-AE19-62706E023703}">
                      <ahyp:hlinkClr xmlns:ahyp="http://schemas.microsoft.com/office/drawing/2018/hyperlinkcolor" val="tx"/>
                    </a:ext>
                  </a:extLst>
                </a:hlinkClick>
              </a:rPr>
              <a:t>Report Card</a:t>
            </a:r>
            <a:r>
              <a:rPr lang="en-US" sz="1800" b="0" i="0" dirty="0">
                <a:solidFill>
                  <a:schemeClr val="tx1"/>
                </a:solidFill>
                <a:effectLst/>
                <a:latin typeface="+mj-lt"/>
              </a:rPr>
              <a:t>. </a:t>
            </a:r>
            <a:endParaRPr sz="1800" b="0" i="0" u="none" strike="noStrike" cap="none" dirty="0">
              <a:solidFill>
                <a:schemeClr val="tx1"/>
              </a:solidFill>
              <a:latin typeface="+mj-lt"/>
              <a:ea typeface="Arial"/>
              <a:cs typeface="Arial"/>
              <a:sym typeface="Arial"/>
            </a:endParaRPr>
          </a:p>
          <a:p>
            <a:pPr marL="346075" marR="0" lvl="1" indent="-174625" algn="just" rtl="0">
              <a:lnSpc>
                <a:spcPct val="100000"/>
              </a:lnSpc>
              <a:spcBef>
                <a:spcPts val="0"/>
              </a:spcBef>
              <a:spcAft>
                <a:spcPts val="0"/>
              </a:spcAft>
              <a:buClr>
                <a:srgbClr val="C45816"/>
              </a:buClr>
              <a:buSzPts val="2700"/>
              <a:buFont typeface="Noto Sans Symbols"/>
              <a:buNone/>
            </a:pPr>
            <a:endParaRPr sz="1800" b="0" i="0" u="none" strike="noStrike" cap="none" dirty="0">
              <a:solidFill>
                <a:schemeClr val="dk1"/>
              </a:solidFill>
              <a:latin typeface="Arial"/>
              <a:ea typeface="Arial"/>
              <a:cs typeface="Arial"/>
              <a:sym typeface="Arial"/>
            </a:endParaRPr>
          </a:p>
          <a:p>
            <a:pPr marL="346075" marR="0" lvl="1" indent="-346075" algn="just" rtl="0">
              <a:lnSpc>
                <a:spcPct val="100000"/>
              </a:lnSpc>
              <a:spcBef>
                <a:spcPts val="0"/>
              </a:spcBef>
              <a:spcAft>
                <a:spcPts val="0"/>
              </a:spcAft>
              <a:buClr>
                <a:srgbClr val="C45816"/>
              </a:buClr>
              <a:buSzPts val="2700"/>
              <a:buFont typeface="Noto Sans Symbols"/>
              <a:buChar char="▪"/>
            </a:pPr>
            <a:r>
              <a:rPr lang="en-US" sz="1800" b="0" i="0" u="none" strike="noStrike" cap="none" dirty="0">
                <a:solidFill>
                  <a:schemeClr val="dk1"/>
                </a:solidFill>
                <a:latin typeface="Arial"/>
                <a:ea typeface="Arial"/>
                <a:cs typeface="Arial"/>
                <a:sym typeface="Arial"/>
              </a:rPr>
              <a:t>Both the TPRS and the TAPR pull together a wide range of information on the performance of students in each school and district in Texas every year. Performance is shown disaggregated by student groups, including ethnicity and socioeconomic status. The reports also provide extensive information on school and district staff, programs, and student demographics.</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graphicFrame>
        <p:nvGraphicFramePr>
          <p:cNvPr id="253" name="Google Shape;253;p21"/>
          <p:cNvGraphicFramePr/>
          <p:nvPr/>
        </p:nvGraphicFramePr>
        <p:xfrm>
          <a:off x="152400" y="990600"/>
          <a:ext cx="11734800" cy="5867400"/>
        </p:xfrm>
        <a:graphic>
          <a:graphicData uri="http://schemas.openxmlformats.org/drawingml/2006/chart">
            <c:chart xmlns:c="http://schemas.openxmlformats.org/drawingml/2006/chart" xmlns:r="http://schemas.openxmlformats.org/officeDocument/2006/relationships" r:id="rId3"/>
          </a:graphicData>
        </a:graphic>
      </p:graphicFrame>
      <p:sp>
        <p:nvSpPr>
          <p:cNvPr id="254" name="Google Shape;254;p21"/>
          <p:cNvSpPr txBox="1"/>
          <p:nvPr/>
        </p:nvSpPr>
        <p:spPr>
          <a:xfrm>
            <a:off x="1524000" y="304800"/>
            <a:ext cx="9144000" cy="914400"/>
          </a:xfrm>
          <a:prstGeom prst="rect">
            <a:avLst/>
          </a:prstGeom>
          <a:noFill/>
          <a:ln>
            <a:noFill/>
          </a:ln>
        </p:spPr>
        <p:txBody>
          <a:bodyPr spcFirstLastPara="1" wrap="square" lIns="91425" tIns="45700" rIns="91425" bIns="45700" anchor="ctr" anchorCtr="0">
            <a:noAutofit/>
          </a:bodyPr>
          <a:lstStyle/>
          <a:p>
            <a:pPr lvl="0" algn="ctr">
              <a:buSzPts val="2800"/>
            </a:pPr>
            <a:r>
              <a:rPr lang="en-US" sz="2800" dirty="0">
                <a:solidFill>
                  <a:schemeClr val="accent1"/>
                </a:solidFill>
                <a:latin typeface="Calibri"/>
                <a:ea typeface="Calibri"/>
                <a:cs typeface="Calibri"/>
                <a:sym typeface="Calibri"/>
              </a:rPr>
              <a:t>2024 </a:t>
            </a:r>
            <a:r>
              <a:rPr lang="en-US" sz="2800" b="0" i="0" u="none" strike="noStrike" cap="none" dirty="0">
                <a:solidFill>
                  <a:schemeClr val="accent1"/>
                </a:solidFill>
                <a:latin typeface="Calibri"/>
                <a:ea typeface="Calibri"/>
                <a:cs typeface="Calibri"/>
                <a:sym typeface="Calibri"/>
              </a:rPr>
              <a:t>STAAR 3-8 </a:t>
            </a:r>
            <a:r>
              <a:rPr lang="en-US" sz="2800" b="0" i="0" u="none" strike="noStrike" cap="none" dirty="0">
                <a:solidFill>
                  <a:schemeClr val="accent2"/>
                </a:solidFill>
                <a:latin typeface="Calibri"/>
                <a:ea typeface="Calibri"/>
                <a:cs typeface="Calibri"/>
                <a:sym typeface="Calibri"/>
              </a:rPr>
              <a:t>Math </a:t>
            </a:r>
            <a:r>
              <a:rPr lang="en-US" sz="2800" b="0" i="0" u="none" strike="noStrike" cap="none" dirty="0">
                <a:solidFill>
                  <a:schemeClr val="accent1"/>
                </a:solidFill>
                <a:latin typeface="Calibri"/>
                <a:ea typeface="Calibri"/>
                <a:cs typeface="Calibri"/>
                <a:sym typeface="Calibri"/>
              </a:rPr>
              <a:t>Performance</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chemeClr val="accent1"/>
                </a:solidFill>
                <a:latin typeface="Calibri"/>
                <a:ea typeface="Calibri"/>
                <a:cs typeface="Calibri"/>
                <a:sym typeface="Calibri"/>
              </a:rPr>
              <a:t>Percent at Meets Grade Level or Above</a:t>
            </a:r>
            <a:br>
              <a:rPr lang="en-US" sz="2800" b="0" i="0" u="none" strike="noStrike" cap="none" dirty="0">
                <a:solidFill>
                  <a:schemeClr val="dk1"/>
                </a:solidFill>
                <a:latin typeface="Calibri"/>
                <a:ea typeface="Calibri"/>
                <a:cs typeface="Calibri"/>
                <a:sym typeface="Calibri"/>
              </a:rPr>
            </a:br>
            <a:endParaRPr sz="2800" b="0" i="0" u="none" strike="noStrike" cap="none" dirty="0">
              <a:solidFill>
                <a:schemeClr val="accent2"/>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graphicFrame>
        <p:nvGraphicFramePr>
          <p:cNvPr id="261" name="Google Shape;261;p22"/>
          <p:cNvGraphicFramePr/>
          <p:nvPr/>
        </p:nvGraphicFramePr>
        <p:xfrm>
          <a:off x="152400" y="990600"/>
          <a:ext cx="11811000" cy="5867400"/>
        </p:xfrm>
        <a:graphic>
          <a:graphicData uri="http://schemas.openxmlformats.org/drawingml/2006/chart">
            <c:chart xmlns:c="http://schemas.openxmlformats.org/drawingml/2006/chart" xmlns:r="http://schemas.openxmlformats.org/officeDocument/2006/relationships" r:id="rId3"/>
          </a:graphicData>
        </a:graphic>
      </p:graphicFrame>
      <p:sp>
        <p:nvSpPr>
          <p:cNvPr id="262" name="Google Shape;262;p22"/>
          <p:cNvSpPr txBox="1"/>
          <p:nvPr/>
        </p:nvSpPr>
        <p:spPr>
          <a:xfrm>
            <a:off x="1524000" y="304800"/>
            <a:ext cx="9144000" cy="914400"/>
          </a:xfrm>
          <a:prstGeom prst="rect">
            <a:avLst/>
          </a:prstGeom>
          <a:noFill/>
          <a:ln>
            <a:noFill/>
          </a:ln>
        </p:spPr>
        <p:txBody>
          <a:bodyPr spcFirstLastPara="1" wrap="square" lIns="91425" tIns="45700" rIns="91425" bIns="45700" anchor="ctr" anchorCtr="0">
            <a:noAutofit/>
          </a:bodyPr>
          <a:lstStyle/>
          <a:p>
            <a:pPr lvl="0" algn="ctr">
              <a:buSzPts val="2800"/>
            </a:pPr>
            <a:r>
              <a:rPr lang="en-US" sz="2800" dirty="0">
                <a:solidFill>
                  <a:schemeClr val="accent1"/>
                </a:solidFill>
                <a:latin typeface="Calibri"/>
                <a:ea typeface="Calibri"/>
                <a:cs typeface="Calibri"/>
                <a:sym typeface="Calibri"/>
              </a:rPr>
              <a:t>2024 </a:t>
            </a:r>
            <a:r>
              <a:rPr lang="en-US" sz="2800" b="0" i="0" u="none" strike="noStrike" cap="none" dirty="0">
                <a:solidFill>
                  <a:schemeClr val="accent1"/>
                </a:solidFill>
                <a:latin typeface="Calibri"/>
                <a:ea typeface="Calibri"/>
                <a:cs typeface="Calibri"/>
                <a:sym typeface="Calibri"/>
              </a:rPr>
              <a:t>STAAR 3-8 </a:t>
            </a:r>
            <a:r>
              <a:rPr lang="en-US" sz="2800" b="0" i="0" u="none" strike="noStrike" cap="none" dirty="0">
                <a:solidFill>
                  <a:schemeClr val="accent2"/>
                </a:solidFill>
                <a:latin typeface="Calibri"/>
                <a:ea typeface="Calibri"/>
                <a:cs typeface="Calibri"/>
                <a:sym typeface="Calibri"/>
              </a:rPr>
              <a:t>Math </a:t>
            </a:r>
            <a:r>
              <a:rPr lang="en-US" sz="2800" b="0" i="0" u="none" strike="noStrike" cap="none" dirty="0">
                <a:solidFill>
                  <a:schemeClr val="accent1"/>
                </a:solidFill>
                <a:latin typeface="Calibri"/>
                <a:ea typeface="Calibri"/>
                <a:cs typeface="Calibri"/>
                <a:sym typeface="Calibri"/>
              </a:rPr>
              <a:t>Performance</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chemeClr val="accent1"/>
                </a:solidFill>
                <a:latin typeface="Calibri"/>
                <a:ea typeface="Calibri"/>
                <a:cs typeface="Calibri"/>
                <a:sym typeface="Calibri"/>
              </a:rPr>
              <a:t>Percent at Meets Grade Level or Above</a:t>
            </a:r>
            <a:br>
              <a:rPr lang="en-US" sz="2800" b="0" i="0" u="none" strike="noStrike" cap="none" dirty="0">
                <a:solidFill>
                  <a:schemeClr val="dk1"/>
                </a:solidFill>
                <a:latin typeface="Calibri"/>
                <a:ea typeface="Calibri"/>
                <a:cs typeface="Calibri"/>
                <a:sym typeface="Calibri"/>
              </a:rPr>
            </a:br>
            <a:endParaRPr sz="2800" b="0" i="0" u="none" strike="noStrike" cap="none" dirty="0">
              <a:solidFill>
                <a:schemeClr val="accent2"/>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3"/>
          <p:cNvSpPr txBox="1"/>
          <p:nvPr/>
        </p:nvSpPr>
        <p:spPr>
          <a:xfrm>
            <a:off x="1524000" y="304800"/>
            <a:ext cx="9144000" cy="914400"/>
          </a:xfrm>
          <a:prstGeom prst="rect">
            <a:avLst/>
          </a:prstGeom>
          <a:noFill/>
          <a:ln>
            <a:noFill/>
          </a:ln>
        </p:spPr>
        <p:txBody>
          <a:bodyPr spcFirstLastPara="1" wrap="square" lIns="91425" tIns="45700" rIns="91425" bIns="45700" anchor="ctr" anchorCtr="0">
            <a:noAutofit/>
          </a:bodyPr>
          <a:lstStyle/>
          <a:p>
            <a:pPr lvl="0" algn="ctr">
              <a:buSzPts val="2800"/>
            </a:pPr>
            <a:r>
              <a:rPr lang="en-US" sz="2800" dirty="0">
                <a:solidFill>
                  <a:schemeClr val="accent1"/>
                </a:solidFill>
                <a:latin typeface="Calibri"/>
                <a:ea typeface="Calibri"/>
                <a:cs typeface="Calibri"/>
                <a:sym typeface="Calibri"/>
              </a:rPr>
              <a:t>2024 </a:t>
            </a:r>
            <a:r>
              <a:rPr lang="en-US" sz="2800" b="0" i="0" u="none" strike="noStrike" cap="none" dirty="0">
                <a:solidFill>
                  <a:schemeClr val="accent1"/>
                </a:solidFill>
                <a:latin typeface="Calibri"/>
                <a:ea typeface="Calibri"/>
                <a:cs typeface="Calibri"/>
                <a:sym typeface="Calibri"/>
              </a:rPr>
              <a:t>STAAR </a:t>
            </a:r>
            <a:r>
              <a:rPr lang="en-US" sz="2800" b="0" i="0" u="none" strike="noStrike" cap="none" dirty="0">
                <a:solidFill>
                  <a:schemeClr val="accent2"/>
                </a:solidFill>
                <a:latin typeface="Calibri"/>
                <a:ea typeface="Calibri"/>
                <a:cs typeface="Calibri"/>
                <a:sym typeface="Calibri"/>
              </a:rPr>
              <a:t>End-of-Course: Mathematics</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chemeClr val="accent1"/>
                </a:solidFill>
                <a:latin typeface="Calibri"/>
                <a:ea typeface="Calibri"/>
                <a:cs typeface="Calibri"/>
                <a:sym typeface="Calibri"/>
              </a:rPr>
              <a:t>Percent at Approaches Grade Level or Above</a:t>
            </a:r>
            <a:br>
              <a:rPr lang="en-US" sz="2800" b="0" i="0" u="none" strike="noStrike" cap="none" dirty="0">
                <a:solidFill>
                  <a:schemeClr val="dk1"/>
                </a:solidFill>
                <a:latin typeface="Calibri"/>
                <a:ea typeface="Calibri"/>
                <a:cs typeface="Calibri"/>
                <a:sym typeface="Calibri"/>
              </a:rPr>
            </a:br>
            <a:endParaRPr sz="2800" b="0" i="0" u="none" strike="noStrike" cap="none" dirty="0">
              <a:solidFill>
                <a:schemeClr val="accent2"/>
              </a:solidFill>
              <a:latin typeface="Calibri"/>
              <a:ea typeface="Calibri"/>
              <a:cs typeface="Calibri"/>
              <a:sym typeface="Calibri"/>
            </a:endParaRPr>
          </a:p>
        </p:txBody>
      </p:sp>
      <p:graphicFrame>
        <p:nvGraphicFramePr>
          <p:cNvPr id="270" name="Google Shape;270;p23"/>
          <p:cNvGraphicFramePr/>
          <p:nvPr/>
        </p:nvGraphicFramePr>
        <p:xfrm>
          <a:off x="228600" y="990600"/>
          <a:ext cx="11734800" cy="5867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24"/>
          <p:cNvSpPr txBox="1"/>
          <p:nvPr/>
        </p:nvSpPr>
        <p:spPr>
          <a:xfrm>
            <a:off x="1524000" y="304800"/>
            <a:ext cx="9144000" cy="914400"/>
          </a:xfrm>
          <a:prstGeom prst="rect">
            <a:avLst/>
          </a:prstGeom>
          <a:noFill/>
          <a:ln>
            <a:noFill/>
          </a:ln>
        </p:spPr>
        <p:txBody>
          <a:bodyPr spcFirstLastPara="1" wrap="square" lIns="91425" tIns="45700" rIns="91425" bIns="45700" anchor="ctr" anchorCtr="0">
            <a:noAutofit/>
          </a:bodyPr>
          <a:lstStyle/>
          <a:p>
            <a:pPr lvl="0" algn="ctr">
              <a:buSzPts val="2800"/>
            </a:pPr>
            <a:r>
              <a:rPr lang="en-US" sz="2800" dirty="0">
                <a:solidFill>
                  <a:schemeClr val="accent1"/>
                </a:solidFill>
                <a:latin typeface="Calibri"/>
                <a:ea typeface="Calibri"/>
                <a:cs typeface="Calibri"/>
                <a:sym typeface="Calibri"/>
              </a:rPr>
              <a:t>2024 </a:t>
            </a:r>
            <a:r>
              <a:rPr lang="en-US" sz="2800" b="0" i="0" u="none" strike="noStrike" cap="none" dirty="0">
                <a:solidFill>
                  <a:schemeClr val="accent1"/>
                </a:solidFill>
                <a:latin typeface="Calibri"/>
                <a:ea typeface="Calibri"/>
                <a:cs typeface="Calibri"/>
                <a:sym typeface="Calibri"/>
              </a:rPr>
              <a:t>STAAR </a:t>
            </a:r>
            <a:r>
              <a:rPr lang="en-US" sz="2800" b="0" i="0" u="none" strike="noStrike" cap="none" dirty="0">
                <a:solidFill>
                  <a:schemeClr val="accent2"/>
                </a:solidFill>
                <a:latin typeface="Calibri"/>
                <a:ea typeface="Calibri"/>
                <a:cs typeface="Calibri"/>
                <a:sym typeface="Calibri"/>
              </a:rPr>
              <a:t>End-of-Course: Mathematics</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chemeClr val="accent1"/>
                </a:solidFill>
                <a:latin typeface="Calibri"/>
                <a:ea typeface="Calibri"/>
                <a:cs typeface="Calibri"/>
                <a:sym typeface="Calibri"/>
              </a:rPr>
              <a:t>Percent at Meets Grade Level or Above</a:t>
            </a:r>
            <a:br>
              <a:rPr lang="en-US" sz="2800" b="0" i="0" u="none" strike="noStrike" cap="none" dirty="0">
                <a:solidFill>
                  <a:schemeClr val="dk1"/>
                </a:solidFill>
                <a:latin typeface="Calibri"/>
                <a:ea typeface="Calibri"/>
                <a:cs typeface="Calibri"/>
                <a:sym typeface="Calibri"/>
              </a:rPr>
            </a:br>
            <a:endParaRPr sz="2800" b="0" i="0" u="none" strike="noStrike" cap="none" dirty="0">
              <a:solidFill>
                <a:schemeClr val="accent2"/>
              </a:solidFill>
              <a:latin typeface="Calibri"/>
              <a:ea typeface="Calibri"/>
              <a:cs typeface="Calibri"/>
              <a:sym typeface="Calibri"/>
            </a:endParaRPr>
          </a:p>
        </p:txBody>
      </p:sp>
      <p:graphicFrame>
        <p:nvGraphicFramePr>
          <p:cNvPr id="278" name="Google Shape;278;p24"/>
          <p:cNvGraphicFramePr/>
          <p:nvPr/>
        </p:nvGraphicFramePr>
        <p:xfrm>
          <a:off x="228600" y="990600"/>
          <a:ext cx="11734800" cy="5867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graphicFrame>
        <p:nvGraphicFramePr>
          <p:cNvPr id="285" name="Google Shape;285;p25"/>
          <p:cNvGraphicFramePr/>
          <p:nvPr/>
        </p:nvGraphicFramePr>
        <p:xfrm>
          <a:off x="228600" y="1219200"/>
          <a:ext cx="11734800" cy="5638800"/>
        </p:xfrm>
        <a:graphic>
          <a:graphicData uri="http://schemas.openxmlformats.org/drawingml/2006/chart">
            <c:chart xmlns:c="http://schemas.openxmlformats.org/drawingml/2006/chart" xmlns:r="http://schemas.openxmlformats.org/officeDocument/2006/relationships" r:id="rId3"/>
          </a:graphicData>
        </a:graphic>
      </p:graphicFrame>
      <p:sp>
        <p:nvSpPr>
          <p:cNvPr id="286" name="Google Shape;286;p25"/>
          <p:cNvSpPr txBox="1"/>
          <p:nvPr/>
        </p:nvSpPr>
        <p:spPr>
          <a:xfrm>
            <a:off x="1524000" y="304800"/>
            <a:ext cx="9144000" cy="914400"/>
          </a:xfrm>
          <a:prstGeom prst="rect">
            <a:avLst/>
          </a:prstGeom>
          <a:noFill/>
          <a:ln>
            <a:noFill/>
          </a:ln>
        </p:spPr>
        <p:txBody>
          <a:bodyPr spcFirstLastPara="1" wrap="square" lIns="91425" tIns="45700" rIns="91425" bIns="45700" anchor="ctr" anchorCtr="0">
            <a:noAutofit/>
          </a:bodyPr>
          <a:lstStyle/>
          <a:p>
            <a:pPr lvl="0" algn="ctr">
              <a:buSzPts val="2800"/>
            </a:pPr>
            <a:r>
              <a:rPr lang="en-US" sz="2800" dirty="0">
                <a:solidFill>
                  <a:schemeClr val="accent1"/>
                </a:solidFill>
                <a:latin typeface="Calibri"/>
                <a:ea typeface="Calibri"/>
                <a:cs typeface="Calibri"/>
                <a:sym typeface="Calibri"/>
              </a:rPr>
              <a:t>2024 </a:t>
            </a:r>
            <a:r>
              <a:rPr lang="en-US" sz="2800" b="0" i="0" u="none" strike="noStrike" cap="none" dirty="0">
                <a:solidFill>
                  <a:schemeClr val="accent1"/>
                </a:solidFill>
                <a:latin typeface="Calibri"/>
                <a:ea typeface="Calibri"/>
                <a:cs typeface="Calibri"/>
                <a:sym typeface="Calibri"/>
              </a:rPr>
              <a:t>STAAR 3-8 </a:t>
            </a:r>
            <a:r>
              <a:rPr lang="en-US" sz="2800" b="0" i="0" u="none" strike="noStrike" cap="none" dirty="0">
                <a:solidFill>
                  <a:schemeClr val="accent2"/>
                </a:solidFill>
                <a:latin typeface="Calibri"/>
                <a:ea typeface="Calibri"/>
                <a:cs typeface="Calibri"/>
                <a:sym typeface="Calibri"/>
              </a:rPr>
              <a:t>Science </a:t>
            </a:r>
            <a:r>
              <a:rPr lang="en-US" sz="2800" b="0" i="0" u="none" strike="noStrike" cap="none" dirty="0">
                <a:solidFill>
                  <a:schemeClr val="accent1"/>
                </a:solidFill>
                <a:latin typeface="Calibri"/>
                <a:ea typeface="Calibri"/>
                <a:cs typeface="Calibri"/>
                <a:sym typeface="Calibri"/>
              </a:rPr>
              <a:t>Performance</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chemeClr val="accent1"/>
                </a:solidFill>
                <a:latin typeface="Calibri"/>
                <a:ea typeface="Calibri"/>
                <a:cs typeface="Calibri"/>
                <a:sym typeface="Calibri"/>
              </a:rPr>
              <a:t>Percent at Approaches Grade Level or Above</a:t>
            </a:r>
            <a:br>
              <a:rPr lang="en-US" sz="2800" b="0" i="0" u="none" strike="noStrike" cap="none" dirty="0">
                <a:solidFill>
                  <a:schemeClr val="dk1"/>
                </a:solidFill>
                <a:latin typeface="Calibri"/>
                <a:ea typeface="Calibri"/>
                <a:cs typeface="Calibri"/>
                <a:sym typeface="Calibri"/>
              </a:rPr>
            </a:br>
            <a:endParaRPr sz="2800" b="0" i="0" u="none" strike="noStrike" cap="none" dirty="0">
              <a:solidFill>
                <a:schemeClr val="accent2"/>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26"/>
          <p:cNvSpPr txBox="1"/>
          <p:nvPr/>
        </p:nvSpPr>
        <p:spPr>
          <a:xfrm>
            <a:off x="1524000" y="304800"/>
            <a:ext cx="9144000" cy="914400"/>
          </a:xfrm>
          <a:prstGeom prst="rect">
            <a:avLst/>
          </a:prstGeom>
          <a:noFill/>
          <a:ln>
            <a:noFill/>
          </a:ln>
        </p:spPr>
        <p:txBody>
          <a:bodyPr spcFirstLastPara="1" wrap="square" lIns="91425" tIns="45700" rIns="91425" bIns="45700" anchor="ctr" anchorCtr="0">
            <a:noAutofit/>
          </a:bodyPr>
          <a:lstStyle/>
          <a:p>
            <a:pPr lvl="0" algn="ctr">
              <a:buSzPts val="2800"/>
            </a:pPr>
            <a:r>
              <a:rPr lang="en-US" sz="2800" dirty="0">
                <a:solidFill>
                  <a:schemeClr val="accent1"/>
                </a:solidFill>
                <a:latin typeface="Calibri"/>
                <a:ea typeface="Calibri"/>
                <a:cs typeface="Calibri"/>
                <a:sym typeface="Calibri"/>
              </a:rPr>
              <a:t>2024 </a:t>
            </a:r>
            <a:r>
              <a:rPr lang="en-US" sz="2800" b="0" i="0" u="none" strike="noStrike" cap="none" dirty="0">
                <a:solidFill>
                  <a:schemeClr val="accent1"/>
                </a:solidFill>
                <a:latin typeface="Calibri"/>
                <a:ea typeface="Calibri"/>
                <a:cs typeface="Calibri"/>
                <a:sym typeface="Calibri"/>
              </a:rPr>
              <a:t>STAAR 3-8 </a:t>
            </a:r>
            <a:r>
              <a:rPr lang="en-US" sz="2800" b="0" i="0" u="none" strike="noStrike" cap="none" dirty="0">
                <a:solidFill>
                  <a:schemeClr val="accent2"/>
                </a:solidFill>
                <a:latin typeface="Calibri"/>
                <a:ea typeface="Calibri"/>
                <a:cs typeface="Calibri"/>
                <a:sym typeface="Calibri"/>
              </a:rPr>
              <a:t>Science </a:t>
            </a:r>
            <a:r>
              <a:rPr lang="en-US" sz="2800" b="0" i="0" u="none" strike="noStrike" cap="none" dirty="0">
                <a:solidFill>
                  <a:schemeClr val="accent1"/>
                </a:solidFill>
                <a:latin typeface="Calibri"/>
                <a:ea typeface="Calibri"/>
                <a:cs typeface="Calibri"/>
                <a:sym typeface="Calibri"/>
              </a:rPr>
              <a:t>Performance</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chemeClr val="accent1"/>
                </a:solidFill>
                <a:latin typeface="Calibri"/>
                <a:ea typeface="Calibri"/>
                <a:cs typeface="Calibri"/>
                <a:sym typeface="Calibri"/>
              </a:rPr>
              <a:t>Percent at Meets Grade Level or Above</a:t>
            </a:r>
            <a:br>
              <a:rPr lang="en-US" sz="2800" b="0" i="0" u="none" strike="noStrike" cap="none" dirty="0">
                <a:solidFill>
                  <a:schemeClr val="dk1"/>
                </a:solidFill>
                <a:latin typeface="Calibri"/>
                <a:ea typeface="Calibri"/>
                <a:cs typeface="Calibri"/>
                <a:sym typeface="Calibri"/>
              </a:rPr>
            </a:br>
            <a:endParaRPr sz="2800" b="0" i="0" u="none" strike="noStrike" cap="none" dirty="0">
              <a:solidFill>
                <a:schemeClr val="accent2"/>
              </a:solidFill>
              <a:latin typeface="Calibri"/>
              <a:ea typeface="Calibri"/>
              <a:cs typeface="Calibri"/>
              <a:sym typeface="Calibri"/>
            </a:endParaRPr>
          </a:p>
        </p:txBody>
      </p:sp>
      <p:graphicFrame>
        <p:nvGraphicFramePr>
          <p:cNvPr id="294" name="Google Shape;294;p26"/>
          <p:cNvGraphicFramePr/>
          <p:nvPr/>
        </p:nvGraphicFramePr>
        <p:xfrm>
          <a:off x="228600" y="1219200"/>
          <a:ext cx="11734800" cy="5638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27"/>
          <p:cNvSpPr txBox="1"/>
          <p:nvPr/>
        </p:nvSpPr>
        <p:spPr>
          <a:xfrm>
            <a:off x="1524000" y="304800"/>
            <a:ext cx="9144000" cy="914400"/>
          </a:xfrm>
          <a:prstGeom prst="rect">
            <a:avLst/>
          </a:prstGeom>
          <a:noFill/>
          <a:ln>
            <a:noFill/>
          </a:ln>
        </p:spPr>
        <p:txBody>
          <a:bodyPr spcFirstLastPara="1" wrap="square" lIns="91425" tIns="45700" rIns="91425" bIns="45700" anchor="ctr" anchorCtr="0">
            <a:noAutofit/>
          </a:bodyPr>
          <a:lstStyle/>
          <a:p>
            <a:pPr lvl="0" algn="ctr">
              <a:buSzPts val="2800"/>
            </a:pPr>
            <a:r>
              <a:rPr lang="en-US" sz="2800" dirty="0">
                <a:solidFill>
                  <a:schemeClr val="accent1"/>
                </a:solidFill>
                <a:latin typeface="Calibri"/>
                <a:ea typeface="Calibri"/>
                <a:cs typeface="Calibri"/>
                <a:sym typeface="Calibri"/>
              </a:rPr>
              <a:t>2024 </a:t>
            </a:r>
            <a:r>
              <a:rPr lang="en-US" sz="2800" b="0" i="0" u="none" strike="noStrike" cap="none" dirty="0">
                <a:solidFill>
                  <a:schemeClr val="accent1"/>
                </a:solidFill>
                <a:latin typeface="Calibri"/>
                <a:ea typeface="Calibri"/>
                <a:cs typeface="Calibri"/>
                <a:sym typeface="Calibri"/>
              </a:rPr>
              <a:t>STAAR </a:t>
            </a:r>
            <a:r>
              <a:rPr lang="en-US" sz="2800" b="0" i="0" u="none" strike="noStrike" cap="none" dirty="0">
                <a:solidFill>
                  <a:schemeClr val="accent2"/>
                </a:solidFill>
                <a:latin typeface="Calibri"/>
                <a:ea typeface="Calibri"/>
                <a:cs typeface="Calibri"/>
                <a:sym typeface="Calibri"/>
              </a:rPr>
              <a:t>End-of-Course: Biology</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chemeClr val="accent1"/>
                </a:solidFill>
                <a:latin typeface="Calibri"/>
                <a:ea typeface="Calibri"/>
                <a:cs typeface="Calibri"/>
                <a:sym typeface="Calibri"/>
              </a:rPr>
              <a:t>Percent at Approaches Grade Level or Above</a:t>
            </a:r>
            <a:br>
              <a:rPr lang="en-US" sz="2800" b="0" i="0" u="none" strike="noStrike" cap="none" dirty="0">
                <a:solidFill>
                  <a:schemeClr val="dk1"/>
                </a:solidFill>
                <a:latin typeface="Calibri"/>
                <a:ea typeface="Calibri"/>
                <a:cs typeface="Calibri"/>
                <a:sym typeface="Calibri"/>
              </a:rPr>
            </a:br>
            <a:endParaRPr sz="2800" b="0" i="0" u="none" strike="noStrike" cap="none" dirty="0">
              <a:solidFill>
                <a:schemeClr val="accent2"/>
              </a:solidFill>
              <a:latin typeface="Calibri"/>
              <a:ea typeface="Calibri"/>
              <a:cs typeface="Calibri"/>
              <a:sym typeface="Calibri"/>
            </a:endParaRPr>
          </a:p>
        </p:txBody>
      </p:sp>
      <p:graphicFrame>
        <p:nvGraphicFramePr>
          <p:cNvPr id="302" name="Google Shape;302;p27"/>
          <p:cNvGraphicFramePr/>
          <p:nvPr/>
        </p:nvGraphicFramePr>
        <p:xfrm>
          <a:off x="228600" y="990600"/>
          <a:ext cx="11734800" cy="5867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28"/>
          <p:cNvSpPr txBox="1"/>
          <p:nvPr/>
        </p:nvSpPr>
        <p:spPr>
          <a:xfrm>
            <a:off x="1524000" y="304800"/>
            <a:ext cx="9144000" cy="914400"/>
          </a:xfrm>
          <a:prstGeom prst="rect">
            <a:avLst/>
          </a:prstGeom>
          <a:noFill/>
          <a:ln>
            <a:noFill/>
          </a:ln>
        </p:spPr>
        <p:txBody>
          <a:bodyPr spcFirstLastPara="1" wrap="square" lIns="91425" tIns="45700" rIns="91425" bIns="45700" anchor="ctr" anchorCtr="0">
            <a:noAutofit/>
          </a:bodyPr>
          <a:lstStyle/>
          <a:p>
            <a:pPr lvl="0" algn="ctr">
              <a:buSzPts val="2800"/>
            </a:pPr>
            <a:r>
              <a:rPr lang="en-US" sz="2800" dirty="0">
                <a:solidFill>
                  <a:schemeClr val="accent1"/>
                </a:solidFill>
                <a:latin typeface="Calibri"/>
                <a:ea typeface="Calibri"/>
                <a:cs typeface="Calibri"/>
                <a:sym typeface="Calibri"/>
              </a:rPr>
              <a:t>2024 </a:t>
            </a:r>
            <a:r>
              <a:rPr lang="en-US" sz="2800" b="0" i="0" u="none" strike="noStrike" cap="none" dirty="0">
                <a:solidFill>
                  <a:schemeClr val="accent1"/>
                </a:solidFill>
                <a:latin typeface="Calibri"/>
                <a:ea typeface="Calibri"/>
                <a:cs typeface="Calibri"/>
                <a:sym typeface="Calibri"/>
              </a:rPr>
              <a:t>STAAR </a:t>
            </a:r>
            <a:r>
              <a:rPr lang="en-US" sz="2800" b="0" i="0" u="none" strike="noStrike" cap="none" dirty="0">
                <a:solidFill>
                  <a:schemeClr val="accent2"/>
                </a:solidFill>
                <a:latin typeface="Calibri"/>
                <a:ea typeface="Calibri"/>
                <a:cs typeface="Calibri"/>
                <a:sym typeface="Calibri"/>
              </a:rPr>
              <a:t>End-of-Course: Biology</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chemeClr val="accent1"/>
                </a:solidFill>
                <a:latin typeface="Calibri"/>
                <a:ea typeface="Calibri"/>
                <a:cs typeface="Calibri"/>
                <a:sym typeface="Calibri"/>
              </a:rPr>
              <a:t>Percent at Meets Grade Level or Above</a:t>
            </a:r>
            <a:br>
              <a:rPr lang="en-US" sz="2800" b="0" i="0" u="none" strike="noStrike" cap="none" dirty="0">
                <a:solidFill>
                  <a:schemeClr val="dk1"/>
                </a:solidFill>
                <a:latin typeface="Calibri"/>
                <a:ea typeface="Calibri"/>
                <a:cs typeface="Calibri"/>
                <a:sym typeface="Calibri"/>
              </a:rPr>
            </a:br>
            <a:endParaRPr sz="2800" b="0" i="0" u="none" strike="noStrike" cap="none" dirty="0">
              <a:solidFill>
                <a:schemeClr val="accent2"/>
              </a:solidFill>
              <a:latin typeface="Calibri"/>
              <a:ea typeface="Calibri"/>
              <a:cs typeface="Calibri"/>
              <a:sym typeface="Calibri"/>
            </a:endParaRPr>
          </a:p>
        </p:txBody>
      </p:sp>
      <p:graphicFrame>
        <p:nvGraphicFramePr>
          <p:cNvPr id="310" name="Google Shape;310;p28"/>
          <p:cNvGraphicFramePr/>
          <p:nvPr/>
        </p:nvGraphicFramePr>
        <p:xfrm>
          <a:off x="228600" y="990600"/>
          <a:ext cx="11734800" cy="5867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29"/>
          <p:cNvSpPr txBox="1"/>
          <p:nvPr/>
        </p:nvSpPr>
        <p:spPr>
          <a:xfrm>
            <a:off x="1524000" y="304800"/>
            <a:ext cx="9144000" cy="914400"/>
          </a:xfrm>
          <a:prstGeom prst="rect">
            <a:avLst/>
          </a:prstGeom>
          <a:noFill/>
          <a:ln>
            <a:noFill/>
          </a:ln>
        </p:spPr>
        <p:txBody>
          <a:bodyPr spcFirstLastPara="1" wrap="square" lIns="91425" tIns="45700" rIns="91425" bIns="45700" anchor="ctr" anchorCtr="0">
            <a:noAutofit/>
          </a:bodyPr>
          <a:lstStyle/>
          <a:p>
            <a:pPr lvl="0" algn="ctr">
              <a:buSzPts val="2800"/>
            </a:pPr>
            <a:r>
              <a:rPr lang="en-US" sz="2800" dirty="0">
                <a:solidFill>
                  <a:schemeClr val="accent1"/>
                </a:solidFill>
                <a:latin typeface="Calibri"/>
                <a:ea typeface="Calibri"/>
                <a:cs typeface="Calibri"/>
                <a:sym typeface="Calibri"/>
              </a:rPr>
              <a:t>2024 </a:t>
            </a:r>
            <a:r>
              <a:rPr lang="en-US" sz="2800" b="0" i="0" u="none" strike="noStrike" cap="none" dirty="0">
                <a:solidFill>
                  <a:schemeClr val="accent1"/>
                </a:solidFill>
                <a:latin typeface="Calibri"/>
                <a:ea typeface="Calibri"/>
                <a:cs typeface="Calibri"/>
                <a:sym typeface="Calibri"/>
              </a:rPr>
              <a:t>STAAR 3-8 </a:t>
            </a:r>
            <a:r>
              <a:rPr lang="en-US" sz="2800" b="0" i="0" u="none" strike="noStrike" cap="none" dirty="0">
                <a:solidFill>
                  <a:schemeClr val="accent2"/>
                </a:solidFill>
                <a:latin typeface="Calibri"/>
                <a:ea typeface="Calibri"/>
                <a:cs typeface="Calibri"/>
                <a:sym typeface="Calibri"/>
              </a:rPr>
              <a:t>Social Studies </a:t>
            </a:r>
            <a:r>
              <a:rPr lang="en-US" sz="2800" b="0" i="0" u="none" strike="noStrike" cap="none" dirty="0">
                <a:solidFill>
                  <a:schemeClr val="accent1"/>
                </a:solidFill>
                <a:latin typeface="Calibri"/>
                <a:ea typeface="Calibri"/>
                <a:cs typeface="Calibri"/>
                <a:sym typeface="Calibri"/>
              </a:rPr>
              <a:t>Performance</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chemeClr val="accent1"/>
                </a:solidFill>
                <a:latin typeface="Calibri"/>
                <a:ea typeface="Calibri"/>
                <a:cs typeface="Calibri"/>
                <a:sym typeface="Calibri"/>
              </a:rPr>
              <a:t>Percent at Approaches Grade Level or Above</a:t>
            </a:r>
            <a:br>
              <a:rPr lang="en-US" sz="2800" b="0" i="0" u="none" strike="noStrike" cap="none" dirty="0">
                <a:solidFill>
                  <a:schemeClr val="dk1"/>
                </a:solidFill>
                <a:latin typeface="Calibri"/>
                <a:ea typeface="Calibri"/>
                <a:cs typeface="Calibri"/>
                <a:sym typeface="Calibri"/>
              </a:rPr>
            </a:br>
            <a:endParaRPr sz="2800" b="0" i="0" u="none" strike="noStrike" cap="none" dirty="0">
              <a:solidFill>
                <a:schemeClr val="accent2"/>
              </a:solidFill>
              <a:latin typeface="Calibri"/>
              <a:ea typeface="Calibri"/>
              <a:cs typeface="Calibri"/>
              <a:sym typeface="Calibri"/>
            </a:endParaRPr>
          </a:p>
        </p:txBody>
      </p:sp>
      <p:graphicFrame>
        <p:nvGraphicFramePr>
          <p:cNvPr id="318" name="Google Shape;318;p29"/>
          <p:cNvGraphicFramePr/>
          <p:nvPr/>
        </p:nvGraphicFramePr>
        <p:xfrm>
          <a:off x="228600" y="990600"/>
          <a:ext cx="11734800" cy="5867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30"/>
          <p:cNvSpPr txBox="1"/>
          <p:nvPr/>
        </p:nvSpPr>
        <p:spPr>
          <a:xfrm>
            <a:off x="1524000" y="304800"/>
            <a:ext cx="9144000" cy="914400"/>
          </a:xfrm>
          <a:prstGeom prst="rect">
            <a:avLst/>
          </a:prstGeom>
          <a:noFill/>
          <a:ln>
            <a:noFill/>
          </a:ln>
        </p:spPr>
        <p:txBody>
          <a:bodyPr spcFirstLastPara="1" wrap="square" lIns="91425" tIns="45700" rIns="91425" bIns="45700" anchor="ctr" anchorCtr="0">
            <a:noAutofit/>
          </a:bodyPr>
          <a:lstStyle/>
          <a:p>
            <a:pPr lvl="0" algn="ctr">
              <a:buSzPts val="2800"/>
            </a:pPr>
            <a:r>
              <a:rPr lang="en-US" sz="2800" dirty="0">
                <a:solidFill>
                  <a:schemeClr val="accent1"/>
                </a:solidFill>
                <a:latin typeface="Calibri"/>
                <a:ea typeface="Calibri"/>
                <a:cs typeface="Calibri"/>
                <a:sym typeface="Calibri"/>
              </a:rPr>
              <a:t>2024 </a:t>
            </a:r>
            <a:r>
              <a:rPr lang="en-US" sz="2800" b="0" i="0" u="none" strike="noStrike" cap="none" dirty="0">
                <a:solidFill>
                  <a:schemeClr val="accent1"/>
                </a:solidFill>
                <a:latin typeface="Calibri"/>
                <a:ea typeface="Calibri"/>
                <a:cs typeface="Calibri"/>
                <a:sym typeface="Calibri"/>
              </a:rPr>
              <a:t>STAAR 3-8 </a:t>
            </a:r>
            <a:r>
              <a:rPr lang="en-US" sz="2800" b="0" i="0" u="none" strike="noStrike" cap="none" dirty="0">
                <a:solidFill>
                  <a:schemeClr val="accent2"/>
                </a:solidFill>
                <a:latin typeface="Calibri"/>
                <a:ea typeface="Calibri"/>
                <a:cs typeface="Calibri"/>
                <a:sym typeface="Calibri"/>
              </a:rPr>
              <a:t>Social Studies </a:t>
            </a:r>
            <a:r>
              <a:rPr lang="en-US" sz="2800" b="0" i="0" u="none" strike="noStrike" cap="none" dirty="0">
                <a:solidFill>
                  <a:schemeClr val="accent1"/>
                </a:solidFill>
                <a:latin typeface="Calibri"/>
                <a:ea typeface="Calibri"/>
                <a:cs typeface="Calibri"/>
                <a:sym typeface="Calibri"/>
              </a:rPr>
              <a:t>Performance</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chemeClr val="accent1"/>
                </a:solidFill>
                <a:latin typeface="Calibri"/>
                <a:ea typeface="Calibri"/>
                <a:cs typeface="Calibri"/>
                <a:sym typeface="Calibri"/>
              </a:rPr>
              <a:t>Percent at Meets Grade Level or Above</a:t>
            </a:r>
            <a:br>
              <a:rPr lang="en-US" sz="2800" b="0" i="0" u="none" strike="noStrike" cap="none" dirty="0">
                <a:solidFill>
                  <a:schemeClr val="dk1"/>
                </a:solidFill>
                <a:latin typeface="Calibri"/>
                <a:ea typeface="Calibri"/>
                <a:cs typeface="Calibri"/>
                <a:sym typeface="Calibri"/>
              </a:rPr>
            </a:br>
            <a:endParaRPr sz="2800" b="0" i="0" u="none" strike="noStrike" cap="none" dirty="0">
              <a:solidFill>
                <a:schemeClr val="accent2"/>
              </a:solidFill>
              <a:latin typeface="Calibri"/>
              <a:ea typeface="Calibri"/>
              <a:cs typeface="Calibri"/>
              <a:sym typeface="Calibri"/>
            </a:endParaRPr>
          </a:p>
        </p:txBody>
      </p:sp>
      <p:graphicFrame>
        <p:nvGraphicFramePr>
          <p:cNvPr id="326" name="Google Shape;326;p30"/>
          <p:cNvGraphicFramePr/>
          <p:nvPr/>
        </p:nvGraphicFramePr>
        <p:xfrm>
          <a:off x="228600" y="990600"/>
          <a:ext cx="11734800" cy="5867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3"/>
          <p:cNvSpPr txBox="1">
            <a:spLocks noGrp="1"/>
          </p:cNvSpPr>
          <p:nvPr>
            <p:ph type="title"/>
          </p:nvPr>
        </p:nvSpPr>
        <p:spPr>
          <a:xfrm>
            <a:off x="1904999" y="407050"/>
            <a:ext cx="8382000" cy="6096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accent1"/>
              </a:buClr>
              <a:buSzPts val="4000"/>
              <a:buFont typeface="Calibri"/>
              <a:buNone/>
            </a:pPr>
            <a:r>
              <a:rPr lang="en-US" sz="4000" b="0" dirty="0">
                <a:solidFill>
                  <a:schemeClr val="accent1"/>
                </a:solidFill>
              </a:rPr>
              <a:t>Updates for 2023 – 2024</a:t>
            </a:r>
            <a:endParaRPr dirty="0"/>
          </a:p>
        </p:txBody>
      </p:sp>
      <p:sp>
        <p:nvSpPr>
          <p:cNvPr id="108" name="Google Shape;108;p3"/>
          <p:cNvSpPr txBox="1"/>
          <p:nvPr/>
        </p:nvSpPr>
        <p:spPr>
          <a:xfrm>
            <a:off x="1825906" y="1938693"/>
            <a:ext cx="8534400" cy="2631449"/>
          </a:xfrm>
          <a:prstGeom prst="rect">
            <a:avLst/>
          </a:prstGeom>
          <a:noFill/>
          <a:ln>
            <a:noFill/>
          </a:ln>
        </p:spPr>
        <p:txBody>
          <a:bodyPr spcFirstLastPara="1" wrap="square" lIns="0" tIns="45700" rIns="91425" bIns="45700" anchor="t" anchorCtr="0">
            <a:spAutoFit/>
          </a:bodyPr>
          <a:lstStyle/>
          <a:p>
            <a:pPr fontAlgn="base"/>
            <a:r>
              <a:rPr lang="en-US" sz="2400" dirty="0">
                <a:solidFill>
                  <a:schemeClr val="tx1"/>
                </a:solidFill>
                <a:latin typeface="+mj-lt"/>
              </a:rPr>
              <a:t>The issuance of </a:t>
            </a:r>
            <a:r>
              <a:rPr lang="en-US" sz="2400" b="1" u="sng" dirty="0">
                <a:solidFill>
                  <a:schemeClr val="tx1"/>
                </a:solidFill>
                <a:latin typeface="+mj-lt"/>
              </a:rPr>
              <a:t>2024 </a:t>
            </a:r>
            <a:r>
              <a:rPr lang="en-US" sz="2400" b="1" i="1" u="sng" dirty="0">
                <a:solidFill>
                  <a:schemeClr val="tx1"/>
                </a:solidFill>
                <a:latin typeface="+mj-lt"/>
              </a:rPr>
              <a:t>A-F ratings remains pending </a:t>
            </a:r>
            <a:r>
              <a:rPr lang="en-US" sz="2400" dirty="0">
                <a:solidFill>
                  <a:schemeClr val="tx1"/>
                </a:solidFill>
                <a:latin typeface="+mj-lt"/>
              </a:rPr>
              <a:t>and subject to change based on judicial rulings.</a:t>
            </a:r>
          </a:p>
          <a:p>
            <a:pPr fontAlgn="base"/>
            <a:endParaRPr lang="en-US" sz="2400" dirty="0">
              <a:solidFill>
                <a:schemeClr val="tx1"/>
              </a:solidFill>
              <a:latin typeface="+mj-lt"/>
            </a:endParaRPr>
          </a:p>
          <a:p>
            <a:pPr fontAlgn="base"/>
            <a:endParaRPr lang="en-US" sz="2400" dirty="0">
              <a:solidFill>
                <a:schemeClr val="tx1"/>
              </a:solidFill>
              <a:latin typeface="+mj-lt"/>
            </a:endParaRPr>
          </a:p>
          <a:p>
            <a:pPr fontAlgn="base"/>
            <a:r>
              <a:rPr lang="en-US" sz="2400" dirty="0">
                <a:solidFill>
                  <a:schemeClr val="tx1"/>
                </a:solidFill>
                <a:latin typeface="+mj-lt"/>
              </a:rPr>
              <a:t>The final Accountability Manual, which was </a:t>
            </a:r>
            <a:r>
              <a:rPr lang="en-US" sz="2400" b="0" i="0" dirty="0">
                <a:solidFill>
                  <a:schemeClr val="tx1"/>
                </a:solidFill>
                <a:effectLst/>
                <a:latin typeface="+mj-lt"/>
              </a:rPr>
              <a:t>posted May 9, 2024)</a:t>
            </a:r>
            <a:r>
              <a:rPr lang="en-US" sz="2400" dirty="0">
                <a:solidFill>
                  <a:schemeClr val="tx1"/>
                </a:solidFill>
                <a:latin typeface="+mj-lt"/>
              </a:rPr>
              <a:t>, </a:t>
            </a:r>
            <a:r>
              <a:rPr lang="en-US" sz="2400" dirty="0">
                <a:solidFill>
                  <a:schemeClr val="tx1"/>
                </a:solidFill>
                <a:latin typeface="+mj-lt"/>
                <a:hlinkClick r:id="rId3">
                  <a:extLst>
                    <a:ext uri="{A12FA001-AC4F-418D-AE19-62706E023703}">
                      <ahyp:hlinkClr xmlns:ahyp="http://schemas.microsoft.com/office/drawing/2018/hyperlinkcolor" val="tx"/>
                    </a:ext>
                  </a:extLst>
                </a:hlinkClick>
              </a:rPr>
              <a:t>can be located online.</a:t>
            </a:r>
            <a:endParaRPr lang="en-US" dirty="0">
              <a:solidFill>
                <a:schemeClr val="tx1"/>
              </a:solidFill>
            </a:endParaRPr>
          </a:p>
          <a:p>
            <a:pPr marL="1143000" marR="0" lvl="2" indent="-76200" algn="l" rtl="0">
              <a:lnSpc>
                <a:spcPct val="150000"/>
              </a:lnSpc>
              <a:spcBef>
                <a:spcPts val="0"/>
              </a:spcBef>
              <a:spcAft>
                <a:spcPts val="0"/>
              </a:spcAft>
              <a:buClr>
                <a:srgbClr val="C45816"/>
              </a:buClr>
              <a:buSzPts val="2400"/>
              <a:buFont typeface="Noto Sans Symbols"/>
              <a:buNone/>
            </a:pPr>
            <a:endParaRPr sz="1400" b="0" i="0" u="none" strike="noStrike" cap="none" dirty="0">
              <a:solidFill>
                <a:schemeClr val="tx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31"/>
          <p:cNvSpPr txBox="1"/>
          <p:nvPr/>
        </p:nvSpPr>
        <p:spPr>
          <a:xfrm>
            <a:off x="1524000" y="304800"/>
            <a:ext cx="9144000" cy="914400"/>
          </a:xfrm>
          <a:prstGeom prst="rect">
            <a:avLst/>
          </a:prstGeom>
          <a:noFill/>
          <a:ln>
            <a:noFill/>
          </a:ln>
        </p:spPr>
        <p:txBody>
          <a:bodyPr spcFirstLastPara="1" wrap="square" lIns="91425" tIns="45700" rIns="91425" bIns="45700" anchor="ctr" anchorCtr="0">
            <a:noAutofit/>
          </a:bodyPr>
          <a:lstStyle/>
          <a:p>
            <a:pPr lvl="0" algn="ctr">
              <a:buSzPts val="2800"/>
            </a:pPr>
            <a:r>
              <a:rPr lang="en-US" sz="2800" dirty="0">
                <a:solidFill>
                  <a:schemeClr val="accent1"/>
                </a:solidFill>
                <a:latin typeface="Calibri"/>
                <a:ea typeface="Calibri"/>
                <a:cs typeface="Calibri"/>
                <a:sym typeface="Calibri"/>
              </a:rPr>
              <a:t>2024 </a:t>
            </a:r>
            <a:r>
              <a:rPr lang="en-US" sz="2800" b="0" i="0" u="none" strike="noStrike" cap="none" dirty="0">
                <a:solidFill>
                  <a:schemeClr val="accent1"/>
                </a:solidFill>
                <a:latin typeface="Calibri"/>
                <a:ea typeface="Calibri"/>
                <a:cs typeface="Calibri"/>
                <a:sym typeface="Calibri"/>
              </a:rPr>
              <a:t>STAAR </a:t>
            </a:r>
            <a:r>
              <a:rPr lang="en-US" sz="2800" b="0" i="0" u="none" strike="noStrike" cap="none" dirty="0">
                <a:solidFill>
                  <a:schemeClr val="accent2"/>
                </a:solidFill>
                <a:latin typeface="Calibri"/>
                <a:ea typeface="Calibri"/>
                <a:cs typeface="Calibri"/>
                <a:sym typeface="Calibri"/>
              </a:rPr>
              <a:t>End-of-Course: U.S. History</a:t>
            </a:r>
            <a:endParaRPr sz="2800" b="0" i="0" u="none" strike="noStrike" cap="none" dirty="0">
              <a:solidFill>
                <a:schemeClr val="accen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chemeClr val="accent1"/>
                </a:solidFill>
                <a:latin typeface="Calibri"/>
                <a:ea typeface="Calibri"/>
                <a:cs typeface="Calibri"/>
                <a:sym typeface="Calibri"/>
              </a:rPr>
              <a:t>Percent at Approaches Grade Level or Above</a:t>
            </a:r>
            <a:br>
              <a:rPr lang="en-US" sz="2800" b="0" i="0" u="none" strike="noStrike" cap="none" dirty="0">
                <a:solidFill>
                  <a:schemeClr val="dk1"/>
                </a:solidFill>
                <a:latin typeface="Calibri"/>
                <a:ea typeface="Calibri"/>
                <a:cs typeface="Calibri"/>
                <a:sym typeface="Calibri"/>
              </a:rPr>
            </a:br>
            <a:endParaRPr sz="2800" b="0" i="0" u="none" strike="noStrike" cap="none" dirty="0">
              <a:solidFill>
                <a:schemeClr val="accent2"/>
              </a:solidFill>
              <a:latin typeface="Calibri"/>
              <a:ea typeface="Calibri"/>
              <a:cs typeface="Calibri"/>
              <a:sym typeface="Calibri"/>
            </a:endParaRPr>
          </a:p>
        </p:txBody>
      </p:sp>
      <p:graphicFrame>
        <p:nvGraphicFramePr>
          <p:cNvPr id="334" name="Google Shape;334;p31"/>
          <p:cNvGraphicFramePr/>
          <p:nvPr>
            <p:extLst>
              <p:ext uri="{D42A27DB-BD31-4B8C-83A1-F6EECF244321}">
                <p14:modId xmlns:p14="http://schemas.microsoft.com/office/powerpoint/2010/main" val="1305876362"/>
              </p:ext>
            </p:extLst>
          </p:nvPr>
        </p:nvGraphicFramePr>
        <p:xfrm>
          <a:off x="228600" y="990600"/>
          <a:ext cx="11734800" cy="5867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32"/>
          <p:cNvSpPr txBox="1"/>
          <p:nvPr/>
        </p:nvSpPr>
        <p:spPr>
          <a:xfrm>
            <a:off x="1524000" y="304800"/>
            <a:ext cx="9144000" cy="914400"/>
          </a:xfrm>
          <a:prstGeom prst="rect">
            <a:avLst/>
          </a:prstGeom>
          <a:noFill/>
          <a:ln>
            <a:noFill/>
          </a:ln>
        </p:spPr>
        <p:txBody>
          <a:bodyPr spcFirstLastPara="1" wrap="square" lIns="91425" tIns="45700" rIns="91425" bIns="45700" anchor="ctr" anchorCtr="0">
            <a:noAutofit/>
          </a:bodyPr>
          <a:lstStyle/>
          <a:p>
            <a:pPr lvl="0" algn="ctr">
              <a:buSzPts val="2800"/>
            </a:pPr>
            <a:r>
              <a:rPr lang="en-US" sz="2800" dirty="0">
                <a:solidFill>
                  <a:schemeClr val="accent1"/>
                </a:solidFill>
                <a:latin typeface="Calibri"/>
                <a:ea typeface="Calibri"/>
                <a:cs typeface="Calibri"/>
                <a:sym typeface="Calibri"/>
              </a:rPr>
              <a:t>2024 </a:t>
            </a:r>
            <a:r>
              <a:rPr lang="en-US" sz="2800" b="0" i="0" u="none" strike="noStrike" cap="none" dirty="0">
                <a:solidFill>
                  <a:schemeClr val="accent1"/>
                </a:solidFill>
                <a:latin typeface="Calibri"/>
                <a:ea typeface="Calibri"/>
                <a:cs typeface="Calibri"/>
                <a:sym typeface="Calibri"/>
              </a:rPr>
              <a:t>STAAR </a:t>
            </a:r>
            <a:r>
              <a:rPr lang="en-US" sz="2800" b="0" i="0" u="none" strike="noStrike" cap="none" dirty="0">
                <a:solidFill>
                  <a:schemeClr val="accent2"/>
                </a:solidFill>
                <a:latin typeface="Calibri"/>
                <a:ea typeface="Calibri"/>
                <a:cs typeface="Calibri"/>
                <a:sym typeface="Calibri"/>
              </a:rPr>
              <a:t>End-of-Course: U.S. History</a:t>
            </a:r>
            <a:endParaRPr sz="2800" b="0" i="0" u="none" strike="noStrike" cap="none" dirty="0">
              <a:solidFill>
                <a:schemeClr val="accen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chemeClr val="accent1"/>
                </a:solidFill>
                <a:latin typeface="Calibri"/>
                <a:ea typeface="Calibri"/>
                <a:cs typeface="Calibri"/>
                <a:sym typeface="Calibri"/>
              </a:rPr>
              <a:t>Percent at Meets Grade Level or Above</a:t>
            </a:r>
            <a:br>
              <a:rPr lang="en-US" sz="2800" b="0" i="0" u="none" strike="noStrike" cap="none" dirty="0">
                <a:solidFill>
                  <a:schemeClr val="dk1"/>
                </a:solidFill>
                <a:latin typeface="Calibri"/>
                <a:ea typeface="Calibri"/>
                <a:cs typeface="Calibri"/>
                <a:sym typeface="Calibri"/>
              </a:rPr>
            </a:br>
            <a:endParaRPr sz="2800" b="0" i="0" u="none" strike="noStrike" cap="none" dirty="0">
              <a:solidFill>
                <a:schemeClr val="accent2"/>
              </a:solidFill>
              <a:latin typeface="Calibri"/>
              <a:ea typeface="Calibri"/>
              <a:cs typeface="Calibri"/>
              <a:sym typeface="Calibri"/>
            </a:endParaRPr>
          </a:p>
        </p:txBody>
      </p:sp>
      <p:graphicFrame>
        <p:nvGraphicFramePr>
          <p:cNvPr id="342" name="Google Shape;342;p32"/>
          <p:cNvGraphicFramePr/>
          <p:nvPr/>
        </p:nvGraphicFramePr>
        <p:xfrm>
          <a:off x="228600" y="990600"/>
          <a:ext cx="11734800" cy="5867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graphicFrame>
        <p:nvGraphicFramePr>
          <p:cNvPr id="349" name="Google Shape;349;p35"/>
          <p:cNvGraphicFramePr/>
          <p:nvPr>
            <p:extLst>
              <p:ext uri="{D42A27DB-BD31-4B8C-83A1-F6EECF244321}">
                <p14:modId xmlns:p14="http://schemas.microsoft.com/office/powerpoint/2010/main" val="3702704995"/>
              </p:ext>
            </p:extLst>
          </p:nvPr>
        </p:nvGraphicFramePr>
        <p:xfrm>
          <a:off x="1524000" y="1397000"/>
          <a:ext cx="9144000" cy="5461000"/>
        </p:xfrm>
        <a:graphic>
          <a:graphicData uri="http://schemas.openxmlformats.org/drawingml/2006/chart">
            <c:chart xmlns:c="http://schemas.openxmlformats.org/drawingml/2006/chart" xmlns:r="http://schemas.openxmlformats.org/officeDocument/2006/relationships" r:id="rId3"/>
          </a:graphicData>
        </a:graphic>
      </p:graphicFrame>
      <p:sp>
        <p:nvSpPr>
          <p:cNvPr id="350" name="Google Shape;350;p35"/>
          <p:cNvSpPr txBox="1"/>
          <p:nvPr/>
        </p:nvSpPr>
        <p:spPr>
          <a:xfrm>
            <a:off x="1524000" y="304800"/>
            <a:ext cx="9144000" cy="914400"/>
          </a:xfrm>
          <a:prstGeom prst="rect">
            <a:avLst/>
          </a:prstGeom>
          <a:noFill/>
          <a:ln>
            <a:noFill/>
          </a:ln>
        </p:spPr>
        <p:txBody>
          <a:bodyPr spcFirstLastPara="1" wrap="square" lIns="91425" tIns="45700" rIns="91425" bIns="45700" anchor="ctr" anchorCtr="0">
            <a:normAutofit fontScale="90000" lnSpcReduction="20000"/>
          </a:bodyPr>
          <a:lstStyle/>
          <a:p>
            <a:pPr marL="0" marR="0" lvl="0" indent="0" algn="ctr" rtl="0">
              <a:lnSpc>
                <a:spcPct val="100000"/>
              </a:lnSpc>
              <a:spcBef>
                <a:spcPts val="0"/>
              </a:spcBef>
              <a:spcAft>
                <a:spcPts val="0"/>
              </a:spcAft>
              <a:buClr>
                <a:srgbClr val="000000"/>
              </a:buClr>
              <a:buSzPct val="100000"/>
              <a:buFont typeface="Arial"/>
              <a:buNone/>
            </a:pPr>
            <a:r>
              <a:rPr lang="en-US" sz="3600" b="0" i="0" u="none" strike="noStrike" cap="none">
                <a:solidFill>
                  <a:schemeClr val="accent1"/>
                </a:solidFill>
                <a:latin typeface="Calibri"/>
                <a:ea typeface="Calibri"/>
                <a:cs typeface="Calibri"/>
                <a:sym typeface="Calibri"/>
              </a:rPr>
              <a:t>STAAR Percent at Approaches Grade Level or Above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ct val="100000"/>
              <a:buFont typeface="Arial"/>
              <a:buNone/>
            </a:pPr>
            <a:r>
              <a:rPr lang="en-US" sz="3600" b="0" i="0" u="none" strike="noStrike" cap="none">
                <a:solidFill>
                  <a:schemeClr val="accent1"/>
                </a:solidFill>
                <a:latin typeface="Calibri"/>
                <a:ea typeface="Calibri"/>
                <a:cs typeface="Calibri"/>
                <a:sym typeface="Calibri"/>
              </a:rPr>
              <a:t>All Grades, All Subjects</a:t>
            </a:r>
            <a:endParaRPr sz="3200" b="0" i="0" u="none" strike="noStrike" cap="none">
              <a:solidFill>
                <a:schemeClr val="accent2"/>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graphicFrame>
        <p:nvGraphicFramePr>
          <p:cNvPr id="357" name="Google Shape;357;p36"/>
          <p:cNvGraphicFramePr/>
          <p:nvPr>
            <p:extLst>
              <p:ext uri="{D42A27DB-BD31-4B8C-83A1-F6EECF244321}">
                <p14:modId xmlns:p14="http://schemas.microsoft.com/office/powerpoint/2010/main" val="1041284973"/>
              </p:ext>
            </p:extLst>
          </p:nvPr>
        </p:nvGraphicFramePr>
        <p:xfrm>
          <a:off x="1524000" y="1397000"/>
          <a:ext cx="9144000" cy="5461000"/>
        </p:xfrm>
        <a:graphic>
          <a:graphicData uri="http://schemas.openxmlformats.org/drawingml/2006/chart">
            <c:chart xmlns:c="http://schemas.openxmlformats.org/drawingml/2006/chart" xmlns:r="http://schemas.openxmlformats.org/officeDocument/2006/relationships" r:id="rId3"/>
          </a:graphicData>
        </a:graphic>
      </p:graphicFrame>
      <p:sp>
        <p:nvSpPr>
          <p:cNvPr id="358" name="Google Shape;358;p36"/>
          <p:cNvSpPr txBox="1"/>
          <p:nvPr/>
        </p:nvSpPr>
        <p:spPr>
          <a:xfrm>
            <a:off x="1524000" y="304800"/>
            <a:ext cx="9144000" cy="914400"/>
          </a:xfrm>
          <a:prstGeom prst="rect">
            <a:avLst/>
          </a:prstGeom>
          <a:noFill/>
          <a:ln>
            <a:noFill/>
          </a:ln>
        </p:spPr>
        <p:txBody>
          <a:bodyPr spcFirstLastPara="1" wrap="square" lIns="91425" tIns="45700" rIns="91425" bIns="45700" anchor="ctr" anchorCtr="0">
            <a:normAutofit fontScale="90000" lnSpcReduction="20000"/>
          </a:bodyPr>
          <a:lstStyle/>
          <a:p>
            <a:pPr marL="0" marR="0" lvl="0" indent="0" algn="ctr" rtl="0">
              <a:lnSpc>
                <a:spcPct val="100000"/>
              </a:lnSpc>
              <a:spcBef>
                <a:spcPts val="0"/>
              </a:spcBef>
              <a:spcAft>
                <a:spcPts val="0"/>
              </a:spcAft>
              <a:buClr>
                <a:srgbClr val="000000"/>
              </a:buClr>
              <a:buSzPct val="100000"/>
              <a:buFont typeface="Arial"/>
              <a:buNone/>
            </a:pPr>
            <a:r>
              <a:rPr lang="en-US" sz="3600" b="0" i="0" u="none" strike="noStrike" cap="none">
                <a:solidFill>
                  <a:schemeClr val="accent1"/>
                </a:solidFill>
                <a:latin typeface="Calibri"/>
                <a:ea typeface="Calibri"/>
                <a:cs typeface="Calibri"/>
                <a:sym typeface="Calibri"/>
              </a:rPr>
              <a:t>STAAR Percent at Meets Grade Level or Above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ct val="100000"/>
              <a:buFont typeface="Arial"/>
              <a:buNone/>
            </a:pPr>
            <a:r>
              <a:rPr lang="en-US" sz="3600" b="0" i="0" u="none" strike="noStrike" cap="none">
                <a:solidFill>
                  <a:schemeClr val="accent1"/>
                </a:solidFill>
                <a:latin typeface="Calibri"/>
                <a:ea typeface="Calibri"/>
                <a:cs typeface="Calibri"/>
                <a:sym typeface="Calibri"/>
              </a:rPr>
              <a:t>All Grades, All Subjects</a:t>
            </a:r>
            <a:endParaRPr sz="3200" b="0" i="0" u="none" strike="noStrike" cap="none">
              <a:solidFill>
                <a:schemeClr val="accent2"/>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graphicFrame>
        <p:nvGraphicFramePr>
          <p:cNvPr id="365" name="Google Shape;365;p37"/>
          <p:cNvGraphicFramePr/>
          <p:nvPr>
            <p:extLst>
              <p:ext uri="{D42A27DB-BD31-4B8C-83A1-F6EECF244321}">
                <p14:modId xmlns:p14="http://schemas.microsoft.com/office/powerpoint/2010/main" val="914546009"/>
              </p:ext>
            </p:extLst>
          </p:nvPr>
        </p:nvGraphicFramePr>
        <p:xfrm>
          <a:off x="1524000" y="1397000"/>
          <a:ext cx="9144000" cy="5461000"/>
        </p:xfrm>
        <a:graphic>
          <a:graphicData uri="http://schemas.openxmlformats.org/drawingml/2006/chart">
            <c:chart xmlns:c="http://schemas.openxmlformats.org/drawingml/2006/chart" xmlns:r="http://schemas.openxmlformats.org/officeDocument/2006/relationships" r:id="rId3"/>
          </a:graphicData>
        </a:graphic>
      </p:graphicFrame>
      <p:sp>
        <p:nvSpPr>
          <p:cNvPr id="366" name="Google Shape;366;p37"/>
          <p:cNvSpPr txBox="1"/>
          <p:nvPr/>
        </p:nvSpPr>
        <p:spPr>
          <a:xfrm>
            <a:off x="1524000" y="304800"/>
            <a:ext cx="9144000" cy="914400"/>
          </a:xfrm>
          <a:prstGeom prst="rect">
            <a:avLst/>
          </a:prstGeom>
          <a:noFill/>
          <a:ln>
            <a:noFill/>
          </a:ln>
        </p:spPr>
        <p:txBody>
          <a:bodyPr spcFirstLastPara="1" wrap="square" lIns="91425" tIns="45700" rIns="91425" bIns="45700" anchor="ctr" anchorCtr="0">
            <a:normAutofit fontScale="90000" lnSpcReduction="20000"/>
          </a:bodyPr>
          <a:lstStyle/>
          <a:p>
            <a:pPr marL="0" marR="0" lvl="0" indent="0" algn="ctr" rtl="0">
              <a:lnSpc>
                <a:spcPct val="100000"/>
              </a:lnSpc>
              <a:spcBef>
                <a:spcPts val="0"/>
              </a:spcBef>
              <a:spcAft>
                <a:spcPts val="0"/>
              </a:spcAft>
              <a:buClr>
                <a:srgbClr val="000000"/>
              </a:buClr>
              <a:buSzPct val="100000"/>
              <a:buFont typeface="Arial"/>
              <a:buNone/>
            </a:pPr>
            <a:r>
              <a:rPr lang="en-US" sz="3600" b="0" i="0" u="none" strike="noStrike" cap="none">
                <a:solidFill>
                  <a:schemeClr val="accent1"/>
                </a:solidFill>
                <a:latin typeface="Calibri"/>
                <a:ea typeface="Calibri"/>
                <a:cs typeface="Calibri"/>
                <a:sym typeface="Calibri"/>
              </a:rPr>
              <a:t>STAAR Percent at Approaches Grade Level or Above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ct val="100000"/>
              <a:buFont typeface="Arial"/>
              <a:buNone/>
            </a:pPr>
            <a:r>
              <a:rPr lang="en-US" sz="3600" b="0" i="0" u="none" strike="noStrike" cap="none">
                <a:solidFill>
                  <a:schemeClr val="accent1"/>
                </a:solidFill>
                <a:latin typeface="Calibri"/>
                <a:ea typeface="Calibri"/>
                <a:cs typeface="Calibri"/>
                <a:sym typeface="Calibri"/>
              </a:rPr>
              <a:t>All Grades, ELA/Reading</a:t>
            </a:r>
            <a:endParaRPr sz="3200" b="0" i="0" u="none" strike="noStrike" cap="none">
              <a:solidFill>
                <a:schemeClr val="accent2"/>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graphicFrame>
        <p:nvGraphicFramePr>
          <p:cNvPr id="373" name="Google Shape;373;p38"/>
          <p:cNvGraphicFramePr/>
          <p:nvPr>
            <p:extLst>
              <p:ext uri="{D42A27DB-BD31-4B8C-83A1-F6EECF244321}">
                <p14:modId xmlns:p14="http://schemas.microsoft.com/office/powerpoint/2010/main" val="1311342742"/>
              </p:ext>
            </p:extLst>
          </p:nvPr>
        </p:nvGraphicFramePr>
        <p:xfrm>
          <a:off x="1524000" y="1397000"/>
          <a:ext cx="9144000" cy="5461000"/>
        </p:xfrm>
        <a:graphic>
          <a:graphicData uri="http://schemas.openxmlformats.org/drawingml/2006/chart">
            <c:chart xmlns:c="http://schemas.openxmlformats.org/drawingml/2006/chart" xmlns:r="http://schemas.openxmlformats.org/officeDocument/2006/relationships" r:id="rId3"/>
          </a:graphicData>
        </a:graphic>
      </p:graphicFrame>
      <p:sp>
        <p:nvSpPr>
          <p:cNvPr id="374" name="Google Shape;374;p38"/>
          <p:cNvSpPr txBox="1"/>
          <p:nvPr/>
        </p:nvSpPr>
        <p:spPr>
          <a:xfrm>
            <a:off x="1524000" y="304800"/>
            <a:ext cx="9144000" cy="914400"/>
          </a:xfrm>
          <a:prstGeom prst="rect">
            <a:avLst/>
          </a:prstGeom>
          <a:noFill/>
          <a:ln>
            <a:noFill/>
          </a:ln>
        </p:spPr>
        <p:txBody>
          <a:bodyPr spcFirstLastPara="1" wrap="square" lIns="91425" tIns="45700" rIns="91425" bIns="45700" anchor="ctr" anchorCtr="0">
            <a:normAutofit fontScale="90000" lnSpcReduction="20000"/>
          </a:bodyPr>
          <a:lstStyle/>
          <a:p>
            <a:pPr marL="0" marR="0" lvl="0" indent="0" algn="ctr" rtl="0">
              <a:lnSpc>
                <a:spcPct val="100000"/>
              </a:lnSpc>
              <a:spcBef>
                <a:spcPts val="0"/>
              </a:spcBef>
              <a:spcAft>
                <a:spcPts val="0"/>
              </a:spcAft>
              <a:buClr>
                <a:srgbClr val="000000"/>
              </a:buClr>
              <a:buSzPct val="100000"/>
              <a:buFont typeface="Arial"/>
              <a:buNone/>
            </a:pPr>
            <a:r>
              <a:rPr lang="en-US" sz="3600" b="0" i="0" u="none" strike="noStrike" cap="none">
                <a:solidFill>
                  <a:schemeClr val="accent1"/>
                </a:solidFill>
                <a:latin typeface="Calibri"/>
                <a:ea typeface="Calibri"/>
                <a:cs typeface="Calibri"/>
                <a:sym typeface="Calibri"/>
              </a:rPr>
              <a:t>STAAR Percent at Meets Grade Level or Above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ct val="100000"/>
              <a:buFont typeface="Arial"/>
              <a:buNone/>
            </a:pPr>
            <a:r>
              <a:rPr lang="en-US" sz="3600" b="0" i="0" u="none" strike="noStrike" cap="none">
                <a:solidFill>
                  <a:schemeClr val="accent1"/>
                </a:solidFill>
                <a:latin typeface="Calibri"/>
                <a:ea typeface="Calibri"/>
                <a:cs typeface="Calibri"/>
                <a:sym typeface="Calibri"/>
              </a:rPr>
              <a:t>All Grades, ELA/Reading</a:t>
            </a:r>
            <a:endParaRPr sz="3200" b="0" i="0" u="none" strike="noStrike" cap="none">
              <a:solidFill>
                <a:schemeClr val="accent2"/>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graphicFrame>
        <p:nvGraphicFramePr>
          <p:cNvPr id="381" name="Google Shape;381;p39"/>
          <p:cNvGraphicFramePr/>
          <p:nvPr>
            <p:extLst>
              <p:ext uri="{D42A27DB-BD31-4B8C-83A1-F6EECF244321}">
                <p14:modId xmlns:p14="http://schemas.microsoft.com/office/powerpoint/2010/main" val="1017275822"/>
              </p:ext>
            </p:extLst>
          </p:nvPr>
        </p:nvGraphicFramePr>
        <p:xfrm>
          <a:off x="1524000" y="1397000"/>
          <a:ext cx="9144000" cy="5461000"/>
        </p:xfrm>
        <a:graphic>
          <a:graphicData uri="http://schemas.openxmlformats.org/drawingml/2006/chart">
            <c:chart xmlns:c="http://schemas.openxmlformats.org/drawingml/2006/chart" xmlns:r="http://schemas.openxmlformats.org/officeDocument/2006/relationships" r:id="rId3"/>
          </a:graphicData>
        </a:graphic>
      </p:graphicFrame>
      <p:sp>
        <p:nvSpPr>
          <p:cNvPr id="382" name="Google Shape;382;p39"/>
          <p:cNvSpPr txBox="1"/>
          <p:nvPr/>
        </p:nvSpPr>
        <p:spPr>
          <a:xfrm>
            <a:off x="1524000" y="304800"/>
            <a:ext cx="9144000" cy="914400"/>
          </a:xfrm>
          <a:prstGeom prst="rect">
            <a:avLst/>
          </a:prstGeom>
          <a:noFill/>
          <a:ln>
            <a:noFill/>
          </a:ln>
        </p:spPr>
        <p:txBody>
          <a:bodyPr spcFirstLastPara="1" wrap="square" lIns="91425" tIns="45700" rIns="91425" bIns="45700" anchor="ctr" anchorCtr="0">
            <a:normAutofit fontScale="90000" lnSpcReduction="20000"/>
          </a:bodyPr>
          <a:lstStyle/>
          <a:p>
            <a:pPr marL="0" marR="0" lvl="0" indent="0" algn="ctr" rtl="0">
              <a:lnSpc>
                <a:spcPct val="100000"/>
              </a:lnSpc>
              <a:spcBef>
                <a:spcPts val="0"/>
              </a:spcBef>
              <a:spcAft>
                <a:spcPts val="0"/>
              </a:spcAft>
              <a:buClr>
                <a:srgbClr val="000000"/>
              </a:buClr>
              <a:buSzPct val="100000"/>
              <a:buFont typeface="Arial"/>
              <a:buNone/>
            </a:pPr>
            <a:r>
              <a:rPr lang="en-US" sz="3600" b="0" i="0" u="none" strike="noStrike" cap="none">
                <a:solidFill>
                  <a:schemeClr val="accent1"/>
                </a:solidFill>
                <a:latin typeface="Calibri"/>
                <a:ea typeface="Calibri"/>
                <a:cs typeface="Calibri"/>
                <a:sym typeface="Calibri"/>
              </a:rPr>
              <a:t>STAAR Percent at Approaches Grade Level or Above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ct val="100000"/>
              <a:buFont typeface="Arial"/>
              <a:buNone/>
            </a:pPr>
            <a:r>
              <a:rPr lang="en-US" sz="3600" b="0" i="0" u="none" strike="noStrike" cap="none">
                <a:solidFill>
                  <a:schemeClr val="accent1"/>
                </a:solidFill>
                <a:latin typeface="Calibri"/>
                <a:ea typeface="Calibri"/>
                <a:cs typeface="Calibri"/>
                <a:sym typeface="Calibri"/>
              </a:rPr>
              <a:t>All Grades, Mathematics</a:t>
            </a:r>
            <a:endParaRPr sz="3200" b="0" i="0" u="none" strike="noStrike" cap="none">
              <a:solidFill>
                <a:schemeClr val="accent2"/>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graphicFrame>
        <p:nvGraphicFramePr>
          <p:cNvPr id="389" name="Google Shape;389;p40"/>
          <p:cNvGraphicFramePr/>
          <p:nvPr>
            <p:extLst>
              <p:ext uri="{D42A27DB-BD31-4B8C-83A1-F6EECF244321}">
                <p14:modId xmlns:p14="http://schemas.microsoft.com/office/powerpoint/2010/main" val="2790015279"/>
              </p:ext>
            </p:extLst>
          </p:nvPr>
        </p:nvGraphicFramePr>
        <p:xfrm>
          <a:off x="1524000" y="1397000"/>
          <a:ext cx="9144000" cy="5461000"/>
        </p:xfrm>
        <a:graphic>
          <a:graphicData uri="http://schemas.openxmlformats.org/drawingml/2006/chart">
            <c:chart xmlns:c="http://schemas.openxmlformats.org/drawingml/2006/chart" xmlns:r="http://schemas.openxmlformats.org/officeDocument/2006/relationships" r:id="rId3"/>
          </a:graphicData>
        </a:graphic>
      </p:graphicFrame>
      <p:sp>
        <p:nvSpPr>
          <p:cNvPr id="390" name="Google Shape;390;p40"/>
          <p:cNvSpPr txBox="1"/>
          <p:nvPr/>
        </p:nvSpPr>
        <p:spPr>
          <a:xfrm>
            <a:off x="1524000" y="304800"/>
            <a:ext cx="9144000" cy="914400"/>
          </a:xfrm>
          <a:prstGeom prst="rect">
            <a:avLst/>
          </a:prstGeom>
          <a:noFill/>
          <a:ln>
            <a:noFill/>
          </a:ln>
        </p:spPr>
        <p:txBody>
          <a:bodyPr spcFirstLastPara="1" wrap="square" lIns="91425" tIns="45700" rIns="91425" bIns="45700" anchor="ctr" anchorCtr="0">
            <a:normAutofit fontScale="90000" lnSpcReduction="20000"/>
          </a:bodyPr>
          <a:lstStyle/>
          <a:p>
            <a:pPr marL="0" marR="0" lvl="0" indent="0" algn="ctr" rtl="0">
              <a:lnSpc>
                <a:spcPct val="100000"/>
              </a:lnSpc>
              <a:spcBef>
                <a:spcPts val="0"/>
              </a:spcBef>
              <a:spcAft>
                <a:spcPts val="0"/>
              </a:spcAft>
              <a:buClr>
                <a:srgbClr val="000000"/>
              </a:buClr>
              <a:buSzPct val="100000"/>
              <a:buFont typeface="Arial"/>
              <a:buNone/>
            </a:pPr>
            <a:r>
              <a:rPr lang="en-US" sz="3600" b="0" i="0" u="none" strike="noStrike" cap="none">
                <a:solidFill>
                  <a:schemeClr val="accent1"/>
                </a:solidFill>
                <a:latin typeface="Calibri"/>
                <a:ea typeface="Calibri"/>
                <a:cs typeface="Calibri"/>
                <a:sym typeface="Calibri"/>
              </a:rPr>
              <a:t>STAAR Percent at Meets Grade Level or Above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ct val="100000"/>
              <a:buFont typeface="Arial"/>
              <a:buNone/>
            </a:pPr>
            <a:r>
              <a:rPr lang="en-US" sz="3600" b="0" i="0" u="none" strike="noStrike" cap="none">
                <a:solidFill>
                  <a:schemeClr val="accent1"/>
                </a:solidFill>
                <a:latin typeface="Calibri"/>
                <a:ea typeface="Calibri"/>
                <a:cs typeface="Calibri"/>
                <a:sym typeface="Calibri"/>
              </a:rPr>
              <a:t>All Grades, Mathematics</a:t>
            </a:r>
            <a:endParaRPr sz="3200" b="0" i="0" u="none" strike="noStrike" cap="none">
              <a:solidFill>
                <a:schemeClr val="accent2"/>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graphicFrame>
        <p:nvGraphicFramePr>
          <p:cNvPr id="397" name="Google Shape;397;p43"/>
          <p:cNvGraphicFramePr/>
          <p:nvPr>
            <p:extLst>
              <p:ext uri="{D42A27DB-BD31-4B8C-83A1-F6EECF244321}">
                <p14:modId xmlns:p14="http://schemas.microsoft.com/office/powerpoint/2010/main" val="221660442"/>
              </p:ext>
            </p:extLst>
          </p:nvPr>
        </p:nvGraphicFramePr>
        <p:xfrm>
          <a:off x="1524000" y="1397000"/>
          <a:ext cx="9144000" cy="5461000"/>
        </p:xfrm>
        <a:graphic>
          <a:graphicData uri="http://schemas.openxmlformats.org/drawingml/2006/chart">
            <c:chart xmlns:c="http://schemas.openxmlformats.org/drawingml/2006/chart" xmlns:r="http://schemas.openxmlformats.org/officeDocument/2006/relationships" r:id="rId3"/>
          </a:graphicData>
        </a:graphic>
      </p:graphicFrame>
      <p:sp>
        <p:nvSpPr>
          <p:cNvPr id="398" name="Google Shape;398;p43"/>
          <p:cNvSpPr txBox="1"/>
          <p:nvPr/>
        </p:nvSpPr>
        <p:spPr>
          <a:xfrm>
            <a:off x="1524000" y="304800"/>
            <a:ext cx="9144000" cy="914400"/>
          </a:xfrm>
          <a:prstGeom prst="rect">
            <a:avLst/>
          </a:prstGeom>
          <a:noFill/>
          <a:ln>
            <a:noFill/>
          </a:ln>
        </p:spPr>
        <p:txBody>
          <a:bodyPr spcFirstLastPara="1" wrap="square" lIns="91425" tIns="45700" rIns="91425" bIns="45700" anchor="ctr" anchorCtr="0">
            <a:normAutofit fontScale="90000" lnSpcReduction="20000"/>
          </a:bodyPr>
          <a:lstStyle/>
          <a:p>
            <a:pPr marL="0" marR="0" lvl="0" indent="0" algn="ctr" rtl="0">
              <a:lnSpc>
                <a:spcPct val="100000"/>
              </a:lnSpc>
              <a:spcBef>
                <a:spcPts val="0"/>
              </a:spcBef>
              <a:spcAft>
                <a:spcPts val="0"/>
              </a:spcAft>
              <a:buClr>
                <a:srgbClr val="000000"/>
              </a:buClr>
              <a:buSzPct val="100000"/>
              <a:buFont typeface="Arial"/>
              <a:buNone/>
            </a:pPr>
            <a:r>
              <a:rPr lang="en-US" sz="3600" b="0" i="0" u="none" strike="noStrike" cap="none">
                <a:solidFill>
                  <a:schemeClr val="accent1"/>
                </a:solidFill>
                <a:latin typeface="Calibri"/>
                <a:ea typeface="Calibri"/>
                <a:cs typeface="Calibri"/>
                <a:sym typeface="Calibri"/>
              </a:rPr>
              <a:t>STAAR Percent at Approaches Grade Level or Above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ct val="100000"/>
              <a:buFont typeface="Arial"/>
              <a:buNone/>
            </a:pPr>
            <a:r>
              <a:rPr lang="en-US" sz="3600" b="0" i="0" u="none" strike="noStrike" cap="none">
                <a:solidFill>
                  <a:schemeClr val="accent1"/>
                </a:solidFill>
                <a:latin typeface="Calibri"/>
                <a:ea typeface="Calibri"/>
                <a:cs typeface="Calibri"/>
                <a:sym typeface="Calibri"/>
              </a:rPr>
              <a:t>All Grades, Science</a:t>
            </a:r>
            <a:endParaRPr sz="3200" b="0" i="0" u="none" strike="noStrike" cap="none">
              <a:solidFill>
                <a:schemeClr val="accent2"/>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graphicFrame>
        <p:nvGraphicFramePr>
          <p:cNvPr id="405" name="Google Shape;405;p44"/>
          <p:cNvGraphicFramePr/>
          <p:nvPr>
            <p:extLst>
              <p:ext uri="{D42A27DB-BD31-4B8C-83A1-F6EECF244321}">
                <p14:modId xmlns:p14="http://schemas.microsoft.com/office/powerpoint/2010/main" val="4165936892"/>
              </p:ext>
            </p:extLst>
          </p:nvPr>
        </p:nvGraphicFramePr>
        <p:xfrm>
          <a:off x="1524000" y="1397000"/>
          <a:ext cx="9144000" cy="5461000"/>
        </p:xfrm>
        <a:graphic>
          <a:graphicData uri="http://schemas.openxmlformats.org/drawingml/2006/chart">
            <c:chart xmlns:c="http://schemas.openxmlformats.org/drawingml/2006/chart" xmlns:r="http://schemas.openxmlformats.org/officeDocument/2006/relationships" r:id="rId3"/>
          </a:graphicData>
        </a:graphic>
      </p:graphicFrame>
      <p:sp>
        <p:nvSpPr>
          <p:cNvPr id="406" name="Google Shape;406;p44"/>
          <p:cNvSpPr txBox="1"/>
          <p:nvPr/>
        </p:nvSpPr>
        <p:spPr>
          <a:xfrm>
            <a:off x="1524000" y="304800"/>
            <a:ext cx="9144000" cy="914400"/>
          </a:xfrm>
          <a:prstGeom prst="rect">
            <a:avLst/>
          </a:prstGeom>
          <a:noFill/>
          <a:ln>
            <a:noFill/>
          </a:ln>
        </p:spPr>
        <p:txBody>
          <a:bodyPr spcFirstLastPara="1" wrap="square" lIns="91425" tIns="45700" rIns="91425" bIns="45700" anchor="ctr" anchorCtr="0">
            <a:normAutofit fontScale="90000" lnSpcReduction="20000"/>
          </a:bodyPr>
          <a:lstStyle/>
          <a:p>
            <a:pPr marL="0" marR="0" lvl="0" indent="0" algn="ctr" rtl="0">
              <a:lnSpc>
                <a:spcPct val="100000"/>
              </a:lnSpc>
              <a:spcBef>
                <a:spcPts val="0"/>
              </a:spcBef>
              <a:spcAft>
                <a:spcPts val="0"/>
              </a:spcAft>
              <a:buClr>
                <a:srgbClr val="000000"/>
              </a:buClr>
              <a:buSzPct val="100000"/>
              <a:buFont typeface="Arial"/>
              <a:buNone/>
            </a:pPr>
            <a:r>
              <a:rPr lang="en-US" sz="3600" b="0" i="0" u="none" strike="noStrike" cap="none">
                <a:solidFill>
                  <a:schemeClr val="accent1"/>
                </a:solidFill>
                <a:latin typeface="Calibri"/>
                <a:ea typeface="Calibri"/>
                <a:cs typeface="Calibri"/>
                <a:sym typeface="Calibri"/>
              </a:rPr>
              <a:t>STAAR Percent at Meets Grade Level or Above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ct val="100000"/>
              <a:buFont typeface="Arial"/>
              <a:buNone/>
            </a:pPr>
            <a:r>
              <a:rPr lang="en-US" sz="3600" b="0" i="0" u="none" strike="noStrike" cap="none">
                <a:solidFill>
                  <a:schemeClr val="accent1"/>
                </a:solidFill>
                <a:latin typeface="Calibri"/>
                <a:ea typeface="Calibri"/>
                <a:cs typeface="Calibri"/>
                <a:sym typeface="Calibri"/>
              </a:rPr>
              <a:t>All Grades, Science</a:t>
            </a:r>
            <a:endParaRPr sz="3200" b="0" i="0" u="none" strike="noStrike" cap="none">
              <a:solidFill>
                <a:schemeClr val="accent2"/>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accent1"/>
              </a:buClr>
              <a:buSzPts val="4400"/>
              <a:buFont typeface="Calibri"/>
              <a:buNone/>
            </a:pPr>
            <a:r>
              <a:rPr lang="en-US">
                <a:solidFill>
                  <a:schemeClr val="accent1"/>
                </a:solidFill>
              </a:rPr>
              <a:t>Accessing the TAPR Report</a:t>
            </a:r>
            <a:endParaRPr/>
          </a:p>
        </p:txBody>
      </p:sp>
      <p:sp>
        <p:nvSpPr>
          <p:cNvPr id="116" name="Google Shape;116;p4"/>
          <p:cNvSpPr txBox="1"/>
          <p:nvPr/>
        </p:nvSpPr>
        <p:spPr>
          <a:xfrm>
            <a:off x="1336761" y="1417638"/>
            <a:ext cx="10255164" cy="501675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dirty="0">
                <a:solidFill>
                  <a:srgbClr val="91BED4"/>
                </a:solidFill>
                <a:latin typeface="Calibri"/>
                <a:ea typeface="Calibri"/>
                <a:cs typeface="Calibri"/>
                <a:sym typeface="Calibri"/>
              </a:rPr>
              <a:t>1 </a:t>
            </a:r>
            <a:r>
              <a:rPr lang="en-US" sz="2400" b="0" i="0" u="none" strike="noStrike" cap="none" dirty="0">
                <a:solidFill>
                  <a:schemeClr val="accent1"/>
                </a:solidFill>
                <a:latin typeface="Calibri"/>
                <a:ea typeface="Calibri"/>
                <a:cs typeface="Calibri"/>
                <a:sym typeface="Calibri"/>
              </a:rPr>
              <a:t>[insert district website]</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chemeClr val="accen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8000"/>
              <a:buFont typeface="Arial"/>
              <a:buNone/>
            </a:pPr>
            <a:r>
              <a:rPr lang="en-US" sz="8000" b="0" i="0" u="none" strike="noStrike" cap="none" dirty="0">
                <a:solidFill>
                  <a:srgbClr val="91BED4"/>
                </a:solidFill>
                <a:latin typeface="Calibri"/>
                <a:ea typeface="Calibri"/>
                <a:cs typeface="Calibri"/>
                <a:sym typeface="Calibri"/>
              </a:rPr>
              <a:t>2 </a:t>
            </a:r>
            <a:r>
              <a:rPr lang="en-US" sz="2400" b="0" i="0" u="none" strike="noStrike" cap="none" dirty="0">
                <a:solidFill>
                  <a:schemeClr val="accent1"/>
                </a:solidFill>
                <a:latin typeface="Calibri"/>
                <a:ea typeface="Calibri"/>
                <a:cs typeface="Calibri"/>
                <a:sym typeface="Calibri"/>
              </a:rPr>
              <a:t>Campus Libraries or Offices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chemeClr val="accen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8000"/>
              <a:buFont typeface="Arial"/>
              <a:buNone/>
            </a:pPr>
            <a:r>
              <a:rPr lang="en-US" sz="8000" b="0" i="0" u="none" strike="noStrike" cap="none" dirty="0">
                <a:solidFill>
                  <a:srgbClr val="91BED4"/>
                </a:solidFill>
                <a:latin typeface="Calibri"/>
                <a:ea typeface="Calibri"/>
                <a:cs typeface="Calibri"/>
                <a:sym typeface="Calibri"/>
              </a:rPr>
              <a:t>3 </a:t>
            </a:r>
            <a:r>
              <a:rPr lang="en-US" sz="2400" b="0" i="0" u="none" strike="noStrike" cap="none" dirty="0">
                <a:solidFill>
                  <a:schemeClr val="accent1"/>
                </a:solidFill>
                <a:latin typeface="Calibri"/>
                <a:ea typeface="Calibri"/>
                <a:cs typeface="Calibri"/>
                <a:sym typeface="Calibri"/>
              </a:rPr>
              <a:t>TAPR and/or TPRS Websites on the following pages</a:t>
            </a:r>
            <a:endParaRPr sz="2400" b="0" i="0" u="none" strike="noStrike" cap="none" dirty="0">
              <a:solidFill>
                <a:schemeClr val="accen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chemeClr val="accent1"/>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graphicFrame>
        <p:nvGraphicFramePr>
          <p:cNvPr id="413" name="Google Shape;413;p45"/>
          <p:cNvGraphicFramePr/>
          <p:nvPr>
            <p:extLst>
              <p:ext uri="{D42A27DB-BD31-4B8C-83A1-F6EECF244321}">
                <p14:modId xmlns:p14="http://schemas.microsoft.com/office/powerpoint/2010/main" val="1735785012"/>
              </p:ext>
            </p:extLst>
          </p:nvPr>
        </p:nvGraphicFramePr>
        <p:xfrm>
          <a:off x="1524000" y="1397000"/>
          <a:ext cx="9144000" cy="5461000"/>
        </p:xfrm>
        <a:graphic>
          <a:graphicData uri="http://schemas.openxmlformats.org/drawingml/2006/chart">
            <c:chart xmlns:c="http://schemas.openxmlformats.org/drawingml/2006/chart" xmlns:r="http://schemas.openxmlformats.org/officeDocument/2006/relationships" r:id="rId3"/>
          </a:graphicData>
        </a:graphic>
      </p:graphicFrame>
      <p:sp>
        <p:nvSpPr>
          <p:cNvPr id="414" name="Google Shape;414;p45"/>
          <p:cNvSpPr txBox="1"/>
          <p:nvPr/>
        </p:nvSpPr>
        <p:spPr>
          <a:xfrm>
            <a:off x="1524000" y="304800"/>
            <a:ext cx="9144000" cy="914400"/>
          </a:xfrm>
          <a:prstGeom prst="rect">
            <a:avLst/>
          </a:prstGeom>
          <a:noFill/>
          <a:ln>
            <a:noFill/>
          </a:ln>
        </p:spPr>
        <p:txBody>
          <a:bodyPr spcFirstLastPara="1" wrap="square" lIns="91425" tIns="45700" rIns="91425" bIns="45700" anchor="ctr" anchorCtr="0">
            <a:normAutofit fontScale="90000" lnSpcReduction="20000"/>
          </a:bodyPr>
          <a:lstStyle/>
          <a:p>
            <a:pPr marL="0" marR="0" lvl="0" indent="0" algn="ctr" rtl="0">
              <a:lnSpc>
                <a:spcPct val="100000"/>
              </a:lnSpc>
              <a:spcBef>
                <a:spcPts val="0"/>
              </a:spcBef>
              <a:spcAft>
                <a:spcPts val="0"/>
              </a:spcAft>
              <a:buClr>
                <a:srgbClr val="000000"/>
              </a:buClr>
              <a:buSzPct val="100000"/>
              <a:buFont typeface="Arial"/>
              <a:buNone/>
            </a:pPr>
            <a:r>
              <a:rPr lang="en-US" sz="3600" b="0" i="0" u="none" strike="noStrike" cap="none">
                <a:solidFill>
                  <a:schemeClr val="accent1"/>
                </a:solidFill>
                <a:latin typeface="Calibri"/>
                <a:ea typeface="Calibri"/>
                <a:cs typeface="Calibri"/>
                <a:sym typeface="Calibri"/>
              </a:rPr>
              <a:t>STAAR Percent at Approaches Grade Level or Above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ct val="100000"/>
              <a:buFont typeface="Arial"/>
              <a:buNone/>
            </a:pPr>
            <a:r>
              <a:rPr lang="en-US" sz="3600" b="0" i="0" u="none" strike="noStrike" cap="none">
                <a:solidFill>
                  <a:schemeClr val="accent1"/>
                </a:solidFill>
                <a:latin typeface="Calibri"/>
                <a:ea typeface="Calibri"/>
                <a:cs typeface="Calibri"/>
                <a:sym typeface="Calibri"/>
              </a:rPr>
              <a:t>All Grades, Social Studies</a:t>
            </a:r>
            <a:endParaRPr sz="3200" b="0" i="0" u="none" strike="noStrike" cap="none">
              <a:solidFill>
                <a:schemeClr val="accent2"/>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graphicFrame>
        <p:nvGraphicFramePr>
          <p:cNvPr id="421" name="Google Shape;421;p46"/>
          <p:cNvGraphicFramePr/>
          <p:nvPr>
            <p:extLst>
              <p:ext uri="{D42A27DB-BD31-4B8C-83A1-F6EECF244321}">
                <p14:modId xmlns:p14="http://schemas.microsoft.com/office/powerpoint/2010/main" val="2259730535"/>
              </p:ext>
            </p:extLst>
          </p:nvPr>
        </p:nvGraphicFramePr>
        <p:xfrm>
          <a:off x="1524000" y="1397000"/>
          <a:ext cx="9144000" cy="5461000"/>
        </p:xfrm>
        <a:graphic>
          <a:graphicData uri="http://schemas.openxmlformats.org/drawingml/2006/chart">
            <c:chart xmlns:c="http://schemas.openxmlformats.org/drawingml/2006/chart" xmlns:r="http://schemas.openxmlformats.org/officeDocument/2006/relationships" r:id="rId3"/>
          </a:graphicData>
        </a:graphic>
      </p:graphicFrame>
      <p:sp>
        <p:nvSpPr>
          <p:cNvPr id="422" name="Google Shape;422;p46"/>
          <p:cNvSpPr txBox="1"/>
          <p:nvPr/>
        </p:nvSpPr>
        <p:spPr>
          <a:xfrm>
            <a:off x="1524000" y="304800"/>
            <a:ext cx="9144000" cy="914400"/>
          </a:xfrm>
          <a:prstGeom prst="rect">
            <a:avLst/>
          </a:prstGeom>
          <a:noFill/>
          <a:ln>
            <a:noFill/>
          </a:ln>
        </p:spPr>
        <p:txBody>
          <a:bodyPr spcFirstLastPara="1" wrap="square" lIns="91425" tIns="45700" rIns="91425" bIns="45700" anchor="ctr" anchorCtr="0">
            <a:normAutofit fontScale="90000" lnSpcReduction="20000"/>
          </a:bodyPr>
          <a:lstStyle/>
          <a:p>
            <a:pPr marL="0" marR="0" lvl="0" indent="0" algn="ctr" rtl="0">
              <a:lnSpc>
                <a:spcPct val="100000"/>
              </a:lnSpc>
              <a:spcBef>
                <a:spcPts val="0"/>
              </a:spcBef>
              <a:spcAft>
                <a:spcPts val="0"/>
              </a:spcAft>
              <a:buClr>
                <a:srgbClr val="000000"/>
              </a:buClr>
              <a:buSzPct val="100000"/>
              <a:buFont typeface="Arial"/>
              <a:buNone/>
            </a:pPr>
            <a:r>
              <a:rPr lang="en-US" sz="3600" b="0" i="0" u="none" strike="noStrike" cap="none">
                <a:solidFill>
                  <a:schemeClr val="accent1"/>
                </a:solidFill>
                <a:latin typeface="Calibri"/>
                <a:ea typeface="Calibri"/>
                <a:cs typeface="Calibri"/>
                <a:sym typeface="Calibri"/>
              </a:rPr>
              <a:t>STAAR Percent at Meets Grade Level or Above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ct val="100000"/>
              <a:buFont typeface="Arial"/>
              <a:buNone/>
            </a:pPr>
            <a:r>
              <a:rPr lang="en-US" sz="3600" b="0" i="0" u="none" strike="noStrike" cap="none">
                <a:solidFill>
                  <a:schemeClr val="accent1"/>
                </a:solidFill>
                <a:latin typeface="Calibri"/>
                <a:ea typeface="Calibri"/>
                <a:cs typeface="Calibri"/>
                <a:sym typeface="Calibri"/>
              </a:rPr>
              <a:t>All Grades, Social Studies</a:t>
            </a:r>
            <a:endParaRPr sz="3200" b="0" i="0" u="none" strike="noStrike" cap="none">
              <a:solidFill>
                <a:schemeClr val="accent2"/>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47"/>
          <p:cNvSpPr txBox="1"/>
          <p:nvPr/>
        </p:nvSpPr>
        <p:spPr>
          <a:xfrm>
            <a:off x="1524000" y="381000"/>
            <a:ext cx="9144000" cy="914400"/>
          </a:xfrm>
          <a:prstGeom prst="rect">
            <a:avLst/>
          </a:prstGeom>
          <a:noFill/>
          <a:ln>
            <a:noFill/>
          </a:ln>
        </p:spPr>
        <p:txBody>
          <a:bodyPr spcFirstLastPara="1" wrap="square" lIns="91425" tIns="45700" rIns="91425" bIns="45700" anchor="ctr" anchorCtr="0">
            <a:noAutofit/>
          </a:bodyPr>
          <a:lstStyle/>
          <a:p>
            <a:pPr lvl="0" algn="ctr">
              <a:buSzPts val="2800"/>
            </a:pPr>
            <a:r>
              <a:rPr lang="en-US" sz="2800" dirty="0">
                <a:solidFill>
                  <a:schemeClr val="accent1"/>
                </a:solidFill>
                <a:latin typeface="Calibri"/>
                <a:ea typeface="Calibri"/>
                <a:cs typeface="Calibri"/>
                <a:sym typeface="Calibri"/>
              </a:rPr>
              <a:t>2024 </a:t>
            </a:r>
            <a:r>
              <a:rPr lang="en-US" sz="2800" b="0" i="0" u="none" strike="noStrike" cap="none" dirty="0">
                <a:solidFill>
                  <a:schemeClr val="accent1"/>
                </a:solidFill>
                <a:latin typeface="Calibri"/>
                <a:ea typeface="Calibri"/>
                <a:cs typeface="Calibri"/>
                <a:sym typeface="Calibri"/>
              </a:rPr>
              <a:t>Academic Growth Score</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chemeClr val="accent1"/>
                </a:solidFill>
                <a:latin typeface="Calibri"/>
                <a:ea typeface="Calibri"/>
                <a:cs typeface="Calibri"/>
                <a:sym typeface="Calibri"/>
              </a:rPr>
              <a:t>4</a:t>
            </a:r>
            <a:r>
              <a:rPr lang="en-US" sz="2800" b="0" i="0" u="none" strike="noStrike" cap="none" baseline="30000" dirty="0">
                <a:solidFill>
                  <a:schemeClr val="accent1"/>
                </a:solidFill>
                <a:latin typeface="Calibri"/>
                <a:ea typeface="Calibri"/>
                <a:cs typeface="Calibri"/>
                <a:sym typeface="Calibri"/>
              </a:rPr>
              <a:t>th</a:t>
            </a:r>
            <a:r>
              <a:rPr lang="en-US" sz="2800" b="0" i="0" u="none" strike="noStrike" cap="none" dirty="0">
                <a:solidFill>
                  <a:schemeClr val="accent1"/>
                </a:solidFill>
                <a:latin typeface="Calibri"/>
                <a:ea typeface="Calibri"/>
                <a:cs typeface="Calibri"/>
                <a:sym typeface="Calibri"/>
              </a:rPr>
              <a:t> Grade Reading and Math</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endParaRPr sz="2800" b="0" i="0" u="none" strike="noStrike" cap="none" dirty="0">
              <a:solidFill>
                <a:schemeClr val="accent1"/>
              </a:solidFill>
              <a:latin typeface="Calibri"/>
              <a:ea typeface="Calibri"/>
              <a:cs typeface="Calibri"/>
              <a:sym typeface="Calibri"/>
            </a:endParaRPr>
          </a:p>
        </p:txBody>
      </p:sp>
      <p:graphicFrame>
        <p:nvGraphicFramePr>
          <p:cNvPr id="430" name="Google Shape;430;p47"/>
          <p:cNvGraphicFramePr/>
          <p:nvPr/>
        </p:nvGraphicFramePr>
        <p:xfrm>
          <a:off x="228600" y="1219200"/>
          <a:ext cx="11734800" cy="5638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48"/>
          <p:cNvSpPr txBox="1"/>
          <p:nvPr/>
        </p:nvSpPr>
        <p:spPr>
          <a:xfrm>
            <a:off x="1524000" y="381000"/>
            <a:ext cx="9144000" cy="914400"/>
          </a:xfrm>
          <a:prstGeom prst="rect">
            <a:avLst/>
          </a:prstGeom>
          <a:noFill/>
          <a:ln>
            <a:noFill/>
          </a:ln>
        </p:spPr>
        <p:txBody>
          <a:bodyPr spcFirstLastPara="1" wrap="square" lIns="91425" tIns="45700" rIns="91425" bIns="45700" anchor="ctr" anchorCtr="0">
            <a:noAutofit/>
          </a:bodyPr>
          <a:lstStyle/>
          <a:p>
            <a:pPr lvl="0" algn="ctr">
              <a:buSzPts val="2800"/>
            </a:pPr>
            <a:r>
              <a:rPr lang="en-US" sz="2800" dirty="0">
                <a:solidFill>
                  <a:schemeClr val="accent1"/>
                </a:solidFill>
                <a:latin typeface="Calibri"/>
                <a:ea typeface="Calibri"/>
                <a:cs typeface="Calibri"/>
                <a:sym typeface="Calibri"/>
              </a:rPr>
              <a:t>2024 </a:t>
            </a:r>
            <a:r>
              <a:rPr lang="en-US" sz="2800" b="0" i="0" u="none" strike="noStrike" cap="none" dirty="0">
                <a:solidFill>
                  <a:schemeClr val="accent1"/>
                </a:solidFill>
                <a:latin typeface="Calibri"/>
                <a:ea typeface="Calibri"/>
                <a:cs typeface="Calibri"/>
                <a:sym typeface="Calibri"/>
              </a:rPr>
              <a:t>Academic Growth Score</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chemeClr val="accent1"/>
                </a:solidFill>
                <a:latin typeface="Calibri"/>
                <a:ea typeface="Calibri"/>
                <a:cs typeface="Calibri"/>
                <a:sym typeface="Calibri"/>
              </a:rPr>
              <a:t>5</a:t>
            </a:r>
            <a:r>
              <a:rPr lang="en-US" sz="2800" b="0" i="0" u="none" strike="noStrike" cap="none" baseline="30000" dirty="0">
                <a:solidFill>
                  <a:schemeClr val="accent1"/>
                </a:solidFill>
                <a:latin typeface="Calibri"/>
                <a:ea typeface="Calibri"/>
                <a:cs typeface="Calibri"/>
                <a:sym typeface="Calibri"/>
              </a:rPr>
              <a:t>th</a:t>
            </a:r>
            <a:r>
              <a:rPr lang="en-US" sz="2800" b="0" i="0" u="none" strike="noStrike" cap="none" dirty="0">
                <a:solidFill>
                  <a:schemeClr val="accent1"/>
                </a:solidFill>
                <a:latin typeface="Calibri"/>
                <a:ea typeface="Calibri"/>
                <a:cs typeface="Calibri"/>
                <a:sym typeface="Calibri"/>
              </a:rPr>
              <a:t> Grade Reading and Math</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endParaRPr sz="2800" b="0" i="0" u="none" strike="noStrike" cap="none" dirty="0">
              <a:solidFill>
                <a:schemeClr val="accent1"/>
              </a:solidFill>
              <a:latin typeface="Calibri"/>
              <a:ea typeface="Calibri"/>
              <a:cs typeface="Calibri"/>
              <a:sym typeface="Calibri"/>
            </a:endParaRPr>
          </a:p>
        </p:txBody>
      </p:sp>
      <p:graphicFrame>
        <p:nvGraphicFramePr>
          <p:cNvPr id="438" name="Google Shape;438;p48"/>
          <p:cNvGraphicFramePr/>
          <p:nvPr/>
        </p:nvGraphicFramePr>
        <p:xfrm>
          <a:off x="228600" y="1219200"/>
          <a:ext cx="11734800" cy="5638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49"/>
          <p:cNvSpPr txBox="1"/>
          <p:nvPr/>
        </p:nvSpPr>
        <p:spPr>
          <a:xfrm>
            <a:off x="1524000" y="304800"/>
            <a:ext cx="9144000" cy="888733"/>
          </a:xfrm>
          <a:prstGeom prst="rect">
            <a:avLst/>
          </a:prstGeom>
          <a:noFill/>
          <a:ln>
            <a:noFill/>
          </a:ln>
        </p:spPr>
        <p:txBody>
          <a:bodyPr spcFirstLastPara="1" wrap="square" lIns="91425" tIns="45700" rIns="91425" bIns="45700" anchor="ctr" anchorCtr="0">
            <a:noAutofit/>
          </a:bodyPr>
          <a:lstStyle/>
          <a:p>
            <a:pPr lvl="0" algn="ctr">
              <a:buSzPts val="2800"/>
            </a:pPr>
            <a:r>
              <a:rPr lang="en-US" sz="2800" dirty="0">
                <a:solidFill>
                  <a:schemeClr val="accent1"/>
                </a:solidFill>
                <a:latin typeface="Calibri"/>
                <a:ea typeface="Calibri"/>
                <a:cs typeface="Calibri"/>
                <a:sym typeface="Calibri"/>
              </a:rPr>
              <a:t>2024 </a:t>
            </a:r>
            <a:r>
              <a:rPr lang="en-US" sz="2800" b="0" i="0" u="none" strike="noStrike" cap="none" dirty="0">
                <a:solidFill>
                  <a:schemeClr val="accent1"/>
                </a:solidFill>
                <a:latin typeface="Calibri"/>
                <a:ea typeface="Calibri"/>
                <a:cs typeface="Calibri"/>
                <a:sym typeface="Calibri"/>
              </a:rPr>
              <a:t>Academic Growth Score</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chemeClr val="accent1"/>
                </a:solidFill>
                <a:latin typeface="Calibri"/>
                <a:ea typeface="Calibri"/>
                <a:cs typeface="Calibri"/>
                <a:sym typeface="Calibri"/>
              </a:rPr>
              <a:t>6</a:t>
            </a:r>
            <a:r>
              <a:rPr lang="en-US" sz="2800" b="0" i="0" u="none" strike="noStrike" cap="none" baseline="30000" dirty="0">
                <a:solidFill>
                  <a:schemeClr val="accent1"/>
                </a:solidFill>
                <a:latin typeface="Calibri"/>
                <a:ea typeface="Calibri"/>
                <a:cs typeface="Calibri"/>
                <a:sym typeface="Calibri"/>
              </a:rPr>
              <a:t>th</a:t>
            </a:r>
            <a:r>
              <a:rPr lang="en-US" sz="2800" b="0" i="0" u="none" strike="noStrike" cap="none" dirty="0">
                <a:solidFill>
                  <a:schemeClr val="accent1"/>
                </a:solidFill>
                <a:latin typeface="Calibri"/>
                <a:ea typeface="Calibri"/>
                <a:cs typeface="Calibri"/>
                <a:sym typeface="Calibri"/>
              </a:rPr>
              <a:t> Grade Reading and Math</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dirty="0">
              <a:solidFill>
                <a:schemeClr val="accent1"/>
              </a:solidFill>
              <a:latin typeface="Calibri"/>
              <a:ea typeface="Calibri"/>
              <a:cs typeface="Calibri"/>
              <a:sym typeface="Calibri"/>
            </a:endParaRPr>
          </a:p>
        </p:txBody>
      </p:sp>
      <p:graphicFrame>
        <p:nvGraphicFramePr>
          <p:cNvPr id="446" name="Google Shape;446;p49"/>
          <p:cNvGraphicFramePr/>
          <p:nvPr/>
        </p:nvGraphicFramePr>
        <p:xfrm>
          <a:off x="228600" y="1219200"/>
          <a:ext cx="11734800" cy="5638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50"/>
          <p:cNvSpPr txBox="1"/>
          <p:nvPr/>
        </p:nvSpPr>
        <p:spPr>
          <a:xfrm>
            <a:off x="1524000" y="304800"/>
            <a:ext cx="9144000" cy="888733"/>
          </a:xfrm>
          <a:prstGeom prst="rect">
            <a:avLst/>
          </a:prstGeom>
          <a:noFill/>
          <a:ln>
            <a:noFill/>
          </a:ln>
        </p:spPr>
        <p:txBody>
          <a:bodyPr spcFirstLastPara="1" wrap="square" lIns="91425" tIns="45700" rIns="91425" bIns="45700" anchor="ctr" anchorCtr="0">
            <a:noAutofit/>
          </a:bodyPr>
          <a:lstStyle/>
          <a:p>
            <a:pPr lvl="0" algn="ctr">
              <a:buSzPts val="2800"/>
            </a:pPr>
            <a:r>
              <a:rPr lang="en-US" sz="2800" dirty="0">
                <a:solidFill>
                  <a:schemeClr val="accent1"/>
                </a:solidFill>
                <a:latin typeface="Calibri"/>
                <a:ea typeface="Calibri"/>
                <a:cs typeface="Calibri"/>
                <a:sym typeface="Calibri"/>
              </a:rPr>
              <a:t>2024 </a:t>
            </a:r>
            <a:r>
              <a:rPr lang="en-US" sz="2800" b="0" i="0" u="none" strike="noStrike" cap="none" dirty="0">
                <a:solidFill>
                  <a:schemeClr val="accent1"/>
                </a:solidFill>
                <a:latin typeface="Calibri"/>
                <a:ea typeface="Calibri"/>
                <a:cs typeface="Calibri"/>
                <a:sym typeface="Calibri"/>
              </a:rPr>
              <a:t>Academic Growth Score</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chemeClr val="accent1"/>
                </a:solidFill>
                <a:latin typeface="Calibri"/>
                <a:ea typeface="Calibri"/>
                <a:cs typeface="Calibri"/>
                <a:sym typeface="Calibri"/>
              </a:rPr>
              <a:t>7</a:t>
            </a:r>
            <a:r>
              <a:rPr lang="en-US" sz="2800" b="0" i="0" u="none" strike="noStrike" cap="none" baseline="30000" dirty="0">
                <a:solidFill>
                  <a:schemeClr val="accent1"/>
                </a:solidFill>
                <a:latin typeface="Calibri"/>
                <a:ea typeface="Calibri"/>
                <a:cs typeface="Calibri"/>
                <a:sym typeface="Calibri"/>
              </a:rPr>
              <a:t>th</a:t>
            </a:r>
            <a:r>
              <a:rPr lang="en-US" sz="2800" b="0" i="0" u="none" strike="noStrike" cap="none" dirty="0">
                <a:solidFill>
                  <a:schemeClr val="accent1"/>
                </a:solidFill>
                <a:latin typeface="Calibri"/>
                <a:ea typeface="Calibri"/>
                <a:cs typeface="Calibri"/>
                <a:sym typeface="Calibri"/>
              </a:rPr>
              <a:t> Grade Reading and Math</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dirty="0">
              <a:solidFill>
                <a:schemeClr val="accent1"/>
              </a:solidFill>
              <a:latin typeface="Calibri"/>
              <a:ea typeface="Calibri"/>
              <a:cs typeface="Calibri"/>
              <a:sym typeface="Calibri"/>
            </a:endParaRPr>
          </a:p>
        </p:txBody>
      </p:sp>
      <p:graphicFrame>
        <p:nvGraphicFramePr>
          <p:cNvPr id="454" name="Google Shape;454;p50"/>
          <p:cNvGraphicFramePr/>
          <p:nvPr/>
        </p:nvGraphicFramePr>
        <p:xfrm>
          <a:off x="228600" y="1219200"/>
          <a:ext cx="11734800" cy="5638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51"/>
          <p:cNvSpPr txBox="1"/>
          <p:nvPr/>
        </p:nvSpPr>
        <p:spPr>
          <a:xfrm>
            <a:off x="1524000" y="304800"/>
            <a:ext cx="9144000" cy="907983"/>
          </a:xfrm>
          <a:prstGeom prst="rect">
            <a:avLst/>
          </a:prstGeom>
          <a:noFill/>
          <a:ln>
            <a:noFill/>
          </a:ln>
        </p:spPr>
        <p:txBody>
          <a:bodyPr spcFirstLastPara="1" wrap="square" lIns="91425" tIns="45700" rIns="91425" bIns="45700" anchor="ctr" anchorCtr="0">
            <a:noAutofit/>
          </a:bodyPr>
          <a:lstStyle/>
          <a:p>
            <a:pPr lvl="0" algn="ctr">
              <a:buSzPts val="2800"/>
            </a:pPr>
            <a:r>
              <a:rPr lang="en-US" sz="2800" dirty="0">
                <a:solidFill>
                  <a:schemeClr val="accent1"/>
                </a:solidFill>
                <a:latin typeface="Calibri"/>
                <a:ea typeface="Calibri"/>
                <a:cs typeface="Calibri"/>
                <a:sym typeface="Calibri"/>
              </a:rPr>
              <a:t>2024 </a:t>
            </a:r>
            <a:r>
              <a:rPr lang="en-US" sz="2800" b="0" i="0" u="none" strike="noStrike" cap="none" dirty="0">
                <a:solidFill>
                  <a:schemeClr val="accent1"/>
                </a:solidFill>
                <a:latin typeface="Calibri"/>
                <a:ea typeface="Calibri"/>
                <a:cs typeface="Calibri"/>
                <a:sym typeface="Calibri"/>
              </a:rPr>
              <a:t>Academic Growth Score</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chemeClr val="accent1"/>
                </a:solidFill>
                <a:latin typeface="Calibri"/>
                <a:ea typeface="Calibri"/>
                <a:cs typeface="Calibri"/>
                <a:sym typeface="Calibri"/>
              </a:rPr>
              <a:t>8</a:t>
            </a:r>
            <a:r>
              <a:rPr lang="en-US" sz="2800" b="0" i="0" u="none" strike="noStrike" cap="none" baseline="30000" dirty="0">
                <a:solidFill>
                  <a:schemeClr val="accent1"/>
                </a:solidFill>
                <a:latin typeface="Calibri"/>
                <a:ea typeface="Calibri"/>
                <a:cs typeface="Calibri"/>
                <a:sym typeface="Calibri"/>
              </a:rPr>
              <a:t>th</a:t>
            </a:r>
            <a:r>
              <a:rPr lang="en-US" sz="2800" b="0" i="0" u="none" strike="noStrike" cap="none" dirty="0">
                <a:solidFill>
                  <a:schemeClr val="accent1"/>
                </a:solidFill>
                <a:latin typeface="Calibri"/>
                <a:ea typeface="Calibri"/>
                <a:cs typeface="Calibri"/>
                <a:sym typeface="Calibri"/>
              </a:rPr>
              <a:t> Grade Reading and Math</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dirty="0">
              <a:solidFill>
                <a:schemeClr val="accent1"/>
              </a:solidFill>
              <a:latin typeface="Calibri"/>
              <a:ea typeface="Calibri"/>
              <a:cs typeface="Calibri"/>
              <a:sym typeface="Calibri"/>
            </a:endParaRPr>
          </a:p>
        </p:txBody>
      </p:sp>
      <p:graphicFrame>
        <p:nvGraphicFramePr>
          <p:cNvPr id="462" name="Google Shape;462;p51"/>
          <p:cNvGraphicFramePr/>
          <p:nvPr/>
        </p:nvGraphicFramePr>
        <p:xfrm>
          <a:off x="228600" y="1219200"/>
          <a:ext cx="11734800" cy="5638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52"/>
          <p:cNvSpPr txBox="1"/>
          <p:nvPr/>
        </p:nvSpPr>
        <p:spPr>
          <a:xfrm>
            <a:off x="1524000" y="304800"/>
            <a:ext cx="9144000" cy="914400"/>
          </a:xfrm>
          <a:prstGeom prst="rect">
            <a:avLst/>
          </a:prstGeom>
          <a:noFill/>
          <a:ln>
            <a:noFill/>
          </a:ln>
        </p:spPr>
        <p:txBody>
          <a:bodyPr spcFirstLastPara="1" wrap="square" lIns="91425" tIns="45700" rIns="91425" bIns="45700" anchor="ctr" anchorCtr="0">
            <a:noAutofit/>
          </a:bodyPr>
          <a:lstStyle/>
          <a:p>
            <a:pPr lvl="0" algn="ctr">
              <a:buSzPts val="2800"/>
            </a:pPr>
            <a:r>
              <a:rPr lang="en-US" sz="2800" dirty="0">
                <a:solidFill>
                  <a:schemeClr val="accent1"/>
                </a:solidFill>
                <a:latin typeface="Calibri"/>
                <a:ea typeface="Calibri"/>
                <a:cs typeface="Calibri"/>
                <a:sym typeface="Calibri"/>
              </a:rPr>
              <a:t>2024 </a:t>
            </a:r>
            <a:r>
              <a:rPr lang="en-US" sz="2800" b="0" i="0" u="none" strike="noStrike" cap="none" dirty="0">
                <a:solidFill>
                  <a:schemeClr val="accent1"/>
                </a:solidFill>
                <a:latin typeface="Calibri"/>
                <a:ea typeface="Calibri"/>
                <a:cs typeface="Calibri"/>
                <a:sym typeface="Calibri"/>
              </a:rPr>
              <a:t>Academic Growth Score</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chemeClr val="accent1"/>
                </a:solidFill>
                <a:latin typeface="Calibri"/>
                <a:ea typeface="Calibri"/>
                <a:cs typeface="Calibri"/>
                <a:sym typeface="Calibri"/>
              </a:rPr>
              <a:t>EOC English II and Algebra I</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dirty="0">
              <a:solidFill>
                <a:schemeClr val="accent1"/>
              </a:solidFill>
              <a:latin typeface="Calibri"/>
              <a:ea typeface="Calibri"/>
              <a:cs typeface="Calibri"/>
              <a:sym typeface="Calibri"/>
            </a:endParaRPr>
          </a:p>
        </p:txBody>
      </p:sp>
      <p:graphicFrame>
        <p:nvGraphicFramePr>
          <p:cNvPr id="470" name="Google Shape;470;p52"/>
          <p:cNvGraphicFramePr/>
          <p:nvPr/>
        </p:nvGraphicFramePr>
        <p:xfrm>
          <a:off x="228600" y="1219200"/>
          <a:ext cx="11734800" cy="5638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53"/>
          <p:cNvSpPr txBox="1"/>
          <p:nvPr/>
        </p:nvSpPr>
        <p:spPr>
          <a:xfrm>
            <a:off x="1524000" y="304800"/>
            <a:ext cx="9144000" cy="914400"/>
          </a:xfrm>
          <a:prstGeom prst="rect">
            <a:avLst/>
          </a:prstGeom>
          <a:noFill/>
          <a:ln>
            <a:noFill/>
          </a:ln>
        </p:spPr>
        <p:txBody>
          <a:bodyPr spcFirstLastPara="1" wrap="square" lIns="91425" tIns="45700" rIns="91425" bIns="45700" anchor="ctr" anchorCtr="0">
            <a:noAutofit/>
          </a:bodyPr>
          <a:lstStyle/>
          <a:p>
            <a:pPr lvl="0" algn="ctr">
              <a:buSzPts val="2800"/>
            </a:pPr>
            <a:r>
              <a:rPr lang="en-US" sz="2800" dirty="0">
                <a:solidFill>
                  <a:schemeClr val="accent1"/>
                </a:solidFill>
                <a:latin typeface="Calibri"/>
                <a:ea typeface="Calibri"/>
                <a:cs typeface="Calibri"/>
                <a:sym typeface="Calibri"/>
              </a:rPr>
              <a:t>2024 </a:t>
            </a:r>
            <a:r>
              <a:rPr lang="en-US" sz="2800" b="0" i="0" u="none" strike="noStrike" cap="none" dirty="0">
                <a:solidFill>
                  <a:schemeClr val="accent1"/>
                </a:solidFill>
                <a:latin typeface="Calibri"/>
                <a:ea typeface="Calibri"/>
                <a:cs typeface="Calibri"/>
                <a:sym typeface="Calibri"/>
              </a:rPr>
              <a:t>Academic Growth Score</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chemeClr val="accent1"/>
                </a:solidFill>
                <a:latin typeface="Calibri"/>
                <a:ea typeface="Calibri"/>
                <a:cs typeface="Calibri"/>
                <a:sym typeface="Calibri"/>
              </a:rPr>
              <a:t>All Grades Both Subjects</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dirty="0">
              <a:solidFill>
                <a:schemeClr val="accent2"/>
              </a:solidFill>
              <a:latin typeface="Calibri"/>
              <a:ea typeface="Calibri"/>
              <a:cs typeface="Calibri"/>
              <a:sym typeface="Calibri"/>
            </a:endParaRPr>
          </a:p>
        </p:txBody>
      </p:sp>
      <p:graphicFrame>
        <p:nvGraphicFramePr>
          <p:cNvPr id="478" name="Google Shape;478;p53"/>
          <p:cNvGraphicFramePr/>
          <p:nvPr/>
        </p:nvGraphicFramePr>
        <p:xfrm>
          <a:off x="228600" y="990600"/>
          <a:ext cx="11734800" cy="5867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54"/>
          <p:cNvSpPr txBox="1"/>
          <p:nvPr/>
        </p:nvSpPr>
        <p:spPr>
          <a:xfrm>
            <a:off x="1524000" y="186816"/>
            <a:ext cx="91440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dirty="0">
                <a:solidFill>
                  <a:schemeClr val="accent1"/>
                </a:solidFill>
                <a:latin typeface="Calibri"/>
                <a:ea typeface="Calibri"/>
                <a:cs typeface="Calibri"/>
                <a:sym typeface="Calibri"/>
              </a:rPr>
              <a:t>2024</a:t>
            </a:r>
            <a:r>
              <a:rPr lang="en-US" sz="2800" b="0" i="0" u="none" strike="noStrike" cap="none" dirty="0">
                <a:solidFill>
                  <a:schemeClr val="accent1"/>
                </a:solidFill>
                <a:latin typeface="Calibri"/>
                <a:ea typeface="Calibri"/>
                <a:cs typeface="Calibri"/>
                <a:sym typeface="Calibri"/>
              </a:rPr>
              <a:t> Academic Growth Score</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chemeClr val="accent1"/>
                </a:solidFill>
                <a:latin typeface="Calibri"/>
                <a:ea typeface="Calibri"/>
                <a:cs typeface="Calibri"/>
                <a:sym typeface="Calibri"/>
              </a:rPr>
              <a:t>All Grades ELA/Reading</a:t>
            </a:r>
            <a:endParaRPr sz="1400" b="0" i="0" u="none" strike="noStrike" cap="none" dirty="0">
              <a:solidFill>
                <a:srgbClr val="000000"/>
              </a:solidFill>
              <a:latin typeface="Arial"/>
              <a:ea typeface="Arial"/>
              <a:cs typeface="Arial"/>
              <a:sym typeface="Arial"/>
            </a:endParaRPr>
          </a:p>
        </p:txBody>
      </p:sp>
      <p:graphicFrame>
        <p:nvGraphicFramePr>
          <p:cNvPr id="486" name="Google Shape;486;p54"/>
          <p:cNvGraphicFramePr/>
          <p:nvPr/>
        </p:nvGraphicFramePr>
        <p:xfrm>
          <a:off x="228600" y="990600"/>
          <a:ext cx="11734800" cy="5867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5"/>
          <p:cNvSpPr txBox="1">
            <a:spLocks noGrp="1"/>
          </p:cNvSpPr>
          <p:nvPr>
            <p:ph type="title"/>
          </p:nvPr>
        </p:nvSpPr>
        <p:spPr>
          <a:xfrm>
            <a:off x="609600" y="274638"/>
            <a:ext cx="10972800" cy="676572"/>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accent1"/>
              </a:buClr>
              <a:buSzPct val="100000"/>
              <a:buFont typeface="Calibri"/>
              <a:buNone/>
            </a:pPr>
            <a:r>
              <a:rPr lang="en-US" dirty="0">
                <a:solidFill>
                  <a:schemeClr val="accent1"/>
                </a:solidFill>
              </a:rPr>
              <a:t>Accessing the TAPR Reports</a:t>
            </a:r>
            <a:endParaRPr dirty="0"/>
          </a:p>
        </p:txBody>
      </p:sp>
      <p:sp>
        <p:nvSpPr>
          <p:cNvPr id="125" name="Google Shape;125;p5"/>
          <p:cNvSpPr txBox="1"/>
          <p:nvPr/>
        </p:nvSpPr>
        <p:spPr>
          <a:xfrm>
            <a:off x="4800600" y="951210"/>
            <a:ext cx="2590800"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sng" strike="noStrike" cap="none"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Link to TAPR Web page</a:t>
            </a:r>
            <a:endParaRPr sz="2000" b="0" i="0" u="none" strike="noStrike" cap="none" dirty="0">
              <a:solidFill>
                <a:schemeClr val="dk1"/>
              </a:solidFill>
              <a:latin typeface="Calibri"/>
              <a:ea typeface="Calibri"/>
              <a:cs typeface="Calibri"/>
              <a:sym typeface="Calibri"/>
            </a:endParaRPr>
          </a:p>
        </p:txBody>
      </p:sp>
      <p:pic>
        <p:nvPicPr>
          <p:cNvPr id="4" name="Picture 3">
            <a:extLst>
              <a:ext uri="{FF2B5EF4-FFF2-40B4-BE49-F238E27FC236}">
                <a16:creationId xmlns:a16="http://schemas.microsoft.com/office/drawing/2014/main" id="{D95CA501-A577-69EF-12AD-EC955754F45D}"/>
              </a:ext>
            </a:extLst>
          </p:cNvPr>
          <p:cNvPicPr>
            <a:picLocks noChangeAspect="1"/>
          </p:cNvPicPr>
          <p:nvPr/>
        </p:nvPicPr>
        <p:blipFill>
          <a:blip r:embed="rId4"/>
          <a:stretch>
            <a:fillRect/>
          </a:stretch>
        </p:blipFill>
        <p:spPr>
          <a:xfrm>
            <a:off x="2680736" y="1351320"/>
            <a:ext cx="6830528" cy="5117213"/>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55"/>
          <p:cNvSpPr txBox="1"/>
          <p:nvPr/>
        </p:nvSpPr>
        <p:spPr>
          <a:xfrm>
            <a:off x="1524000" y="304800"/>
            <a:ext cx="9144000" cy="914400"/>
          </a:xfrm>
          <a:prstGeom prst="rect">
            <a:avLst/>
          </a:prstGeom>
          <a:noFill/>
          <a:ln>
            <a:noFill/>
          </a:ln>
        </p:spPr>
        <p:txBody>
          <a:bodyPr spcFirstLastPara="1" wrap="square" lIns="91425" tIns="45700" rIns="91425" bIns="45700" anchor="ctr" anchorCtr="0">
            <a:noAutofit/>
          </a:bodyPr>
          <a:lstStyle/>
          <a:p>
            <a:pPr lvl="0" algn="ctr">
              <a:buSzPts val="2800"/>
            </a:pPr>
            <a:r>
              <a:rPr lang="en-US" sz="2800" dirty="0">
                <a:solidFill>
                  <a:schemeClr val="accent1"/>
                </a:solidFill>
                <a:latin typeface="Calibri"/>
                <a:ea typeface="Calibri"/>
                <a:cs typeface="Calibri"/>
                <a:sym typeface="Calibri"/>
              </a:rPr>
              <a:t>2024 </a:t>
            </a:r>
            <a:r>
              <a:rPr lang="en-US" sz="2800" b="0" i="0" u="none" strike="noStrike" cap="none" dirty="0">
                <a:solidFill>
                  <a:schemeClr val="accent1"/>
                </a:solidFill>
                <a:latin typeface="Calibri"/>
                <a:ea typeface="Calibri"/>
                <a:cs typeface="Calibri"/>
                <a:sym typeface="Calibri"/>
              </a:rPr>
              <a:t>Academic Growth Score</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chemeClr val="accent1"/>
                </a:solidFill>
                <a:latin typeface="Calibri"/>
                <a:ea typeface="Calibri"/>
                <a:cs typeface="Calibri"/>
                <a:sym typeface="Calibri"/>
              </a:rPr>
              <a:t>All Grades Mathematics</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dirty="0">
              <a:solidFill>
                <a:schemeClr val="accent2"/>
              </a:solidFill>
              <a:latin typeface="Calibri"/>
              <a:ea typeface="Calibri"/>
              <a:cs typeface="Calibri"/>
              <a:sym typeface="Calibri"/>
            </a:endParaRPr>
          </a:p>
        </p:txBody>
      </p:sp>
      <p:graphicFrame>
        <p:nvGraphicFramePr>
          <p:cNvPr id="494" name="Google Shape;494;p55"/>
          <p:cNvGraphicFramePr/>
          <p:nvPr/>
        </p:nvGraphicFramePr>
        <p:xfrm>
          <a:off x="228600" y="990600"/>
          <a:ext cx="11734800" cy="5867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56"/>
          <p:cNvSpPr txBox="1"/>
          <p:nvPr/>
        </p:nvSpPr>
        <p:spPr>
          <a:xfrm>
            <a:off x="1524000" y="304800"/>
            <a:ext cx="9144000" cy="914400"/>
          </a:xfrm>
          <a:prstGeom prst="rect">
            <a:avLst/>
          </a:prstGeom>
          <a:noFill/>
          <a:ln>
            <a:noFill/>
          </a:ln>
        </p:spPr>
        <p:txBody>
          <a:bodyPr spcFirstLastPara="1" wrap="square" lIns="91425" tIns="45700" rIns="91425" bIns="45700" anchor="ctr" anchorCtr="0">
            <a:normAutofit fontScale="97500"/>
          </a:bodyPr>
          <a:lstStyle/>
          <a:p>
            <a:pPr marL="0" marR="0" lvl="0" indent="0" algn="ctr" rtl="0">
              <a:lnSpc>
                <a:spcPct val="100000"/>
              </a:lnSpc>
              <a:spcBef>
                <a:spcPts val="0"/>
              </a:spcBef>
              <a:spcAft>
                <a:spcPts val="0"/>
              </a:spcAft>
              <a:buClr>
                <a:srgbClr val="000000"/>
              </a:buClr>
              <a:buSzPct val="100000"/>
              <a:buFont typeface="Arial"/>
              <a:buNone/>
            </a:pPr>
            <a:endParaRPr sz="3200" b="0" i="0" u="none" strike="noStrike" cap="none">
              <a:solidFill>
                <a:schemeClr val="accent2"/>
              </a:solidFill>
              <a:latin typeface="Calibri"/>
              <a:ea typeface="Calibri"/>
              <a:cs typeface="Calibri"/>
              <a:sym typeface="Calibri"/>
            </a:endParaRPr>
          </a:p>
        </p:txBody>
      </p:sp>
      <p:sp>
        <p:nvSpPr>
          <p:cNvPr id="502" name="Google Shape;502;p56"/>
          <p:cNvSpPr/>
          <p:nvPr/>
        </p:nvSpPr>
        <p:spPr>
          <a:xfrm>
            <a:off x="1828800" y="136525"/>
            <a:ext cx="8534400" cy="954107"/>
          </a:xfrm>
          <a:prstGeom prst="rect">
            <a:avLst/>
          </a:prstGeom>
          <a:noFill/>
          <a:ln>
            <a:noFill/>
          </a:ln>
        </p:spPr>
        <p:txBody>
          <a:bodyPr spcFirstLastPara="1" wrap="square" lIns="91425" tIns="45700" rIns="91425" bIns="45700" anchor="t" anchorCtr="0">
            <a:spAutoFit/>
          </a:bodyPr>
          <a:lstStyle/>
          <a:p>
            <a:pPr lvl="0" algn="ctr">
              <a:buSzPts val="3200"/>
            </a:pPr>
            <a:r>
              <a:rPr lang="en-US" sz="3200" dirty="0">
                <a:solidFill>
                  <a:schemeClr val="accent1"/>
                </a:solidFill>
                <a:latin typeface="Calibri"/>
                <a:ea typeface="Calibri"/>
                <a:cs typeface="Calibri"/>
                <a:sym typeface="Calibri"/>
              </a:rPr>
              <a:t>2024 </a:t>
            </a:r>
            <a:r>
              <a:rPr lang="en-US" sz="3200" b="0" i="0" u="none" strike="noStrike" cap="none" dirty="0">
                <a:solidFill>
                  <a:schemeClr val="accent1"/>
                </a:solidFill>
                <a:latin typeface="Calibri"/>
                <a:ea typeface="Calibri"/>
                <a:cs typeface="Calibri"/>
                <a:sym typeface="Calibri"/>
              </a:rPr>
              <a:t>Attendance</a:t>
            </a:r>
            <a:br>
              <a:rPr lang="en-US" sz="3600" b="0" i="0" u="none" strike="noStrike" cap="none" dirty="0">
                <a:solidFill>
                  <a:schemeClr val="dk1"/>
                </a:solidFill>
                <a:latin typeface="Calibri"/>
                <a:ea typeface="Calibri"/>
                <a:cs typeface="Calibri"/>
                <a:sym typeface="Calibri"/>
              </a:rPr>
            </a:br>
            <a:r>
              <a:rPr lang="en-US" sz="2400" b="0" i="0" u="none" strike="noStrike" cap="none" dirty="0">
                <a:solidFill>
                  <a:schemeClr val="accent2"/>
                </a:solidFill>
                <a:latin typeface="Calibri"/>
                <a:ea typeface="Calibri"/>
                <a:cs typeface="Calibri"/>
                <a:sym typeface="Calibri"/>
              </a:rPr>
              <a:t>2022-2023 School Year</a:t>
            </a:r>
            <a:endParaRPr sz="1400" b="0" i="0" u="none" strike="noStrike" cap="none" dirty="0">
              <a:solidFill>
                <a:srgbClr val="000000"/>
              </a:solidFill>
              <a:latin typeface="Arial"/>
              <a:ea typeface="Arial"/>
              <a:cs typeface="Arial"/>
              <a:sym typeface="Arial"/>
            </a:endParaRPr>
          </a:p>
        </p:txBody>
      </p:sp>
      <p:graphicFrame>
        <p:nvGraphicFramePr>
          <p:cNvPr id="503" name="Google Shape;503;p56"/>
          <p:cNvGraphicFramePr/>
          <p:nvPr>
            <p:extLst>
              <p:ext uri="{D42A27DB-BD31-4B8C-83A1-F6EECF244321}">
                <p14:modId xmlns:p14="http://schemas.microsoft.com/office/powerpoint/2010/main" val="2770963317"/>
              </p:ext>
            </p:extLst>
          </p:nvPr>
        </p:nvGraphicFramePr>
        <p:xfrm>
          <a:off x="342900" y="1260475"/>
          <a:ext cx="11506200" cy="5461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57"/>
          <p:cNvSpPr txBox="1"/>
          <p:nvPr/>
        </p:nvSpPr>
        <p:spPr>
          <a:xfrm>
            <a:off x="1524000" y="304800"/>
            <a:ext cx="9144000" cy="914400"/>
          </a:xfrm>
          <a:prstGeom prst="rect">
            <a:avLst/>
          </a:prstGeom>
          <a:noFill/>
          <a:ln>
            <a:noFill/>
          </a:ln>
        </p:spPr>
        <p:txBody>
          <a:bodyPr spcFirstLastPara="1" wrap="square" lIns="91425" tIns="45700" rIns="91425" bIns="45700" anchor="ctr" anchorCtr="0">
            <a:normAutofit fontScale="97500"/>
          </a:bodyPr>
          <a:lstStyle/>
          <a:p>
            <a:pPr marL="0" marR="0" lvl="0" indent="0" algn="ctr" rtl="0">
              <a:lnSpc>
                <a:spcPct val="100000"/>
              </a:lnSpc>
              <a:spcBef>
                <a:spcPts val="0"/>
              </a:spcBef>
              <a:spcAft>
                <a:spcPts val="0"/>
              </a:spcAft>
              <a:buClr>
                <a:srgbClr val="000000"/>
              </a:buClr>
              <a:buSzPct val="100000"/>
              <a:buFont typeface="Arial"/>
              <a:buNone/>
            </a:pPr>
            <a:endParaRPr sz="3200" b="0" i="0" u="none" strike="noStrike" cap="none">
              <a:solidFill>
                <a:schemeClr val="accent2"/>
              </a:solidFill>
              <a:latin typeface="Calibri"/>
              <a:ea typeface="Calibri"/>
              <a:cs typeface="Calibri"/>
              <a:sym typeface="Calibri"/>
            </a:endParaRPr>
          </a:p>
        </p:txBody>
      </p:sp>
      <p:sp>
        <p:nvSpPr>
          <p:cNvPr id="511" name="Google Shape;511;p57"/>
          <p:cNvSpPr/>
          <p:nvPr/>
        </p:nvSpPr>
        <p:spPr>
          <a:xfrm>
            <a:off x="1905000" y="249705"/>
            <a:ext cx="8534400" cy="954107"/>
          </a:xfrm>
          <a:prstGeom prst="rect">
            <a:avLst/>
          </a:prstGeom>
          <a:noFill/>
          <a:ln>
            <a:noFill/>
          </a:ln>
        </p:spPr>
        <p:txBody>
          <a:bodyPr spcFirstLastPara="1" wrap="square" lIns="91425" tIns="45700" rIns="91425" bIns="45700" anchor="t" anchorCtr="0">
            <a:spAutoFit/>
          </a:bodyPr>
          <a:lstStyle/>
          <a:p>
            <a:pPr lvl="0" algn="ctr">
              <a:buSzPts val="3200"/>
            </a:pPr>
            <a:r>
              <a:rPr lang="en-US" sz="3200" dirty="0">
                <a:solidFill>
                  <a:schemeClr val="accent1"/>
                </a:solidFill>
                <a:latin typeface="Calibri"/>
                <a:ea typeface="Calibri"/>
                <a:cs typeface="Calibri"/>
                <a:sym typeface="Calibri"/>
              </a:rPr>
              <a:t>2024 </a:t>
            </a:r>
            <a:r>
              <a:rPr lang="en-US" sz="3200" b="0" i="0" u="none" strike="noStrike" cap="none" dirty="0">
                <a:solidFill>
                  <a:schemeClr val="accent1"/>
                </a:solidFill>
                <a:latin typeface="Calibri"/>
                <a:ea typeface="Calibri"/>
                <a:cs typeface="Calibri"/>
                <a:sym typeface="Calibri"/>
              </a:rPr>
              <a:t>Annual Dropout Rate (Grades 7-8)</a:t>
            </a:r>
            <a:br>
              <a:rPr lang="en-US" sz="2800" b="0" i="0" u="none" strike="noStrike" cap="none" dirty="0">
                <a:solidFill>
                  <a:schemeClr val="dk1"/>
                </a:solidFill>
                <a:latin typeface="Calibri"/>
                <a:ea typeface="Calibri"/>
                <a:cs typeface="Calibri"/>
                <a:sym typeface="Calibri"/>
              </a:rPr>
            </a:br>
            <a:r>
              <a:rPr lang="en-US" sz="2400" b="0" i="0" u="none" strike="noStrike" cap="none" dirty="0">
                <a:solidFill>
                  <a:schemeClr val="accent2"/>
                </a:solidFill>
                <a:latin typeface="Calibri"/>
                <a:ea typeface="Calibri"/>
                <a:cs typeface="Calibri"/>
                <a:sym typeface="Calibri"/>
              </a:rPr>
              <a:t>2022-2023 School Year</a:t>
            </a:r>
            <a:endParaRPr sz="2800" b="0" i="0" u="none" strike="noStrike" cap="none" dirty="0">
              <a:solidFill>
                <a:schemeClr val="accent2"/>
              </a:solidFill>
              <a:latin typeface="Calibri"/>
              <a:ea typeface="Calibri"/>
              <a:cs typeface="Calibri"/>
              <a:sym typeface="Calibri"/>
            </a:endParaRPr>
          </a:p>
        </p:txBody>
      </p:sp>
      <p:graphicFrame>
        <p:nvGraphicFramePr>
          <p:cNvPr id="512" name="Google Shape;512;p57"/>
          <p:cNvGraphicFramePr/>
          <p:nvPr>
            <p:extLst>
              <p:ext uri="{D42A27DB-BD31-4B8C-83A1-F6EECF244321}">
                <p14:modId xmlns:p14="http://schemas.microsoft.com/office/powerpoint/2010/main" val="2694110397"/>
              </p:ext>
            </p:extLst>
          </p:nvPr>
        </p:nvGraphicFramePr>
        <p:xfrm>
          <a:off x="143803" y="1147295"/>
          <a:ext cx="11658600" cy="5461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58"/>
          <p:cNvSpPr txBox="1"/>
          <p:nvPr/>
        </p:nvSpPr>
        <p:spPr>
          <a:xfrm>
            <a:off x="1524000" y="304800"/>
            <a:ext cx="9144000" cy="914400"/>
          </a:xfrm>
          <a:prstGeom prst="rect">
            <a:avLst/>
          </a:prstGeom>
          <a:noFill/>
          <a:ln>
            <a:noFill/>
          </a:ln>
        </p:spPr>
        <p:txBody>
          <a:bodyPr spcFirstLastPara="1" wrap="square" lIns="91425" tIns="45700" rIns="91425" bIns="45700" anchor="ctr" anchorCtr="0">
            <a:normAutofit fontScale="97500"/>
          </a:bodyPr>
          <a:lstStyle/>
          <a:p>
            <a:pPr marL="0" marR="0" lvl="0" indent="0" algn="ctr" rtl="0">
              <a:lnSpc>
                <a:spcPct val="100000"/>
              </a:lnSpc>
              <a:spcBef>
                <a:spcPts val="0"/>
              </a:spcBef>
              <a:spcAft>
                <a:spcPts val="0"/>
              </a:spcAft>
              <a:buClr>
                <a:srgbClr val="000000"/>
              </a:buClr>
              <a:buSzPct val="100000"/>
              <a:buFont typeface="Arial"/>
              <a:buNone/>
            </a:pPr>
            <a:endParaRPr sz="3200" b="0" i="0" u="none" strike="noStrike" cap="none">
              <a:solidFill>
                <a:schemeClr val="accent2"/>
              </a:solidFill>
              <a:latin typeface="Calibri"/>
              <a:ea typeface="Calibri"/>
              <a:cs typeface="Calibri"/>
              <a:sym typeface="Calibri"/>
            </a:endParaRPr>
          </a:p>
        </p:txBody>
      </p:sp>
      <p:sp>
        <p:nvSpPr>
          <p:cNvPr id="520" name="Google Shape;520;p58"/>
          <p:cNvSpPr/>
          <p:nvPr/>
        </p:nvSpPr>
        <p:spPr>
          <a:xfrm>
            <a:off x="1905000" y="249704"/>
            <a:ext cx="8534400" cy="969496"/>
          </a:xfrm>
          <a:prstGeom prst="rect">
            <a:avLst/>
          </a:prstGeom>
          <a:noFill/>
          <a:ln>
            <a:noFill/>
          </a:ln>
        </p:spPr>
        <p:txBody>
          <a:bodyPr spcFirstLastPara="1" wrap="square" lIns="91425" tIns="45700" rIns="91425" bIns="45700" anchor="t" anchorCtr="0">
            <a:spAutoFit/>
          </a:bodyPr>
          <a:lstStyle/>
          <a:p>
            <a:pPr lvl="0" algn="ctr">
              <a:buSzPts val="3200"/>
            </a:pPr>
            <a:r>
              <a:rPr lang="en-US" sz="3200" dirty="0">
                <a:solidFill>
                  <a:schemeClr val="accent1"/>
                </a:solidFill>
                <a:latin typeface="Calibri"/>
                <a:ea typeface="Calibri"/>
                <a:cs typeface="Calibri"/>
                <a:sym typeface="Calibri"/>
              </a:rPr>
              <a:t>2024</a:t>
            </a:r>
            <a:r>
              <a:rPr lang="en-US" sz="3200" b="0" i="0" u="none" strike="noStrike" cap="none" dirty="0">
                <a:solidFill>
                  <a:srgbClr val="304269"/>
                </a:solidFill>
                <a:latin typeface="Calibri"/>
                <a:ea typeface="Calibri"/>
                <a:cs typeface="Calibri"/>
                <a:sym typeface="Calibri"/>
              </a:rPr>
              <a:t> Annual Dropout Rate (Grades 9-12)</a:t>
            </a:r>
            <a:br>
              <a:rPr lang="en-US" sz="3200" b="0" i="0" u="none" strike="noStrike" cap="none" dirty="0">
                <a:solidFill>
                  <a:srgbClr val="000000"/>
                </a:solidFill>
                <a:latin typeface="Calibri"/>
                <a:ea typeface="Calibri"/>
                <a:cs typeface="Calibri"/>
                <a:sym typeface="Calibri"/>
              </a:rPr>
            </a:br>
            <a:r>
              <a:rPr lang="en-US" sz="2400" b="0" i="0" u="none" strike="noStrike" cap="none" dirty="0">
                <a:solidFill>
                  <a:srgbClr val="91BED4"/>
                </a:solidFill>
                <a:latin typeface="Calibri"/>
                <a:ea typeface="Calibri"/>
                <a:cs typeface="Calibri"/>
                <a:sym typeface="Calibri"/>
              </a:rPr>
              <a:t>2022-2023 School Year</a:t>
            </a:r>
            <a:endParaRPr sz="1400" b="0" i="0" u="none" strike="noStrike" cap="none" dirty="0">
              <a:solidFill>
                <a:srgbClr val="000000"/>
              </a:solidFill>
              <a:latin typeface="Arial"/>
              <a:ea typeface="Arial"/>
              <a:cs typeface="Arial"/>
              <a:sym typeface="Arial"/>
            </a:endParaRPr>
          </a:p>
        </p:txBody>
      </p:sp>
      <p:graphicFrame>
        <p:nvGraphicFramePr>
          <p:cNvPr id="521" name="Google Shape;521;p58"/>
          <p:cNvGraphicFramePr/>
          <p:nvPr>
            <p:extLst>
              <p:ext uri="{D42A27DB-BD31-4B8C-83A1-F6EECF244321}">
                <p14:modId xmlns:p14="http://schemas.microsoft.com/office/powerpoint/2010/main" val="1971456339"/>
              </p:ext>
            </p:extLst>
          </p:nvPr>
        </p:nvGraphicFramePr>
        <p:xfrm>
          <a:off x="228600" y="1057275"/>
          <a:ext cx="11734800" cy="5461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59"/>
          <p:cNvSpPr txBox="1"/>
          <p:nvPr/>
        </p:nvSpPr>
        <p:spPr>
          <a:xfrm>
            <a:off x="1524000" y="304800"/>
            <a:ext cx="9144000" cy="914400"/>
          </a:xfrm>
          <a:prstGeom prst="rect">
            <a:avLst/>
          </a:prstGeom>
          <a:noFill/>
          <a:ln>
            <a:noFill/>
          </a:ln>
        </p:spPr>
        <p:txBody>
          <a:bodyPr spcFirstLastPara="1" wrap="square" lIns="91425" tIns="45700" rIns="91425" bIns="45700" anchor="ctr" anchorCtr="0">
            <a:normAutofit fontScale="90000" lnSpcReduction="10000"/>
          </a:bodyPr>
          <a:lstStyle/>
          <a:p>
            <a:pPr marL="0" marR="0" lvl="0" indent="0" algn="ctr" rtl="0">
              <a:lnSpc>
                <a:spcPct val="100000"/>
              </a:lnSpc>
              <a:spcBef>
                <a:spcPts val="0"/>
              </a:spcBef>
              <a:spcAft>
                <a:spcPts val="0"/>
              </a:spcAft>
              <a:buClr>
                <a:srgbClr val="000000"/>
              </a:buClr>
              <a:buSzPct val="100000"/>
              <a:buFont typeface="Arial"/>
              <a:buNone/>
            </a:pPr>
            <a:r>
              <a:rPr lang="en-US" sz="3600" b="0" i="0" u="none" strike="noStrike" cap="none" dirty="0">
                <a:solidFill>
                  <a:schemeClr val="accent1"/>
                </a:solidFill>
                <a:latin typeface="Calibri"/>
                <a:ea typeface="Calibri"/>
                <a:cs typeface="Calibri"/>
                <a:sym typeface="Calibri"/>
              </a:rPr>
              <a:t>4-Year Longitudinal Graduation Rate (Grades 9-12)</a:t>
            </a:r>
            <a:br>
              <a:rPr lang="en-US" sz="3200" b="0" i="0" u="none" strike="noStrike" cap="none" dirty="0">
                <a:solidFill>
                  <a:schemeClr val="dk1"/>
                </a:solidFill>
                <a:latin typeface="Calibri"/>
                <a:ea typeface="Calibri"/>
                <a:cs typeface="Calibri"/>
                <a:sym typeface="Calibri"/>
              </a:rPr>
            </a:br>
            <a:r>
              <a:rPr lang="en-US" sz="2700" b="0" i="0" u="none" strike="noStrike" cap="none" dirty="0">
                <a:solidFill>
                  <a:schemeClr val="accent2"/>
                </a:solidFill>
                <a:latin typeface="Calibri"/>
                <a:ea typeface="Calibri"/>
                <a:cs typeface="Calibri"/>
                <a:sym typeface="Calibri"/>
              </a:rPr>
              <a:t>Class of 2023 Cohort</a:t>
            </a:r>
            <a:endParaRPr sz="1400" b="0" i="0" u="none" strike="noStrike" cap="none" dirty="0">
              <a:solidFill>
                <a:srgbClr val="000000"/>
              </a:solidFill>
              <a:latin typeface="Arial"/>
              <a:ea typeface="Arial"/>
              <a:cs typeface="Arial"/>
              <a:sym typeface="Arial"/>
            </a:endParaRPr>
          </a:p>
        </p:txBody>
      </p:sp>
      <p:graphicFrame>
        <p:nvGraphicFramePr>
          <p:cNvPr id="529" name="Google Shape;529;p59"/>
          <p:cNvGraphicFramePr/>
          <p:nvPr/>
        </p:nvGraphicFramePr>
        <p:xfrm>
          <a:off x="228600" y="1397000"/>
          <a:ext cx="11658600" cy="5461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graphicFrame>
        <p:nvGraphicFramePr>
          <p:cNvPr id="536" name="Google Shape;536;p60"/>
          <p:cNvGraphicFramePr/>
          <p:nvPr/>
        </p:nvGraphicFramePr>
        <p:xfrm>
          <a:off x="228600" y="1219200"/>
          <a:ext cx="11734800" cy="5638800"/>
        </p:xfrm>
        <a:graphic>
          <a:graphicData uri="http://schemas.openxmlformats.org/drawingml/2006/chart">
            <c:chart xmlns:c="http://schemas.openxmlformats.org/drawingml/2006/chart" xmlns:r="http://schemas.openxmlformats.org/officeDocument/2006/relationships" r:id="rId3"/>
          </a:graphicData>
        </a:graphic>
      </p:graphicFrame>
      <p:sp>
        <p:nvSpPr>
          <p:cNvPr id="537" name="Google Shape;537;p60"/>
          <p:cNvSpPr txBox="1"/>
          <p:nvPr/>
        </p:nvSpPr>
        <p:spPr>
          <a:xfrm>
            <a:off x="1524000" y="304800"/>
            <a:ext cx="9144000" cy="914400"/>
          </a:xfrm>
          <a:prstGeom prst="rect">
            <a:avLst/>
          </a:prstGeom>
          <a:noFill/>
          <a:ln>
            <a:noFill/>
          </a:ln>
        </p:spPr>
        <p:txBody>
          <a:bodyPr spcFirstLastPara="1" wrap="square" lIns="91425" tIns="45700" rIns="91425" bIns="45700" anchor="ctr" anchorCtr="0">
            <a:normAutofit fontScale="75000" lnSpcReduction="20000"/>
          </a:bodyPr>
          <a:lstStyle/>
          <a:p>
            <a:pPr marL="0" marR="0" lvl="0" indent="0" algn="ctr" rtl="0">
              <a:lnSpc>
                <a:spcPct val="100000"/>
              </a:lnSpc>
              <a:spcBef>
                <a:spcPts val="0"/>
              </a:spcBef>
              <a:spcAft>
                <a:spcPts val="0"/>
              </a:spcAft>
              <a:buClr>
                <a:srgbClr val="000000"/>
              </a:buClr>
              <a:buSzPct val="100000"/>
              <a:buFont typeface="Arial"/>
              <a:buNone/>
            </a:pPr>
            <a:r>
              <a:rPr lang="en-US" sz="3900" b="0" i="0" u="none" strike="noStrike" cap="none" dirty="0">
                <a:solidFill>
                  <a:schemeClr val="accent1"/>
                </a:solidFill>
                <a:latin typeface="Calibri"/>
                <a:ea typeface="Calibri"/>
                <a:cs typeface="Calibri"/>
                <a:sym typeface="Calibri"/>
              </a:rPr>
              <a:t>4-Year Federal Graduation Rate Without Exclusions (9-12)</a:t>
            </a:r>
            <a:br>
              <a:rPr lang="en-US" sz="3900" b="0" i="0" u="none" strike="noStrike" cap="none" dirty="0">
                <a:solidFill>
                  <a:schemeClr val="dk1"/>
                </a:solidFill>
                <a:latin typeface="Calibri"/>
                <a:ea typeface="Calibri"/>
                <a:cs typeface="Calibri"/>
                <a:sym typeface="Calibri"/>
              </a:rPr>
            </a:br>
            <a:r>
              <a:rPr lang="en-US" sz="3200" b="0" i="0" u="none" strike="noStrike" cap="none" dirty="0">
                <a:solidFill>
                  <a:schemeClr val="accent2"/>
                </a:solidFill>
                <a:latin typeface="Calibri"/>
                <a:ea typeface="Calibri"/>
                <a:cs typeface="Calibri"/>
                <a:sym typeface="Calibri"/>
              </a:rPr>
              <a:t>Class of 2023 Cohort</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61"/>
          <p:cNvSpPr txBox="1"/>
          <p:nvPr/>
        </p:nvSpPr>
        <p:spPr>
          <a:xfrm>
            <a:off x="1524000" y="304800"/>
            <a:ext cx="9144000" cy="914400"/>
          </a:xfrm>
          <a:prstGeom prst="rect">
            <a:avLst/>
          </a:prstGeom>
          <a:noFill/>
          <a:ln>
            <a:noFill/>
          </a:ln>
        </p:spPr>
        <p:txBody>
          <a:bodyPr spcFirstLastPara="1" wrap="square" lIns="91425" tIns="45700" rIns="91425" bIns="45700" anchor="ctr" anchorCtr="0">
            <a:normAutofit fontScale="60000" lnSpcReduction="20000"/>
          </a:bodyPr>
          <a:lstStyle/>
          <a:p>
            <a:pPr marL="0" marR="0" lvl="0" indent="0" algn="ctr" rtl="0">
              <a:lnSpc>
                <a:spcPct val="100000"/>
              </a:lnSpc>
              <a:spcBef>
                <a:spcPts val="0"/>
              </a:spcBef>
              <a:spcAft>
                <a:spcPts val="0"/>
              </a:spcAft>
              <a:buClr>
                <a:srgbClr val="000000"/>
              </a:buClr>
              <a:buSzPct val="100000"/>
              <a:buFont typeface="Arial"/>
              <a:buNone/>
            </a:pPr>
            <a:r>
              <a:rPr lang="en-US" sz="4300" b="0" i="0" u="none" strike="noStrike" cap="none" dirty="0">
                <a:solidFill>
                  <a:schemeClr val="accent1"/>
                </a:solidFill>
                <a:latin typeface="Calibri"/>
                <a:ea typeface="Calibri"/>
                <a:cs typeface="Calibri"/>
                <a:sym typeface="Calibri"/>
              </a:rPr>
              <a:t>5-Year Extended Longitudinal Graduation Rate (Grades 9-12)</a:t>
            </a:r>
            <a:br>
              <a:rPr lang="en-US" sz="3200" b="0" i="0" u="none" strike="noStrike" cap="none" dirty="0">
                <a:solidFill>
                  <a:schemeClr val="dk1"/>
                </a:solidFill>
                <a:latin typeface="Calibri"/>
                <a:ea typeface="Calibri"/>
                <a:cs typeface="Calibri"/>
                <a:sym typeface="Calibri"/>
              </a:rPr>
            </a:br>
            <a:r>
              <a:rPr lang="en-US" sz="4000" b="0" i="0" u="none" strike="noStrike" cap="none" dirty="0">
                <a:solidFill>
                  <a:schemeClr val="accent2"/>
                </a:solidFill>
                <a:latin typeface="Calibri"/>
                <a:ea typeface="Calibri"/>
                <a:cs typeface="Calibri"/>
                <a:sym typeface="Calibri"/>
              </a:rPr>
              <a:t>Class of 2022 Cohort</a:t>
            </a:r>
            <a:endParaRPr sz="1400" b="0" i="0" u="none" strike="noStrike" cap="none" dirty="0">
              <a:solidFill>
                <a:srgbClr val="000000"/>
              </a:solidFill>
              <a:latin typeface="Arial"/>
              <a:ea typeface="Arial"/>
              <a:cs typeface="Arial"/>
              <a:sym typeface="Arial"/>
            </a:endParaRPr>
          </a:p>
        </p:txBody>
      </p:sp>
      <p:graphicFrame>
        <p:nvGraphicFramePr>
          <p:cNvPr id="545" name="Google Shape;545;p61"/>
          <p:cNvGraphicFramePr/>
          <p:nvPr/>
        </p:nvGraphicFramePr>
        <p:xfrm>
          <a:off x="228600" y="1397000"/>
          <a:ext cx="11658600" cy="5461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62"/>
          <p:cNvSpPr txBox="1"/>
          <p:nvPr/>
        </p:nvSpPr>
        <p:spPr>
          <a:xfrm>
            <a:off x="1524000" y="304800"/>
            <a:ext cx="9144000" cy="914400"/>
          </a:xfrm>
          <a:prstGeom prst="rect">
            <a:avLst/>
          </a:prstGeom>
          <a:noFill/>
          <a:ln>
            <a:noFill/>
          </a:ln>
        </p:spPr>
        <p:txBody>
          <a:bodyPr spcFirstLastPara="1" wrap="square" lIns="91425" tIns="45700" rIns="91425" bIns="45700" anchor="ctr" anchorCtr="0">
            <a:normAutofit fontScale="52499" lnSpcReduction="20000"/>
          </a:bodyPr>
          <a:lstStyle/>
          <a:p>
            <a:pPr marL="0" marR="0" lvl="0" indent="0" algn="ctr" rtl="0">
              <a:lnSpc>
                <a:spcPct val="100000"/>
              </a:lnSpc>
              <a:spcBef>
                <a:spcPts val="0"/>
              </a:spcBef>
              <a:spcAft>
                <a:spcPts val="0"/>
              </a:spcAft>
              <a:buClr>
                <a:srgbClr val="000000"/>
              </a:buClr>
              <a:buSzPct val="100000"/>
              <a:buFont typeface="Arial"/>
              <a:buNone/>
            </a:pPr>
            <a:r>
              <a:rPr lang="en-US" sz="4700" b="0" i="0" u="none" strike="noStrike" cap="none" dirty="0">
                <a:solidFill>
                  <a:schemeClr val="accent1"/>
                </a:solidFill>
                <a:latin typeface="Calibri"/>
                <a:ea typeface="Calibri"/>
                <a:cs typeface="Calibri"/>
                <a:sym typeface="Calibri"/>
              </a:rPr>
              <a:t>5-Year Extended Federal Graduation Rate Without Exclusions (9-12)</a:t>
            </a:r>
            <a:br>
              <a:rPr lang="en-US" sz="4700" b="0" i="0" u="none" strike="noStrike" cap="none" dirty="0">
                <a:solidFill>
                  <a:schemeClr val="dk1"/>
                </a:solidFill>
                <a:latin typeface="Calibri"/>
                <a:ea typeface="Calibri"/>
                <a:cs typeface="Calibri"/>
                <a:sym typeface="Calibri"/>
              </a:rPr>
            </a:br>
            <a:r>
              <a:rPr lang="en-US" sz="4600" b="0" i="0" u="none" strike="noStrike" cap="none" dirty="0">
                <a:solidFill>
                  <a:schemeClr val="accent2"/>
                </a:solidFill>
                <a:latin typeface="Calibri"/>
                <a:ea typeface="Calibri"/>
                <a:cs typeface="Calibri"/>
                <a:sym typeface="Calibri"/>
              </a:rPr>
              <a:t>Class of 2022 Cohort</a:t>
            </a:r>
            <a:endParaRPr sz="1400" b="0" i="0" u="none" strike="noStrike" cap="none" dirty="0">
              <a:solidFill>
                <a:srgbClr val="000000"/>
              </a:solidFill>
              <a:latin typeface="Arial"/>
              <a:ea typeface="Arial"/>
              <a:cs typeface="Arial"/>
              <a:sym typeface="Arial"/>
            </a:endParaRPr>
          </a:p>
        </p:txBody>
      </p:sp>
      <p:graphicFrame>
        <p:nvGraphicFramePr>
          <p:cNvPr id="553" name="Google Shape;553;p62"/>
          <p:cNvGraphicFramePr/>
          <p:nvPr/>
        </p:nvGraphicFramePr>
        <p:xfrm>
          <a:off x="228600" y="1219200"/>
          <a:ext cx="11734800" cy="5638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63"/>
          <p:cNvSpPr txBox="1"/>
          <p:nvPr/>
        </p:nvSpPr>
        <p:spPr>
          <a:xfrm>
            <a:off x="1524000" y="304800"/>
            <a:ext cx="9144000" cy="914400"/>
          </a:xfrm>
          <a:prstGeom prst="rect">
            <a:avLst/>
          </a:prstGeom>
          <a:noFill/>
          <a:ln>
            <a:noFill/>
          </a:ln>
        </p:spPr>
        <p:txBody>
          <a:bodyPr spcFirstLastPara="1" wrap="square" lIns="91425" tIns="45700" rIns="91425" bIns="45700" anchor="ctr" anchorCtr="0">
            <a:normAutofit fontScale="60000" lnSpcReduction="20000"/>
          </a:bodyPr>
          <a:lstStyle/>
          <a:p>
            <a:pPr marL="0" marR="0" lvl="0" indent="0" algn="ctr" rtl="0">
              <a:lnSpc>
                <a:spcPct val="100000"/>
              </a:lnSpc>
              <a:spcBef>
                <a:spcPts val="0"/>
              </a:spcBef>
              <a:spcAft>
                <a:spcPts val="0"/>
              </a:spcAft>
              <a:buClr>
                <a:srgbClr val="000000"/>
              </a:buClr>
              <a:buSzPct val="100000"/>
              <a:buFont typeface="Arial"/>
              <a:buNone/>
            </a:pPr>
            <a:r>
              <a:rPr lang="en-US" sz="4300" b="0" i="0" u="none" strike="noStrike" cap="none" dirty="0">
                <a:solidFill>
                  <a:schemeClr val="accent1"/>
                </a:solidFill>
                <a:latin typeface="Calibri"/>
                <a:ea typeface="Calibri"/>
                <a:cs typeface="Calibri"/>
                <a:sym typeface="Calibri"/>
              </a:rPr>
              <a:t>6-Year Extended Longitudinal Graduation Rate (Grades 9-12)</a:t>
            </a:r>
            <a:br>
              <a:rPr lang="en-US" sz="4300" b="0" i="0" u="none" strike="noStrike" cap="none" dirty="0">
                <a:solidFill>
                  <a:schemeClr val="dk1"/>
                </a:solidFill>
                <a:latin typeface="Calibri"/>
                <a:ea typeface="Calibri"/>
                <a:cs typeface="Calibri"/>
                <a:sym typeface="Calibri"/>
              </a:rPr>
            </a:br>
            <a:r>
              <a:rPr lang="en-US" sz="4000" b="0" i="0" u="none" strike="noStrike" cap="none" dirty="0">
                <a:solidFill>
                  <a:schemeClr val="accent2"/>
                </a:solidFill>
                <a:latin typeface="Calibri"/>
                <a:ea typeface="Calibri"/>
                <a:cs typeface="Calibri"/>
                <a:sym typeface="Calibri"/>
              </a:rPr>
              <a:t>Class of 2021 Cohort</a:t>
            </a:r>
            <a:endParaRPr sz="1400" b="0" i="0" u="none" strike="noStrike" cap="none" dirty="0">
              <a:solidFill>
                <a:srgbClr val="000000"/>
              </a:solidFill>
              <a:latin typeface="Arial"/>
              <a:ea typeface="Arial"/>
              <a:cs typeface="Arial"/>
              <a:sym typeface="Arial"/>
            </a:endParaRPr>
          </a:p>
        </p:txBody>
      </p:sp>
      <p:graphicFrame>
        <p:nvGraphicFramePr>
          <p:cNvPr id="561" name="Google Shape;561;p63"/>
          <p:cNvGraphicFramePr/>
          <p:nvPr/>
        </p:nvGraphicFramePr>
        <p:xfrm>
          <a:off x="228600" y="1397000"/>
          <a:ext cx="11658600" cy="5461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64"/>
          <p:cNvSpPr txBox="1"/>
          <p:nvPr/>
        </p:nvSpPr>
        <p:spPr>
          <a:xfrm>
            <a:off x="1524000" y="304800"/>
            <a:ext cx="9144000" cy="914400"/>
          </a:xfrm>
          <a:prstGeom prst="rect">
            <a:avLst/>
          </a:prstGeom>
          <a:noFill/>
          <a:ln>
            <a:noFill/>
          </a:ln>
        </p:spPr>
        <p:txBody>
          <a:bodyPr spcFirstLastPara="1" wrap="square" lIns="91425" tIns="45700" rIns="91425" bIns="45700" anchor="ctr" anchorCtr="0">
            <a:normAutofit fontScale="52499" lnSpcReduction="20000"/>
          </a:bodyPr>
          <a:lstStyle/>
          <a:p>
            <a:pPr marL="0" marR="0" lvl="0" indent="0" algn="ctr" rtl="0">
              <a:lnSpc>
                <a:spcPct val="100000"/>
              </a:lnSpc>
              <a:spcBef>
                <a:spcPts val="0"/>
              </a:spcBef>
              <a:spcAft>
                <a:spcPts val="0"/>
              </a:spcAft>
              <a:buClr>
                <a:srgbClr val="000000"/>
              </a:buClr>
              <a:buSzPct val="100000"/>
              <a:buFont typeface="Arial"/>
              <a:buNone/>
            </a:pPr>
            <a:r>
              <a:rPr lang="en-US" sz="4700" b="0" i="0" u="none" strike="noStrike" cap="none" dirty="0">
                <a:solidFill>
                  <a:schemeClr val="accent1"/>
                </a:solidFill>
                <a:latin typeface="Calibri"/>
                <a:ea typeface="Calibri"/>
                <a:cs typeface="Calibri"/>
                <a:sym typeface="Calibri"/>
              </a:rPr>
              <a:t>6-Year Extended Federal Graduation Rate Without Exclusions (9-12)</a:t>
            </a:r>
            <a:br>
              <a:rPr lang="en-US" sz="4700" b="0" i="0" u="none" strike="noStrike" cap="none" dirty="0">
                <a:solidFill>
                  <a:schemeClr val="dk1"/>
                </a:solidFill>
                <a:latin typeface="Calibri"/>
                <a:ea typeface="Calibri"/>
                <a:cs typeface="Calibri"/>
                <a:sym typeface="Calibri"/>
              </a:rPr>
            </a:br>
            <a:r>
              <a:rPr lang="en-US" sz="4600" b="0" i="0" u="none" strike="noStrike" cap="none" dirty="0">
                <a:solidFill>
                  <a:schemeClr val="accent2"/>
                </a:solidFill>
                <a:latin typeface="Calibri"/>
                <a:ea typeface="Calibri"/>
                <a:cs typeface="Calibri"/>
                <a:sym typeface="Calibri"/>
              </a:rPr>
              <a:t>Class of 2021 Cohort</a:t>
            </a:r>
            <a:endParaRPr sz="1400" b="0" i="0" u="none" strike="noStrike" cap="none" dirty="0">
              <a:solidFill>
                <a:srgbClr val="000000"/>
              </a:solidFill>
              <a:latin typeface="Arial"/>
              <a:ea typeface="Arial"/>
              <a:cs typeface="Arial"/>
              <a:sym typeface="Arial"/>
            </a:endParaRPr>
          </a:p>
        </p:txBody>
      </p:sp>
      <p:graphicFrame>
        <p:nvGraphicFramePr>
          <p:cNvPr id="569" name="Google Shape;569;p64"/>
          <p:cNvGraphicFramePr/>
          <p:nvPr/>
        </p:nvGraphicFramePr>
        <p:xfrm>
          <a:off x="228600" y="1219200"/>
          <a:ext cx="11734800" cy="5638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a:extLst>
            <a:ext uri="{FF2B5EF4-FFF2-40B4-BE49-F238E27FC236}">
              <a16:creationId xmlns:a16="http://schemas.microsoft.com/office/drawing/2014/main" id="{F53514BD-D46A-3B7F-3BC5-865F2082D383}"/>
            </a:ext>
          </a:extLst>
        </p:cNvPr>
        <p:cNvGrpSpPr/>
        <p:nvPr/>
      </p:nvGrpSpPr>
      <p:grpSpPr>
        <a:xfrm>
          <a:off x="0" y="0"/>
          <a:ext cx="0" cy="0"/>
          <a:chOff x="0" y="0"/>
          <a:chExt cx="0" cy="0"/>
        </a:xfrm>
      </p:grpSpPr>
      <p:sp>
        <p:nvSpPr>
          <p:cNvPr id="123" name="Google Shape;123;p5">
            <a:extLst>
              <a:ext uri="{FF2B5EF4-FFF2-40B4-BE49-F238E27FC236}">
                <a16:creationId xmlns:a16="http://schemas.microsoft.com/office/drawing/2014/main" id="{5342DBB1-CA12-CFF9-8A47-396F5322A29A}"/>
              </a:ext>
            </a:extLst>
          </p:cNvPr>
          <p:cNvSpPr txBox="1">
            <a:spLocks noGrp="1"/>
          </p:cNvSpPr>
          <p:nvPr>
            <p:ph type="title"/>
          </p:nvPr>
        </p:nvSpPr>
        <p:spPr>
          <a:xfrm>
            <a:off x="609600" y="274638"/>
            <a:ext cx="10972800" cy="676572"/>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accent1"/>
              </a:buClr>
              <a:buSzPct val="100000"/>
              <a:buFont typeface="Calibri"/>
              <a:buNone/>
            </a:pPr>
            <a:r>
              <a:rPr lang="en-US" dirty="0">
                <a:solidFill>
                  <a:schemeClr val="accent1"/>
                </a:solidFill>
              </a:rPr>
              <a:t>Accessing the TPRS Reports</a:t>
            </a:r>
            <a:endParaRPr dirty="0"/>
          </a:p>
        </p:txBody>
      </p:sp>
      <p:sp>
        <p:nvSpPr>
          <p:cNvPr id="125" name="Google Shape;125;p5">
            <a:extLst>
              <a:ext uri="{FF2B5EF4-FFF2-40B4-BE49-F238E27FC236}">
                <a16:creationId xmlns:a16="http://schemas.microsoft.com/office/drawing/2014/main" id="{0DD13F3C-05CD-099C-A94B-D2919D206190}"/>
              </a:ext>
            </a:extLst>
          </p:cNvPr>
          <p:cNvSpPr txBox="1"/>
          <p:nvPr/>
        </p:nvSpPr>
        <p:spPr>
          <a:xfrm>
            <a:off x="4800600" y="951210"/>
            <a:ext cx="2590800"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sng" strike="noStrike" cap="none"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Link to TPRS Web page</a:t>
            </a:r>
            <a:endParaRPr sz="2000" b="0" i="0" u="none" strike="noStrike" cap="none" dirty="0">
              <a:solidFill>
                <a:schemeClr val="dk1"/>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727A44ED-314D-2277-F428-C2E6AC18F186}"/>
              </a:ext>
            </a:extLst>
          </p:cNvPr>
          <p:cNvPicPr>
            <a:picLocks noChangeAspect="1"/>
          </p:cNvPicPr>
          <p:nvPr/>
        </p:nvPicPr>
        <p:blipFill>
          <a:blip r:embed="rId4"/>
          <a:stretch>
            <a:fillRect/>
          </a:stretch>
        </p:blipFill>
        <p:spPr>
          <a:xfrm>
            <a:off x="2680736" y="1351320"/>
            <a:ext cx="6830528" cy="5515190"/>
          </a:xfrm>
          <a:prstGeom prst="rect">
            <a:avLst/>
          </a:prstGeom>
        </p:spPr>
      </p:pic>
    </p:spTree>
    <p:extLst>
      <p:ext uri="{BB962C8B-B14F-4D97-AF65-F5344CB8AC3E}">
        <p14:creationId xmlns:p14="http://schemas.microsoft.com/office/powerpoint/2010/main" val="18807721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graphicFrame>
        <p:nvGraphicFramePr>
          <p:cNvPr id="576" name="Google Shape;576;p65"/>
          <p:cNvGraphicFramePr/>
          <p:nvPr/>
        </p:nvGraphicFramePr>
        <p:xfrm>
          <a:off x="177800" y="895350"/>
          <a:ext cx="11658600" cy="5461000"/>
        </p:xfrm>
        <a:graphic>
          <a:graphicData uri="http://schemas.openxmlformats.org/drawingml/2006/chart">
            <c:chart xmlns:c="http://schemas.openxmlformats.org/drawingml/2006/chart" xmlns:r="http://schemas.openxmlformats.org/officeDocument/2006/relationships" r:id="rId3"/>
          </a:graphicData>
        </a:graphic>
      </p:graphicFrame>
      <p:sp>
        <p:nvSpPr>
          <p:cNvPr id="577" name="Google Shape;577;p65"/>
          <p:cNvSpPr txBox="1"/>
          <p:nvPr/>
        </p:nvSpPr>
        <p:spPr>
          <a:xfrm>
            <a:off x="1524000" y="136525"/>
            <a:ext cx="9144000" cy="914400"/>
          </a:xfrm>
          <a:prstGeom prst="rect">
            <a:avLst/>
          </a:prstGeom>
          <a:noFill/>
          <a:ln>
            <a:noFill/>
          </a:ln>
        </p:spPr>
        <p:txBody>
          <a:bodyPr spcFirstLastPara="1" wrap="square" lIns="91425" tIns="45700" rIns="91425" bIns="45700" anchor="ctr" anchorCtr="0">
            <a:normAutofit fontScale="97500"/>
          </a:bodyPr>
          <a:lstStyle/>
          <a:p>
            <a:pPr marL="0" marR="0" lvl="0" indent="0" algn="ctr" rtl="0">
              <a:lnSpc>
                <a:spcPct val="100000"/>
              </a:lnSpc>
              <a:spcBef>
                <a:spcPts val="0"/>
              </a:spcBef>
              <a:spcAft>
                <a:spcPts val="0"/>
              </a:spcAft>
              <a:buClr>
                <a:srgbClr val="000000"/>
              </a:buClr>
              <a:buSzPct val="100000"/>
              <a:buFont typeface="Arial"/>
              <a:buNone/>
            </a:pPr>
            <a:r>
              <a:rPr lang="en-US" sz="3600" b="0" i="0" u="none" strike="noStrike" cap="none" dirty="0">
                <a:solidFill>
                  <a:schemeClr val="accent1"/>
                </a:solidFill>
                <a:latin typeface="Calibri"/>
                <a:ea typeface="Calibri"/>
                <a:cs typeface="Calibri"/>
                <a:sym typeface="Calibri"/>
              </a:rPr>
              <a:t>Class of 2023 College Ready Graduates</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66"/>
          <p:cNvSpPr txBox="1"/>
          <p:nvPr/>
        </p:nvSpPr>
        <p:spPr>
          <a:xfrm>
            <a:off x="1524000" y="304800"/>
            <a:ext cx="9144000" cy="914400"/>
          </a:xfrm>
          <a:prstGeom prst="rect">
            <a:avLst/>
          </a:prstGeom>
          <a:noFill/>
          <a:ln>
            <a:noFill/>
          </a:ln>
        </p:spPr>
        <p:txBody>
          <a:bodyPr spcFirstLastPara="1" wrap="square" lIns="91425" tIns="45700" rIns="91425" bIns="45700" anchor="ctr" anchorCtr="0">
            <a:normAutofit fontScale="97500"/>
          </a:bodyPr>
          <a:lstStyle/>
          <a:p>
            <a:pPr marL="0" marR="0" lvl="0" indent="0" algn="ctr" rtl="0">
              <a:lnSpc>
                <a:spcPct val="100000"/>
              </a:lnSpc>
              <a:spcBef>
                <a:spcPts val="0"/>
              </a:spcBef>
              <a:spcAft>
                <a:spcPts val="0"/>
              </a:spcAft>
              <a:buClr>
                <a:srgbClr val="000000"/>
              </a:buClr>
              <a:buSzPct val="100000"/>
              <a:buFont typeface="Arial"/>
              <a:buNone/>
            </a:pPr>
            <a:r>
              <a:rPr lang="en-US" sz="3600" b="0" i="0" u="none" strike="noStrike" cap="none" dirty="0">
                <a:solidFill>
                  <a:schemeClr val="accent1"/>
                </a:solidFill>
                <a:latin typeface="Calibri"/>
                <a:ea typeface="Calibri"/>
                <a:cs typeface="Calibri"/>
                <a:sym typeface="Calibri"/>
              </a:rPr>
              <a:t>Class of 2023 Career or Military Ready Graduates</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ct val="100000"/>
              <a:buFont typeface="Arial"/>
              <a:buNone/>
            </a:pPr>
            <a:endParaRPr sz="3200" b="0" i="0" u="none" strike="noStrike" cap="none" dirty="0">
              <a:solidFill>
                <a:schemeClr val="accent2"/>
              </a:solidFill>
              <a:latin typeface="Calibri"/>
              <a:ea typeface="Calibri"/>
              <a:cs typeface="Calibri"/>
              <a:sym typeface="Calibri"/>
            </a:endParaRPr>
          </a:p>
        </p:txBody>
      </p:sp>
      <p:graphicFrame>
        <p:nvGraphicFramePr>
          <p:cNvPr id="585" name="Google Shape;585;p66"/>
          <p:cNvGraphicFramePr/>
          <p:nvPr/>
        </p:nvGraphicFramePr>
        <p:xfrm>
          <a:off x="266700" y="762000"/>
          <a:ext cx="11658600" cy="5461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graphicFrame>
        <p:nvGraphicFramePr>
          <p:cNvPr id="592" name="Google Shape;592;p67"/>
          <p:cNvGraphicFramePr/>
          <p:nvPr>
            <p:extLst>
              <p:ext uri="{D42A27DB-BD31-4B8C-83A1-F6EECF244321}">
                <p14:modId xmlns:p14="http://schemas.microsoft.com/office/powerpoint/2010/main" val="70213131"/>
              </p:ext>
            </p:extLst>
          </p:nvPr>
        </p:nvGraphicFramePr>
        <p:xfrm>
          <a:off x="304800" y="1066800"/>
          <a:ext cx="11658600" cy="5791200"/>
        </p:xfrm>
        <a:graphic>
          <a:graphicData uri="http://schemas.openxmlformats.org/drawingml/2006/chart">
            <c:chart xmlns:c="http://schemas.openxmlformats.org/drawingml/2006/chart" xmlns:r="http://schemas.openxmlformats.org/officeDocument/2006/relationships" r:id="rId3"/>
          </a:graphicData>
        </a:graphic>
      </p:graphicFrame>
      <p:sp>
        <p:nvSpPr>
          <p:cNvPr id="593" name="Google Shape;593;p67"/>
          <p:cNvSpPr txBox="1"/>
          <p:nvPr/>
        </p:nvSpPr>
        <p:spPr>
          <a:xfrm>
            <a:off x="1548384" y="152400"/>
            <a:ext cx="9144000" cy="777875"/>
          </a:xfrm>
          <a:prstGeom prst="rect">
            <a:avLst/>
          </a:prstGeom>
          <a:noFill/>
          <a:ln>
            <a:noFill/>
          </a:ln>
        </p:spPr>
        <p:txBody>
          <a:bodyPr spcFirstLastPara="1" wrap="square" lIns="91425" tIns="45700" rIns="91425" bIns="45700" anchor="ctr" anchorCtr="0">
            <a:normAutofit fontScale="97500"/>
          </a:bodyPr>
          <a:lstStyle/>
          <a:p>
            <a:pPr marL="0" marR="0" lvl="0" indent="0" algn="ctr" rtl="0">
              <a:lnSpc>
                <a:spcPct val="100000"/>
              </a:lnSpc>
              <a:spcBef>
                <a:spcPts val="0"/>
              </a:spcBef>
              <a:spcAft>
                <a:spcPts val="0"/>
              </a:spcAft>
              <a:buClr>
                <a:srgbClr val="000000"/>
              </a:buClr>
              <a:buSzPct val="100000"/>
              <a:buFont typeface="Arial"/>
              <a:buNone/>
            </a:pPr>
            <a:r>
              <a:rPr lang="en-US" sz="3600" b="0" i="0" u="none" strike="noStrike" cap="none">
                <a:solidFill>
                  <a:schemeClr val="accent1"/>
                </a:solidFill>
                <a:latin typeface="Calibri"/>
                <a:ea typeface="Calibri"/>
                <a:cs typeface="Calibri"/>
                <a:sym typeface="Calibri"/>
              </a:rPr>
              <a:t>Average SAT Score, All Subjects</a:t>
            </a:r>
            <a:endParaRPr sz="3200" b="0" i="0" u="none" strike="noStrike" cap="none">
              <a:solidFill>
                <a:schemeClr val="accent2"/>
              </a:solidFill>
              <a:latin typeface="Calibri"/>
              <a:ea typeface="Calibri"/>
              <a:cs typeface="Calibri"/>
              <a:sym typeface="Calibri"/>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68"/>
          <p:cNvSpPr txBox="1"/>
          <p:nvPr/>
        </p:nvSpPr>
        <p:spPr>
          <a:xfrm>
            <a:off x="1524000" y="168275"/>
            <a:ext cx="9144000" cy="762000"/>
          </a:xfrm>
          <a:prstGeom prst="rect">
            <a:avLst/>
          </a:prstGeom>
          <a:noFill/>
          <a:ln>
            <a:noFill/>
          </a:ln>
        </p:spPr>
        <p:txBody>
          <a:bodyPr spcFirstLastPara="1" wrap="square" lIns="91425" tIns="45700" rIns="91425" bIns="45700" anchor="ctr" anchorCtr="0">
            <a:normAutofit fontScale="97500"/>
          </a:bodyPr>
          <a:lstStyle/>
          <a:p>
            <a:pPr marL="0" marR="0" lvl="0" indent="0" algn="ctr" rtl="0">
              <a:lnSpc>
                <a:spcPct val="100000"/>
              </a:lnSpc>
              <a:spcBef>
                <a:spcPts val="0"/>
              </a:spcBef>
              <a:spcAft>
                <a:spcPts val="0"/>
              </a:spcAft>
              <a:buClr>
                <a:srgbClr val="000000"/>
              </a:buClr>
              <a:buSzPct val="100000"/>
              <a:buFont typeface="Arial"/>
              <a:buNone/>
            </a:pPr>
            <a:r>
              <a:rPr lang="en-US" sz="3600" b="0" i="0" u="none" strike="noStrike" cap="none">
                <a:solidFill>
                  <a:schemeClr val="accent1"/>
                </a:solidFill>
                <a:latin typeface="Calibri"/>
                <a:ea typeface="Calibri"/>
                <a:cs typeface="Calibri"/>
                <a:sym typeface="Calibri"/>
              </a:rPr>
              <a:t>Average ACT Score, All Subjects</a:t>
            </a:r>
            <a:endParaRPr sz="3200" b="0" i="0" u="none" strike="noStrike" cap="none">
              <a:solidFill>
                <a:schemeClr val="accent2"/>
              </a:solidFill>
              <a:latin typeface="Calibri"/>
              <a:ea typeface="Calibri"/>
              <a:cs typeface="Calibri"/>
              <a:sym typeface="Calibri"/>
            </a:endParaRPr>
          </a:p>
        </p:txBody>
      </p:sp>
      <p:graphicFrame>
        <p:nvGraphicFramePr>
          <p:cNvPr id="601" name="Google Shape;601;p68"/>
          <p:cNvGraphicFramePr/>
          <p:nvPr>
            <p:extLst>
              <p:ext uri="{D42A27DB-BD31-4B8C-83A1-F6EECF244321}">
                <p14:modId xmlns:p14="http://schemas.microsoft.com/office/powerpoint/2010/main" val="3054224655"/>
              </p:ext>
            </p:extLst>
          </p:nvPr>
        </p:nvGraphicFramePr>
        <p:xfrm>
          <a:off x="304800" y="1066800"/>
          <a:ext cx="11658600" cy="5791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6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accent1"/>
              </a:buClr>
              <a:buSzPts val="4400"/>
              <a:buFont typeface="Calibri"/>
              <a:buNone/>
            </a:pPr>
            <a:r>
              <a:rPr lang="en-US" dirty="0">
                <a:solidFill>
                  <a:schemeClr val="accent1"/>
                </a:solidFill>
              </a:rPr>
              <a:t>2023 – 2024 </a:t>
            </a:r>
            <a:r>
              <a:rPr lang="en-US" dirty="0"/>
              <a:t>Student Ethnic Distribution</a:t>
            </a:r>
            <a:endParaRPr dirty="0"/>
          </a:p>
        </p:txBody>
      </p:sp>
      <p:graphicFrame>
        <p:nvGraphicFramePr>
          <p:cNvPr id="609" name="Google Shape;609;p69"/>
          <p:cNvGraphicFramePr/>
          <p:nvPr>
            <p:extLst>
              <p:ext uri="{D42A27DB-BD31-4B8C-83A1-F6EECF244321}">
                <p14:modId xmlns:p14="http://schemas.microsoft.com/office/powerpoint/2010/main" val="1330554115"/>
              </p:ext>
            </p:extLst>
          </p:nvPr>
        </p:nvGraphicFramePr>
        <p:xfrm>
          <a:off x="1524000" y="1066800"/>
          <a:ext cx="5461000" cy="5562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10" name="Google Shape;610;p69"/>
          <p:cNvGraphicFramePr/>
          <p:nvPr>
            <p:extLst>
              <p:ext uri="{D42A27DB-BD31-4B8C-83A1-F6EECF244321}">
                <p14:modId xmlns:p14="http://schemas.microsoft.com/office/powerpoint/2010/main" val="2541106542"/>
              </p:ext>
            </p:extLst>
          </p:nvPr>
        </p:nvGraphicFramePr>
        <p:xfrm>
          <a:off x="7010400" y="1066800"/>
          <a:ext cx="3556000" cy="55626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Google Shape;617;p7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accent1"/>
              </a:buClr>
              <a:buSzPts val="4400"/>
              <a:buFont typeface="Calibri"/>
              <a:buNone/>
            </a:pPr>
            <a:r>
              <a:rPr lang="en-US" dirty="0">
                <a:solidFill>
                  <a:schemeClr val="accent1"/>
                </a:solidFill>
              </a:rPr>
              <a:t>2023 – 2024 </a:t>
            </a:r>
            <a:r>
              <a:rPr lang="en-US" dirty="0"/>
              <a:t>Student Demographics</a:t>
            </a:r>
            <a:endParaRPr dirty="0"/>
          </a:p>
        </p:txBody>
      </p:sp>
      <p:graphicFrame>
        <p:nvGraphicFramePr>
          <p:cNvPr id="618" name="Google Shape;618;p70"/>
          <p:cNvGraphicFramePr/>
          <p:nvPr>
            <p:extLst>
              <p:ext uri="{D42A27DB-BD31-4B8C-83A1-F6EECF244321}">
                <p14:modId xmlns:p14="http://schemas.microsoft.com/office/powerpoint/2010/main" val="2253201673"/>
              </p:ext>
            </p:extLst>
          </p:nvPr>
        </p:nvGraphicFramePr>
        <p:xfrm>
          <a:off x="1676401" y="2057400"/>
          <a:ext cx="8610600" cy="3078530"/>
        </p:xfrm>
        <a:graphic>
          <a:graphicData uri="http://schemas.openxmlformats.org/drawingml/2006/table">
            <a:tbl>
              <a:tblPr firstRow="1" bandRow="1">
                <a:noFill/>
                <a:tableStyleId>{34BA092C-B92D-412F-BB68-FABD7DFD0C8C}</a:tableStyleId>
              </a:tblPr>
              <a:tblGrid>
                <a:gridCol w="54864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tblGrid>
              <a:tr h="37085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3200"/>
                        <a:buFont typeface="Arial"/>
                        <a:buNone/>
                      </a:pPr>
                      <a:r>
                        <a:rPr lang="en-US" sz="3200" u="none" strike="noStrike" cap="none"/>
                        <a:t>District</a:t>
                      </a:r>
                      <a:endParaRPr sz="14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3200"/>
                        <a:buFont typeface="Arial"/>
                        <a:buNone/>
                      </a:pPr>
                      <a:r>
                        <a:rPr lang="en-US" sz="3200" u="none" strike="noStrike" cap="none"/>
                        <a:t>State</a:t>
                      </a:r>
                      <a:endParaRPr sz="1400" u="none" strike="noStrike" cap="none"/>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t>Economically Disadvantaged</a:t>
                      </a:r>
                      <a:endParaRPr sz="1400" u="none" strike="noStrike" cap="none"/>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2400"/>
                        <a:buFont typeface="Calibri"/>
                        <a:buNone/>
                      </a:pPr>
                      <a:endParaRPr sz="2400" b="1"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dirty="0"/>
                        <a:t>62.3%</a:t>
                      </a:r>
                      <a:endParaRPr sz="1400" u="none" strike="noStrike" cap="none" dirty="0"/>
                    </a:p>
                  </a:txBody>
                  <a:tcPr marL="91450" marR="91450" marT="45725" marB="45725" anchor="ctr"/>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t>Emergent Bilingual/EL</a:t>
                      </a:r>
                      <a:endParaRPr sz="1400" u="none" strike="noStrike" cap="none"/>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2400"/>
                        <a:buFont typeface="Calibri"/>
                        <a:buNone/>
                      </a:pPr>
                      <a:endParaRPr sz="2400" b="1" u="none" strike="noStrike" cap="none" dirty="0"/>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dirty="0"/>
                        <a:t>24.4%</a:t>
                      </a:r>
                      <a:endParaRPr sz="1400" u="none" strike="noStrike" cap="none" dirty="0"/>
                    </a:p>
                  </a:txBody>
                  <a:tcPr marL="91450" marR="91450" marT="45725" marB="45725" anchor="ctr"/>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dirty="0"/>
                        <a:t>Students w/Disciplinary Placements (2021-2022)</a:t>
                      </a:r>
                      <a:endParaRPr sz="2800" u="none" strike="noStrike" cap="none" dirty="0"/>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2400"/>
                        <a:buFont typeface="Calibri"/>
                        <a:buNone/>
                      </a:pPr>
                      <a:endParaRPr sz="2400" b="1" u="none" strike="noStrike" cap="none" dirty="0"/>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dirty="0"/>
                        <a:t>1.9%</a:t>
                      </a:r>
                      <a:endParaRPr sz="1400" u="none" strike="noStrike" cap="none" dirty="0"/>
                    </a:p>
                  </a:txBody>
                  <a:tcPr marL="91450" marR="91450" marT="45725" marB="45725" anchor="ctr"/>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dirty="0"/>
                        <a:t>At-Risk</a:t>
                      </a:r>
                      <a:endParaRPr sz="1400" u="none" strike="noStrike" cap="none" dirty="0"/>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2400"/>
                        <a:buFont typeface="Calibri"/>
                        <a:buNone/>
                      </a:pPr>
                      <a:endParaRPr sz="2400" b="1" u="none" strike="noStrike" cap="none" dirty="0"/>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dirty="0"/>
                        <a:t>53.2%</a:t>
                      </a:r>
                      <a:endParaRPr sz="1400" u="none" strike="noStrike" cap="none" dirty="0"/>
                    </a:p>
                  </a:txBody>
                  <a:tcPr marL="91450" marR="91450" marT="45725" marB="45725" anchor="ctr"/>
                </a:tc>
                <a:extLst>
                  <a:ext uri="{0D108BD9-81ED-4DB2-BD59-A6C34878D82A}">
                    <a16:rowId xmlns:a16="http://schemas.microsoft.com/office/drawing/2014/main" val="10004"/>
                  </a:ext>
                </a:extLst>
              </a:tr>
            </a:tbl>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p7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accent1"/>
              </a:buClr>
              <a:buSzPts val="4400"/>
              <a:buFont typeface="Calibri"/>
              <a:buNone/>
            </a:pPr>
            <a:r>
              <a:rPr lang="en-US" dirty="0">
                <a:solidFill>
                  <a:schemeClr val="accent1"/>
                </a:solidFill>
              </a:rPr>
              <a:t>2023 – 2024 </a:t>
            </a:r>
            <a:r>
              <a:rPr lang="en-US" dirty="0"/>
              <a:t>Enrollment by Program</a:t>
            </a:r>
            <a:endParaRPr dirty="0"/>
          </a:p>
        </p:txBody>
      </p:sp>
      <p:graphicFrame>
        <p:nvGraphicFramePr>
          <p:cNvPr id="644" name="Google Shape;644;p73"/>
          <p:cNvGraphicFramePr/>
          <p:nvPr>
            <p:extLst>
              <p:ext uri="{D42A27DB-BD31-4B8C-83A1-F6EECF244321}">
                <p14:modId xmlns:p14="http://schemas.microsoft.com/office/powerpoint/2010/main" val="1829624827"/>
              </p:ext>
            </p:extLst>
          </p:nvPr>
        </p:nvGraphicFramePr>
        <p:xfrm>
          <a:off x="1752601" y="2057400"/>
          <a:ext cx="8610600" cy="3169980"/>
        </p:xfrm>
        <a:graphic>
          <a:graphicData uri="http://schemas.openxmlformats.org/drawingml/2006/table">
            <a:tbl>
              <a:tblPr firstRow="1" bandRow="1">
                <a:noFill/>
                <a:tableStyleId>{34BA092C-B92D-412F-BB68-FABD7DFD0C8C}</a:tableStyleId>
              </a:tblPr>
              <a:tblGrid>
                <a:gridCol w="57150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tblGrid>
              <a:tr h="37085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3200"/>
                        <a:buFont typeface="Arial"/>
                        <a:buNone/>
                      </a:pPr>
                      <a:r>
                        <a:rPr lang="en-US" sz="3200" u="none" strike="noStrike" cap="none"/>
                        <a:t>District</a:t>
                      </a:r>
                      <a:endParaRPr sz="14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3200"/>
                        <a:buFont typeface="Arial"/>
                        <a:buNone/>
                      </a:pPr>
                      <a:r>
                        <a:rPr lang="en-US" sz="3200" u="none" strike="noStrike" cap="none"/>
                        <a:t>State</a:t>
                      </a:r>
                      <a:endParaRPr sz="1400" u="none" strike="noStrike" cap="none"/>
                    </a:p>
                  </a:txBody>
                  <a:tcPr marL="91450" marR="91450" marT="45725" marB="45725" anchor="ctr"/>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t>Bilingual/ESL</a:t>
                      </a:r>
                      <a:endParaRPr sz="1400" u="none" strike="noStrike" cap="none"/>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2400"/>
                        <a:buFont typeface="Calibri"/>
                        <a:buNone/>
                      </a:pPr>
                      <a:endParaRPr sz="2400" b="1"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dirty="0"/>
                        <a:t>24.5%</a:t>
                      </a:r>
                      <a:endParaRPr sz="1400" u="none" strike="noStrike" cap="none" dirty="0"/>
                    </a:p>
                  </a:txBody>
                  <a:tcPr marL="91450" marR="91450" marT="45725" marB="45725" anchor="ctr"/>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dirty="0"/>
                        <a:t>Career &amp; Technical Education</a:t>
                      </a:r>
                      <a:endParaRPr sz="2800" u="none" strike="noStrike" cap="none" dirty="0"/>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2400"/>
                        <a:buFont typeface="Calibri"/>
                        <a:buNone/>
                      </a:pPr>
                      <a:endParaRPr sz="2400" b="1" u="none" strike="noStrike" cap="none" dirty="0"/>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chemeClr val="dk1"/>
                          </a:solidFill>
                          <a:latin typeface="Calibri"/>
                          <a:cs typeface="Calibri"/>
                          <a:sym typeface="Arial"/>
                        </a:rPr>
                        <a:t>26.9%</a:t>
                      </a:r>
                      <a:endParaRPr sz="2400" b="1" i="0" u="none" strike="noStrike" cap="none" dirty="0">
                        <a:solidFill>
                          <a:schemeClr val="dk1"/>
                        </a:solidFill>
                        <a:latin typeface="Calibri"/>
                        <a:cs typeface="Calibri"/>
                        <a:sym typeface="Arial"/>
                      </a:endParaRPr>
                    </a:p>
                  </a:txBody>
                  <a:tcPr marL="91450" marR="91450" marT="45725" marB="45725" anchor="ctr"/>
                </a:tc>
                <a:extLst>
                  <a:ext uri="{0D108BD9-81ED-4DB2-BD59-A6C34878D82A}">
                    <a16:rowId xmlns:a16="http://schemas.microsoft.com/office/drawing/2014/main" val="1755721083"/>
                  </a:ext>
                </a:extLst>
              </a:tr>
              <a:tr h="370850">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dirty="0"/>
                        <a:t>Career &amp; Technical Education (9-12)</a:t>
                      </a:r>
                      <a:endParaRPr sz="2800" u="none" strike="noStrike" cap="none" dirty="0"/>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2400"/>
                        <a:buFont typeface="Calibri"/>
                        <a:buNone/>
                      </a:pPr>
                      <a:endParaRPr sz="2400" b="1"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chemeClr val="dk1"/>
                          </a:solidFill>
                          <a:latin typeface="Calibri"/>
                          <a:cs typeface="Calibri"/>
                          <a:sym typeface="Arial"/>
                        </a:rPr>
                        <a:t>73.3%</a:t>
                      </a:r>
                      <a:endParaRPr sz="2400" b="1" i="0" u="none" strike="noStrike" cap="none" dirty="0">
                        <a:solidFill>
                          <a:schemeClr val="dk1"/>
                        </a:solidFill>
                        <a:latin typeface="Calibri"/>
                        <a:cs typeface="Calibri"/>
                        <a:sym typeface="Arial"/>
                      </a:endParaRPr>
                    </a:p>
                  </a:txBody>
                  <a:tcPr marL="91450" marR="91450" marT="45725" marB="45725" anchor="ctr"/>
                </a:tc>
                <a:extLst>
                  <a:ext uri="{0D108BD9-81ED-4DB2-BD59-A6C34878D82A}">
                    <a16:rowId xmlns:a16="http://schemas.microsoft.com/office/drawing/2014/main" val="1968233550"/>
                  </a:ext>
                </a:extLst>
              </a:tr>
              <a:tr h="370850">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dirty="0"/>
                        <a:t>Gifted &amp; Talented Education</a:t>
                      </a:r>
                      <a:endParaRPr sz="2800" u="none" strike="noStrike" cap="none" dirty="0"/>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2400"/>
                        <a:buFont typeface="Calibri"/>
                        <a:buNone/>
                      </a:pPr>
                      <a:endParaRPr sz="2400" b="1"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dirty="0"/>
                        <a:t>8.5%</a:t>
                      </a:r>
                      <a:endParaRPr sz="1400" u="none" strike="noStrike" cap="none" dirty="0"/>
                    </a:p>
                  </a:txBody>
                  <a:tcPr marL="91450" marR="91450" marT="45725" marB="45725" anchor="ctr"/>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t>Special Education</a:t>
                      </a:r>
                      <a:endParaRPr sz="1400" u="none" strike="noStrike" cap="none"/>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2400"/>
                        <a:buFont typeface="Calibri"/>
                        <a:buNone/>
                      </a:pPr>
                      <a:endParaRPr sz="2400" b="1"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dirty="0"/>
                        <a:t>13.9%</a:t>
                      </a:r>
                      <a:endParaRPr sz="1400" u="none" strike="noStrike" cap="none" dirty="0"/>
                    </a:p>
                  </a:txBody>
                  <a:tcPr marL="91450" marR="91450" marT="45725" marB="45725" anchor="ctr"/>
                </a:tc>
                <a:extLst>
                  <a:ext uri="{0D108BD9-81ED-4DB2-BD59-A6C34878D82A}">
                    <a16:rowId xmlns:a16="http://schemas.microsoft.com/office/drawing/2014/main" val="10003"/>
                  </a:ext>
                </a:extLst>
              </a:tr>
            </a:tbl>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71"/>
          <p:cNvSpPr txBox="1">
            <a:spLocks noGrp="1"/>
          </p:cNvSpPr>
          <p:nvPr>
            <p:ph type="title"/>
          </p:nvPr>
        </p:nvSpPr>
        <p:spPr>
          <a:xfrm>
            <a:off x="1524000" y="228600"/>
            <a:ext cx="87630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accent1"/>
              </a:buClr>
              <a:buSzPct val="100000"/>
              <a:buFont typeface="Calibri"/>
              <a:buNone/>
            </a:pPr>
            <a:r>
              <a:rPr lang="en-US" dirty="0">
                <a:solidFill>
                  <a:schemeClr val="accent1"/>
                </a:solidFill>
              </a:rPr>
              <a:t>2023 – 2024 </a:t>
            </a:r>
            <a:r>
              <a:rPr lang="en-US" dirty="0"/>
              <a:t>Teacher Ethnic Distribution</a:t>
            </a:r>
            <a:endParaRPr dirty="0"/>
          </a:p>
        </p:txBody>
      </p:sp>
      <p:graphicFrame>
        <p:nvGraphicFramePr>
          <p:cNvPr id="626" name="Google Shape;626;p71"/>
          <p:cNvGraphicFramePr/>
          <p:nvPr/>
        </p:nvGraphicFramePr>
        <p:xfrm>
          <a:off x="1524000" y="1143000"/>
          <a:ext cx="5943600" cy="5715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27" name="Google Shape;627;p71"/>
          <p:cNvGraphicFramePr/>
          <p:nvPr>
            <p:extLst>
              <p:ext uri="{D42A27DB-BD31-4B8C-83A1-F6EECF244321}">
                <p14:modId xmlns:p14="http://schemas.microsoft.com/office/powerpoint/2010/main" val="965572952"/>
              </p:ext>
            </p:extLst>
          </p:nvPr>
        </p:nvGraphicFramePr>
        <p:xfrm>
          <a:off x="6781800" y="1371600"/>
          <a:ext cx="3831336" cy="54864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graphicFrame>
        <p:nvGraphicFramePr>
          <p:cNvPr id="635" name="Google Shape;635;p72"/>
          <p:cNvGraphicFramePr/>
          <p:nvPr>
            <p:extLst>
              <p:ext uri="{D42A27DB-BD31-4B8C-83A1-F6EECF244321}">
                <p14:modId xmlns:p14="http://schemas.microsoft.com/office/powerpoint/2010/main" val="2359604361"/>
              </p:ext>
            </p:extLst>
          </p:nvPr>
        </p:nvGraphicFramePr>
        <p:xfrm>
          <a:off x="1796144" y="458684"/>
          <a:ext cx="5486398" cy="5323114"/>
        </p:xfrm>
        <a:graphic>
          <a:graphicData uri="http://schemas.openxmlformats.org/drawingml/2006/chart">
            <c:chart xmlns:c="http://schemas.openxmlformats.org/drawingml/2006/chart" xmlns:r="http://schemas.openxmlformats.org/officeDocument/2006/relationships" r:id="rId3"/>
          </a:graphicData>
        </a:graphic>
      </p:graphicFrame>
      <p:sp>
        <p:nvSpPr>
          <p:cNvPr id="634" name="Google Shape;634;p7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accent1"/>
              </a:buClr>
              <a:buSzPts val="4400"/>
              <a:buFont typeface="Calibri"/>
              <a:buNone/>
            </a:pPr>
            <a:r>
              <a:rPr lang="en-US" dirty="0">
                <a:solidFill>
                  <a:schemeClr val="accent1"/>
                </a:solidFill>
              </a:rPr>
              <a:t>2023 – 2024 </a:t>
            </a:r>
            <a:r>
              <a:rPr lang="en-US" dirty="0"/>
              <a:t>Teachers Years of Experience</a:t>
            </a:r>
            <a:endParaRPr dirty="0"/>
          </a:p>
        </p:txBody>
      </p:sp>
      <p:graphicFrame>
        <p:nvGraphicFramePr>
          <p:cNvPr id="636" name="Google Shape;636;p72"/>
          <p:cNvGraphicFramePr/>
          <p:nvPr>
            <p:extLst>
              <p:ext uri="{D42A27DB-BD31-4B8C-83A1-F6EECF244321}">
                <p14:modId xmlns:p14="http://schemas.microsoft.com/office/powerpoint/2010/main" val="2066806237"/>
              </p:ext>
            </p:extLst>
          </p:nvPr>
        </p:nvGraphicFramePr>
        <p:xfrm>
          <a:off x="6912427" y="897329"/>
          <a:ext cx="4082143" cy="5063341"/>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74"/>
          <p:cNvSpPr txBox="1">
            <a:spLocks noGrp="1"/>
          </p:cNvSpPr>
          <p:nvPr>
            <p:ph type="title"/>
          </p:nvPr>
        </p:nvSpPr>
        <p:spPr>
          <a:xfrm>
            <a:off x="1943100" y="457200"/>
            <a:ext cx="8305800" cy="762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accent1"/>
              </a:buClr>
              <a:buSzPts val="4400"/>
              <a:buFont typeface="Calibri"/>
              <a:buNone/>
            </a:pPr>
            <a:r>
              <a:rPr lang="en-US">
                <a:solidFill>
                  <a:schemeClr val="accent1"/>
                </a:solidFill>
              </a:rPr>
              <a:t>Violent and Criminal Incidents</a:t>
            </a:r>
            <a:endParaRPr>
              <a:solidFill>
                <a:schemeClr val="accent2"/>
              </a:solidFill>
            </a:endParaRPr>
          </a:p>
        </p:txBody>
      </p:sp>
      <p:sp>
        <p:nvSpPr>
          <p:cNvPr id="652" name="Google Shape;652;p74"/>
          <p:cNvSpPr txBox="1">
            <a:spLocks noGrp="1"/>
          </p:cNvSpPr>
          <p:nvPr>
            <p:ph type="body" idx="1"/>
          </p:nvPr>
        </p:nvSpPr>
        <p:spPr>
          <a:xfrm>
            <a:off x="1828800" y="1676400"/>
            <a:ext cx="8534400" cy="4876800"/>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accent1"/>
              </a:buClr>
              <a:buSzPts val="3000"/>
              <a:buChar char="•"/>
            </a:pPr>
            <a:r>
              <a:rPr lang="en-US" sz="3000">
                <a:solidFill>
                  <a:schemeClr val="accent1"/>
                </a:solidFill>
              </a:rPr>
              <a:t>Texas statute (TEC 39.053) requires every district to publish an annual report on violent and criminal incidents at campuses in the district.</a:t>
            </a:r>
            <a:endParaRPr/>
          </a:p>
          <a:p>
            <a:pPr marL="342900" lvl="0" indent="-342900" algn="l" rtl="0">
              <a:lnSpc>
                <a:spcPct val="100000"/>
              </a:lnSpc>
              <a:spcBef>
                <a:spcPts val="600"/>
              </a:spcBef>
              <a:spcAft>
                <a:spcPts val="0"/>
              </a:spcAft>
              <a:buClr>
                <a:schemeClr val="accent1"/>
              </a:buClr>
              <a:buSzPts val="3000"/>
              <a:buChar char="•"/>
            </a:pPr>
            <a:r>
              <a:rPr lang="en-US" sz="3000">
                <a:solidFill>
                  <a:schemeClr val="accent1"/>
                </a:solidFill>
              </a:rPr>
              <a:t>The report must include:</a:t>
            </a:r>
            <a:endParaRPr/>
          </a:p>
          <a:p>
            <a:pPr marL="742950" lvl="1" indent="-285750" algn="l" rtl="0">
              <a:lnSpc>
                <a:spcPct val="100000"/>
              </a:lnSpc>
              <a:spcBef>
                <a:spcPts val="520"/>
              </a:spcBef>
              <a:spcAft>
                <a:spcPts val="0"/>
              </a:spcAft>
              <a:buClr>
                <a:srgbClr val="6A84BC"/>
              </a:buClr>
              <a:buSzPts val="2600"/>
              <a:buChar char="–"/>
            </a:pPr>
            <a:r>
              <a:rPr lang="en-US" sz="2600" i="1">
                <a:solidFill>
                  <a:srgbClr val="6A84BC"/>
                </a:solidFill>
                <a:latin typeface="Calibri"/>
                <a:ea typeface="Calibri"/>
                <a:cs typeface="Calibri"/>
                <a:sym typeface="Calibri"/>
              </a:rPr>
              <a:t>Number, rate and type of incidents</a:t>
            </a:r>
            <a:endParaRPr/>
          </a:p>
          <a:p>
            <a:pPr marL="742950" lvl="1" indent="-285750" algn="l" rtl="0">
              <a:lnSpc>
                <a:spcPct val="100000"/>
              </a:lnSpc>
              <a:spcBef>
                <a:spcPts val="520"/>
              </a:spcBef>
              <a:spcAft>
                <a:spcPts val="0"/>
              </a:spcAft>
              <a:buClr>
                <a:srgbClr val="6A84BC"/>
              </a:buClr>
              <a:buSzPts val="2600"/>
              <a:buChar char="–"/>
            </a:pPr>
            <a:r>
              <a:rPr lang="en-US" sz="2600" i="1">
                <a:solidFill>
                  <a:srgbClr val="6A84BC"/>
                </a:solidFill>
                <a:latin typeface="Calibri"/>
                <a:ea typeface="Calibri"/>
                <a:cs typeface="Calibri"/>
                <a:sym typeface="Calibri"/>
              </a:rPr>
              <a:t>Information concerning school violence prevention and intervention policies and procedures used by the district</a:t>
            </a:r>
            <a:endParaRPr/>
          </a:p>
          <a:p>
            <a:pPr marL="742950" lvl="1" indent="-285750" algn="l" rtl="0">
              <a:lnSpc>
                <a:spcPct val="100000"/>
              </a:lnSpc>
              <a:spcBef>
                <a:spcPts val="520"/>
              </a:spcBef>
              <a:spcAft>
                <a:spcPts val="0"/>
              </a:spcAft>
              <a:buClr>
                <a:srgbClr val="6A84BC"/>
              </a:buClr>
              <a:buSzPts val="2600"/>
              <a:buChar char="–"/>
            </a:pPr>
            <a:r>
              <a:rPr lang="en-US" sz="2600" i="1">
                <a:solidFill>
                  <a:srgbClr val="6A84BC"/>
                </a:solidFill>
                <a:latin typeface="Calibri"/>
                <a:ea typeface="Calibri"/>
                <a:cs typeface="Calibri"/>
                <a:sym typeface="Calibri"/>
              </a:rPr>
              <a:t>Findings that result from Safe and Drug-Free Schools and Communities Act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7"/>
          <p:cNvSpPr txBox="1">
            <a:spLocks noGrp="1"/>
          </p:cNvSpPr>
          <p:nvPr>
            <p:ph type="title"/>
          </p:nvPr>
        </p:nvSpPr>
        <p:spPr>
          <a:xfrm>
            <a:off x="2209800" y="304800"/>
            <a:ext cx="7772400" cy="762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accent1"/>
              </a:buClr>
              <a:buSzPct val="100000"/>
              <a:buFont typeface="Calibri"/>
              <a:buNone/>
            </a:pPr>
            <a:r>
              <a:rPr lang="en-US" dirty="0">
                <a:solidFill>
                  <a:schemeClr val="accent1"/>
                </a:solidFill>
              </a:rPr>
              <a:t>2023 – 2024 TAPR Content</a:t>
            </a:r>
            <a:br>
              <a:rPr lang="en-US" dirty="0">
                <a:solidFill>
                  <a:schemeClr val="accent1"/>
                </a:solidFill>
              </a:rPr>
            </a:br>
            <a:r>
              <a:rPr lang="en-US" sz="4000" dirty="0">
                <a:solidFill>
                  <a:schemeClr val="accent1"/>
                </a:solidFill>
              </a:rPr>
              <a:t>District/Campus Performance</a:t>
            </a:r>
            <a:endParaRPr dirty="0">
              <a:solidFill>
                <a:schemeClr val="accent1"/>
              </a:solidFill>
            </a:endParaRPr>
          </a:p>
        </p:txBody>
      </p:sp>
      <p:sp>
        <p:nvSpPr>
          <p:cNvPr id="142" name="Google Shape;142;p7"/>
          <p:cNvSpPr txBox="1">
            <a:spLocks noGrp="1"/>
          </p:cNvSpPr>
          <p:nvPr>
            <p:ph type="body" idx="1"/>
          </p:nvPr>
        </p:nvSpPr>
        <p:spPr>
          <a:xfrm>
            <a:off x="2418736" y="1504338"/>
            <a:ext cx="7325032" cy="5048862"/>
          </a:xfrm>
          <a:prstGeom prst="rect">
            <a:avLst/>
          </a:prstGeom>
          <a:noFill/>
          <a:ln>
            <a:noFill/>
          </a:ln>
        </p:spPr>
        <p:txBody>
          <a:bodyPr spcFirstLastPara="1" wrap="square" lIns="91425" tIns="45700" rIns="91425" bIns="45700" anchor="t" anchorCtr="0">
            <a:normAutofit fontScale="77500" lnSpcReduction="20000"/>
          </a:bodyPr>
          <a:lstStyle/>
          <a:p>
            <a:pPr marL="285750" lvl="0" indent="-228600">
              <a:lnSpc>
                <a:spcPct val="90000"/>
              </a:lnSpc>
              <a:spcBef>
                <a:spcPts val="400"/>
              </a:spcBef>
              <a:spcAft>
                <a:spcPts val="400"/>
              </a:spcAft>
              <a:buClr>
                <a:schemeClr val="accent1"/>
              </a:buClr>
              <a:buSzPct val="100000"/>
            </a:pPr>
            <a:r>
              <a:rPr lang="en-US" sz="2600" dirty="0">
                <a:solidFill>
                  <a:schemeClr val="accent1"/>
                </a:solidFill>
              </a:rPr>
              <a:t>STAAR performance</a:t>
            </a:r>
            <a:endParaRPr sz="2600" dirty="0">
              <a:solidFill>
                <a:schemeClr val="accent1"/>
              </a:solidFill>
            </a:endParaRPr>
          </a:p>
          <a:p>
            <a:pPr marL="742950" lvl="1" indent="-285750">
              <a:lnSpc>
                <a:spcPct val="80000"/>
              </a:lnSpc>
              <a:spcBef>
                <a:spcPts val="400"/>
              </a:spcBef>
              <a:spcAft>
                <a:spcPts val="400"/>
              </a:spcAft>
              <a:buClr>
                <a:srgbClr val="6A84BC"/>
              </a:buClr>
              <a:buSzPct val="100000"/>
              <a:buFont typeface="Noto Sans Symbols"/>
              <a:buChar char="▪"/>
            </a:pPr>
            <a:r>
              <a:rPr lang="en-US" sz="2400" i="1" dirty="0">
                <a:solidFill>
                  <a:srgbClr val="6A84BC"/>
                </a:solidFill>
              </a:rPr>
              <a:t>By grade level, subject, student group, and performance level</a:t>
            </a:r>
            <a:endParaRPr sz="2400" i="1" dirty="0">
              <a:solidFill>
                <a:srgbClr val="6A84BC"/>
              </a:solidFill>
            </a:endParaRPr>
          </a:p>
          <a:p>
            <a:pPr marL="285750" indent="-228600">
              <a:lnSpc>
                <a:spcPct val="80000"/>
              </a:lnSpc>
              <a:spcBef>
                <a:spcPts val="400"/>
              </a:spcBef>
              <a:spcAft>
                <a:spcPts val="400"/>
              </a:spcAft>
              <a:buClr>
                <a:schemeClr val="accent1"/>
              </a:buClr>
              <a:buSzPct val="100000"/>
            </a:pPr>
            <a:r>
              <a:rPr lang="en-US" sz="2600" dirty="0">
                <a:solidFill>
                  <a:schemeClr val="accent1"/>
                </a:solidFill>
              </a:rPr>
              <a:t>School Progress</a:t>
            </a:r>
          </a:p>
          <a:p>
            <a:pPr marL="742950" lvl="1" indent="-285750" algn="l" rtl="0">
              <a:lnSpc>
                <a:spcPct val="80000"/>
              </a:lnSpc>
              <a:spcBef>
                <a:spcPts val="400"/>
              </a:spcBef>
              <a:spcAft>
                <a:spcPts val="400"/>
              </a:spcAft>
              <a:buClr>
                <a:srgbClr val="6A84BC"/>
              </a:buClr>
              <a:buSzPct val="100000"/>
              <a:buFont typeface="Noto Sans Symbols"/>
              <a:buChar char="▪"/>
            </a:pPr>
            <a:r>
              <a:rPr lang="en-US" sz="2400" i="1" dirty="0">
                <a:solidFill>
                  <a:srgbClr val="6A84BC"/>
                </a:solidFill>
                <a:latin typeface="Calibri"/>
                <a:ea typeface="Calibri"/>
                <a:cs typeface="Calibri"/>
                <a:sym typeface="Calibri"/>
              </a:rPr>
              <a:t>Academic Growth </a:t>
            </a:r>
            <a:r>
              <a:rPr lang="en-US" sz="2400" i="1" dirty="0">
                <a:solidFill>
                  <a:srgbClr val="6A84BC"/>
                </a:solidFill>
              </a:rPr>
              <a:t>and </a:t>
            </a:r>
            <a:r>
              <a:rPr lang="en-US" sz="2400" i="1" dirty="0">
                <a:solidFill>
                  <a:srgbClr val="6A84BC"/>
                </a:solidFill>
                <a:latin typeface="Calibri"/>
                <a:ea typeface="Calibri"/>
                <a:cs typeface="Calibri"/>
                <a:sym typeface="Calibri"/>
              </a:rPr>
              <a:t>Accelerated Learning</a:t>
            </a:r>
          </a:p>
          <a:p>
            <a:pPr marL="285750" indent="-228600">
              <a:lnSpc>
                <a:spcPct val="90000"/>
              </a:lnSpc>
              <a:spcBef>
                <a:spcPts val="400"/>
              </a:spcBef>
              <a:spcAft>
                <a:spcPts val="400"/>
              </a:spcAft>
              <a:buClr>
                <a:schemeClr val="accent1"/>
              </a:buClr>
              <a:buSzPct val="100000"/>
            </a:pPr>
            <a:r>
              <a:rPr lang="en-US" sz="2600" dirty="0">
                <a:solidFill>
                  <a:schemeClr val="accent1"/>
                </a:solidFill>
              </a:rPr>
              <a:t>Bilingual Education/ESL</a:t>
            </a:r>
          </a:p>
          <a:p>
            <a:pPr marL="742950" lvl="1" indent="-285750">
              <a:lnSpc>
                <a:spcPct val="80000"/>
              </a:lnSpc>
              <a:spcBef>
                <a:spcPts val="400"/>
              </a:spcBef>
              <a:spcAft>
                <a:spcPts val="400"/>
              </a:spcAft>
              <a:buClr>
                <a:srgbClr val="6A84BC"/>
              </a:buClr>
              <a:buSzPct val="100000"/>
              <a:buFont typeface="Noto Sans Symbols"/>
              <a:buChar char="▪"/>
            </a:pPr>
            <a:r>
              <a:rPr lang="en-US" sz="2400" i="1" dirty="0">
                <a:solidFill>
                  <a:srgbClr val="6A84BC"/>
                </a:solidFill>
              </a:rPr>
              <a:t>STAAR performance</a:t>
            </a:r>
          </a:p>
          <a:p>
            <a:pPr marL="742950" lvl="1" indent="-285750">
              <a:lnSpc>
                <a:spcPct val="80000"/>
              </a:lnSpc>
              <a:spcBef>
                <a:spcPts val="400"/>
              </a:spcBef>
              <a:spcAft>
                <a:spcPts val="400"/>
              </a:spcAft>
              <a:buClr>
                <a:srgbClr val="6A84BC"/>
              </a:buClr>
              <a:buSzPct val="100000"/>
              <a:buFont typeface="Noto Sans Symbols"/>
              <a:buChar char="▪"/>
            </a:pPr>
            <a:r>
              <a:rPr lang="en-US" sz="2400" i="1" dirty="0">
                <a:solidFill>
                  <a:srgbClr val="6A84BC"/>
                </a:solidFill>
              </a:rPr>
              <a:t>School Progress by Growth and Accelerated Learning</a:t>
            </a:r>
          </a:p>
          <a:p>
            <a:pPr marL="285750" indent="-228600">
              <a:lnSpc>
                <a:spcPct val="80000"/>
              </a:lnSpc>
              <a:spcBef>
                <a:spcPts val="400"/>
              </a:spcBef>
              <a:spcAft>
                <a:spcPts val="400"/>
              </a:spcAft>
              <a:buClr>
                <a:schemeClr val="accent1"/>
              </a:buClr>
              <a:buSzPct val="100000"/>
            </a:pPr>
            <a:r>
              <a:rPr lang="en-US" sz="2600" dirty="0">
                <a:solidFill>
                  <a:schemeClr val="accent1"/>
                </a:solidFill>
              </a:rPr>
              <a:t>Participation Rate</a:t>
            </a:r>
            <a:endParaRPr sz="2600" dirty="0">
              <a:solidFill>
                <a:schemeClr val="accent1"/>
              </a:solidFill>
            </a:endParaRPr>
          </a:p>
          <a:p>
            <a:pPr marL="285750" lvl="0" indent="-228600">
              <a:lnSpc>
                <a:spcPct val="90000"/>
              </a:lnSpc>
              <a:spcBef>
                <a:spcPts val="400"/>
              </a:spcBef>
              <a:spcAft>
                <a:spcPts val="400"/>
              </a:spcAft>
              <a:buClr>
                <a:schemeClr val="accent1"/>
              </a:buClr>
              <a:buSzPct val="100000"/>
            </a:pPr>
            <a:r>
              <a:rPr lang="en-US" sz="2600" dirty="0">
                <a:solidFill>
                  <a:schemeClr val="accent1"/>
                </a:solidFill>
              </a:rPr>
              <a:t>Attendance Rate</a:t>
            </a:r>
            <a:endParaRPr sz="2600" dirty="0">
              <a:solidFill>
                <a:schemeClr val="accent1"/>
              </a:solidFill>
            </a:endParaRPr>
          </a:p>
          <a:p>
            <a:pPr marL="285750" lvl="0" indent="-228600">
              <a:lnSpc>
                <a:spcPct val="90000"/>
              </a:lnSpc>
              <a:spcBef>
                <a:spcPts val="400"/>
              </a:spcBef>
              <a:spcAft>
                <a:spcPts val="400"/>
              </a:spcAft>
              <a:buClr>
                <a:schemeClr val="accent1"/>
              </a:buClr>
              <a:buSzPct val="100000"/>
            </a:pPr>
            <a:r>
              <a:rPr lang="en-US" sz="2600" dirty="0">
                <a:solidFill>
                  <a:schemeClr val="accent1"/>
                </a:solidFill>
              </a:rPr>
              <a:t>Annual Dropout Rates</a:t>
            </a:r>
            <a:endParaRPr sz="2600" dirty="0">
              <a:solidFill>
                <a:schemeClr val="accent1"/>
              </a:solidFill>
            </a:endParaRPr>
          </a:p>
          <a:p>
            <a:pPr marL="285750" lvl="0" indent="-228600">
              <a:lnSpc>
                <a:spcPct val="90000"/>
              </a:lnSpc>
              <a:spcBef>
                <a:spcPts val="400"/>
              </a:spcBef>
              <a:spcAft>
                <a:spcPts val="400"/>
              </a:spcAft>
              <a:buClr>
                <a:schemeClr val="accent1"/>
              </a:buClr>
              <a:buSzPct val="100000"/>
            </a:pPr>
            <a:r>
              <a:rPr lang="en-US" sz="2600" dirty="0">
                <a:solidFill>
                  <a:schemeClr val="accent1"/>
                </a:solidFill>
              </a:rPr>
              <a:t>Graduation Rates</a:t>
            </a:r>
            <a:endParaRPr sz="2600" dirty="0">
              <a:solidFill>
                <a:schemeClr val="accent1"/>
              </a:solidFill>
            </a:endParaRPr>
          </a:p>
          <a:p>
            <a:pPr marL="742950" lvl="1" indent="-285750" algn="l" rtl="0">
              <a:lnSpc>
                <a:spcPct val="80000"/>
              </a:lnSpc>
              <a:spcBef>
                <a:spcPts val="400"/>
              </a:spcBef>
              <a:spcAft>
                <a:spcPts val="400"/>
              </a:spcAft>
              <a:buClr>
                <a:srgbClr val="6A84BC"/>
              </a:buClr>
              <a:buSzPct val="100000"/>
              <a:buFont typeface="Noto Sans Symbols"/>
              <a:buChar char="▪"/>
            </a:pPr>
            <a:r>
              <a:rPr lang="en-US" sz="2400" i="1" dirty="0">
                <a:solidFill>
                  <a:srgbClr val="6A84BC"/>
                </a:solidFill>
              </a:rPr>
              <a:t>4-year longitudinal</a:t>
            </a:r>
            <a:endParaRPr dirty="0"/>
          </a:p>
          <a:p>
            <a:pPr marL="742950" lvl="1" indent="-285750">
              <a:lnSpc>
                <a:spcPct val="90000"/>
              </a:lnSpc>
              <a:spcBef>
                <a:spcPts val="400"/>
              </a:spcBef>
              <a:spcAft>
                <a:spcPts val="400"/>
              </a:spcAft>
              <a:buClr>
                <a:srgbClr val="6A84BC"/>
              </a:buClr>
              <a:buSzPct val="100000"/>
              <a:buFont typeface="Noto Sans Symbols"/>
              <a:buChar char="▪"/>
            </a:pPr>
            <a:r>
              <a:rPr lang="en-US" sz="2400" i="1" dirty="0">
                <a:solidFill>
                  <a:srgbClr val="6A84BC"/>
                </a:solidFill>
              </a:rPr>
              <a:t>5-year extended longitudinal</a:t>
            </a:r>
            <a:endParaRPr sz="2400" i="1" dirty="0">
              <a:solidFill>
                <a:srgbClr val="6A84BC"/>
              </a:solidFill>
            </a:endParaRPr>
          </a:p>
          <a:p>
            <a:pPr marL="742950" lvl="1" indent="-285750">
              <a:lnSpc>
                <a:spcPct val="90000"/>
              </a:lnSpc>
              <a:spcBef>
                <a:spcPts val="400"/>
              </a:spcBef>
              <a:spcAft>
                <a:spcPts val="400"/>
              </a:spcAft>
              <a:buClr>
                <a:srgbClr val="6A84BC"/>
              </a:buClr>
              <a:buSzPct val="100000"/>
              <a:buFont typeface="Noto Sans Symbols"/>
              <a:buChar char="▪"/>
            </a:pPr>
            <a:r>
              <a:rPr lang="en-US" sz="2400" i="1" dirty="0">
                <a:solidFill>
                  <a:srgbClr val="6A84BC"/>
                </a:solidFill>
              </a:rPr>
              <a:t>6-year extended longitudinal</a:t>
            </a:r>
            <a:endParaRPr sz="2400" i="1" dirty="0">
              <a:solidFill>
                <a:srgbClr val="6A84BC"/>
              </a:solidFill>
            </a:endParaRPr>
          </a:p>
          <a:p>
            <a:pPr marL="742950" lvl="1" indent="-285750">
              <a:lnSpc>
                <a:spcPct val="90000"/>
              </a:lnSpc>
              <a:spcBef>
                <a:spcPts val="400"/>
              </a:spcBef>
              <a:spcAft>
                <a:spcPts val="400"/>
              </a:spcAft>
              <a:buClr>
                <a:srgbClr val="6A84BC"/>
              </a:buClr>
              <a:buSzPct val="100000"/>
              <a:buFont typeface="Noto Sans Symbols"/>
              <a:buChar char="▪"/>
            </a:pPr>
            <a:r>
              <a:rPr lang="en-US" sz="2400" i="1" dirty="0">
                <a:solidFill>
                  <a:srgbClr val="6A84BC"/>
                </a:solidFill>
              </a:rPr>
              <a:t>4-year Federal</a:t>
            </a:r>
          </a:p>
          <a:p>
            <a:pPr marL="742950" lvl="1" indent="-285750">
              <a:lnSpc>
                <a:spcPct val="90000"/>
              </a:lnSpc>
              <a:spcBef>
                <a:spcPts val="400"/>
              </a:spcBef>
              <a:spcAft>
                <a:spcPts val="400"/>
              </a:spcAft>
              <a:buClr>
                <a:srgbClr val="6A84BC"/>
              </a:buClr>
              <a:buSzPct val="100000"/>
              <a:buFont typeface="Noto Sans Symbols"/>
              <a:buChar char="▪"/>
            </a:pPr>
            <a:r>
              <a:rPr lang="en-US" sz="2400" i="1" dirty="0">
                <a:solidFill>
                  <a:srgbClr val="6A84BC"/>
                </a:solidFill>
              </a:rPr>
              <a:t>RHSP, DAP, FHSP Graduates</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60" name="Google Shape;660;p75"/>
          <p:cNvSpPr txBox="1"/>
          <p:nvPr/>
        </p:nvSpPr>
        <p:spPr>
          <a:xfrm>
            <a:off x="1219200" y="136526"/>
            <a:ext cx="9144000" cy="914400"/>
          </a:xfrm>
          <a:prstGeom prst="rect">
            <a:avLst/>
          </a:prstGeom>
          <a:noFill/>
          <a:ln>
            <a:noFill/>
          </a:ln>
        </p:spPr>
        <p:txBody>
          <a:bodyPr spcFirstLastPara="1" wrap="square" lIns="91425" tIns="45700" rIns="91425" bIns="45700" anchor="t" anchorCtr="0">
            <a:normAutofit fontScale="97500"/>
          </a:bodyPr>
          <a:lstStyle/>
          <a:p>
            <a:pPr marL="0" marR="0" lvl="0" indent="0" algn="ctr" rtl="0">
              <a:lnSpc>
                <a:spcPct val="100000"/>
              </a:lnSpc>
              <a:spcBef>
                <a:spcPts val="0"/>
              </a:spcBef>
              <a:spcAft>
                <a:spcPts val="0"/>
              </a:spcAft>
              <a:buClr>
                <a:srgbClr val="000000"/>
              </a:buClr>
              <a:buSzPct val="100000"/>
              <a:buFont typeface="Arial"/>
              <a:buNone/>
            </a:pPr>
            <a:r>
              <a:rPr lang="en-US" sz="3600" b="0" i="0" u="none" strike="noStrike" cap="none" dirty="0">
                <a:solidFill>
                  <a:schemeClr val="accent1"/>
                </a:solidFill>
                <a:latin typeface="Calibri"/>
                <a:ea typeface="Calibri"/>
                <a:cs typeface="Calibri"/>
                <a:sym typeface="Calibri"/>
              </a:rPr>
              <a:t> Violent and Criminal Incidents</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ct val="100000"/>
              <a:buFont typeface="Arial"/>
              <a:buNone/>
            </a:pPr>
            <a:r>
              <a:rPr lang="en-US" sz="1600" b="0" i="0" u="sng" strike="noStrike" cap="none" dirty="0">
                <a:solidFill>
                  <a:srgbClr val="0070C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Click here to access the report</a:t>
            </a:r>
            <a:endParaRPr sz="1600" b="0" i="0" u="none" strike="noStrike" cap="none" dirty="0">
              <a:solidFill>
                <a:srgbClr val="0070C0"/>
              </a:solidFill>
              <a:latin typeface="Calibri"/>
              <a:ea typeface="Calibri"/>
              <a:cs typeface="Calibri"/>
              <a:sym typeface="Calibri"/>
            </a:endParaRPr>
          </a:p>
        </p:txBody>
      </p:sp>
      <p:graphicFrame>
        <p:nvGraphicFramePr>
          <p:cNvPr id="659" name="Google Shape;659;p75"/>
          <p:cNvGraphicFramePr/>
          <p:nvPr>
            <p:extLst>
              <p:ext uri="{D42A27DB-BD31-4B8C-83A1-F6EECF244321}">
                <p14:modId xmlns:p14="http://schemas.microsoft.com/office/powerpoint/2010/main" val="3017646328"/>
              </p:ext>
            </p:extLst>
          </p:nvPr>
        </p:nvGraphicFramePr>
        <p:xfrm>
          <a:off x="914400" y="990599"/>
          <a:ext cx="9753600" cy="573087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7" name="Google Shape;667;p76"/>
          <p:cNvSpPr txBox="1">
            <a:spLocks noGrp="1"/>
          </p:cNvSpPr>
          <p:nvPr>
            <p:ph type="title"/>
          </p:nvPr>
        </p:nvSpPr>
        <p:spPr>
          <a:xfrm>
            <a:off x="1943100" y="457200"/>
            <a:ext cx="8305800" cy="762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accent1"/>
              </a:buClr>
              <a:buSzPct val="100000"/>
              <a:buFont typeface="Calibri"/>
              <a:buNone/>
            </a:pPr>
            <a:r>
              <a:rPr lang="en-US">
                <a:solidFill>
                  <a:schemeClr val="accent1"/>
                </a:solidFill>
              </a:rPr>
              <a:t>Texas Higher Education </a:t>
            </a:r>
            <a:br>
              <a:rPr lang="en-US">
                <a:solidFill>
                  <a:schemeClr val="accent1"/>
                </a:solidFill>
              </a:rPr>
            </a:br>
            <a:r>
              <a:rPr lang="en-US">
                <a:solidFill>
                  <a:schemeClr val="accent1"/>
                </a:solidFill>
              </a:rPr>
              <a:t>Coordinating Board</a:t>
            </a:r>
            <a:endParaRPr>
              <a:solidFill>
                <a:schemeClr val="accent2"/>
              </a:solidFill>
            </a:endParaRPr>
          </a:p>
        </p:txBody>
      </p:sp>
      <p:sp>
        <p:nvSpPr>
          <p:cNvPr id="668" name="Google Shape;668;p76"/>
          <p:cNvSpPr txBox="1">
            <a:spLocks noGrp="1"/>
          </p:cNvSpPr>
          <p:nvPr>
            <p:ph type="body" idx="1"/>
          </p:nvPr>
        </p:nvSpPr>
        <p:spPr>
          <a:xfrm>
            <a:off x="1828800" y="1676400"/>
            <a:ext cx="8534400" cy="4876800"/>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accent1"/>
              </a:buClr>
              <a:buSzPts val="3000"/>
              <a:buChar char="•"/>
            </a:pPr>
            <a:r>
              <a:rPr lang="en-US" sz="3000">
                <a:solidFill>
                  <a:schemeClr val="accent1"/>
                </a:solidFill>
              </a:rPr>
              <a:t>Texas statute (TEC 51.403e) requires every district to include with its TAPR a report on student performance in postsecondary institutions during the first year enrolled after graduation from high school. The report includes:</a:t>
            </a:r>
            <a:endParaRPr/>
          </a:p>
          <a:p>
            <a:pPr marL="742950" lvl="1" indent="-285750" algn="l" rtl="0">
              <a:lnSpc>
                <a:spcPct val="100000"/>
              </a:lnSpc>
              <a:spcBef>
                <a:spcPts val="520"/>
              </a:spcBef>
              <a:spcAft>
                <a:spcPts val="0"/>
              </a:spcAft>
              <a:buClr>
                <a:srgbClr val="6A84BC"/>
              </a:buClr>
              <a:buSzPts val="2600"/>
              <a:buChar char="–"/>
            </a:pPr>
            <a:r>
              <a:rPr lang="en-US" sz="2600" i="1">
                <a:solidFill>
                  <a:srgbClr val="6A84BC"/>
                </a:solidFill>
                <a:latin typeface="Calibri"/>
                <a:ea typeface="Calibri"/>
                <a:cs typeface="Calibri"/>
                <a:sym typeface="Calibri"/>
              </a:rPr>
              <a:t>Number of Total Graduates, disaggregated by attendance in Institutes of Higher Education</a:t>
            </a:r>
            <a:endParaRPr/>
          </a:p>
          <a:p>
            <a:pPr marL="742950" lvl="1" indent="-285750" algn="l" rtl="0">
              <a:lnSpc>
                <a:spcPct val="100000"/>
              </a:lnSpc>
              <a:spcBef>
                <a:spcPts val="520"/>
              </a:spcBef>
              <a:spcAft>
                <a:spcPts val="0"/>
              </a:spcAft>
              <a:buClr>
                <a:srgbClr val="6A84BC"/>
              </a:buClr>
              <a:buSzPts val="2600"/>
              <a:buChar char="–"/>
            </a:pPr>
            <a:r>
              <a:rPr lang="en-US" sz="2600" i="1">
                <a:solidFill>
                  <a:srgbClr val="6A84BC"/>
                </a:solidFill>
                <a:latin typeface="Calibri"/>
                <a:ea typeface="Calibri"/>
                <a:cs typeface="Calibri"/>
                <a:sym typeface="Calibri"/>
              </a:rPr>
              <a:t>Number of Students within each GPA reporting band</a:t>
            </a:r>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Google Shape;675;p77"/>
          <p:cNvSpPr txBox="1"/>
          <p:nvPr/>
        </p:nvSpPr>
        <p:spPr>
          <a:xfrm>
            <a:off x="1524000" y="304800"/>
            <a:ext cx="9144000" cy="914400"/>
          </a:xfrm>
          <a:prstGeom prst="rect">
            <a:avLst/>
          </a:prstGeom>
          <a:noFill/>
          <a:ln>
            <a:noFill/>
          </a:ln>
        </p:spPr>
        <p:txBody>
          <a:bodyPr spcFirstLastPara="1" wrap="square" lIns="91425" tIns="45700" rIns="91425" bIns="45700" anchor="ctr" anchorCtr="0">
            <a:normAutofit fontScale="60000" lnSpcReduction="20000"/>
          </a:bodyPr>
          <a:lstStyle/>
          <a:p>
            <a:pPr marL="0" marR="0" lvl="0" indent="0" algn="ctr" rtl="0">
              <a:lnSpc>
                <a:spcPct val="100000"/>
              </a:lnSpc>
              <a:spcBef>
                <a:spcPts val="0"/>
              </a:spcBef>
              <a:spcAft>
                <a:spcPts val="0"/>
              </a:spcAft>
              <a:buClr>
                <a:srgbClr val="000000"/>
              </a:buClr>
              <a:buSzPct val="100000"/>
              <a:buFont typeface="Arial"/>
              <a:buNone/>
            </a:pPr>
            <a:r>
              <a:rPr lang="en-US" sz="3600" b="0" i="0" u="none" strike="noStrike" cap="none" dirty="0">
                <a:solidFill>
                  <a:schemeClr val="accent1"/>
                </a:solidFill>
                <a:latin typeface="Calibri"/>
                <a:ea typeface="Calibri"/>
                <a:cs typeface="Calibri"/>
                <a:sym typeface="Calibri"/>
              </a:rPr>
              <a:t>High School Graduates from FY2022</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ct val="100000"/>
              <a:buFont typeface="Arial"/>
              <a:buNone/>
            </a:pPr>
            <a:r>
              <a:rPr lang="en-US" sz="3600" b="0" i="0" u="none" strike="noStrike" cap="none" dirty="0">
                <a:solidFill>
                  <a:schemeClr val="accent1"/>
                </a:solidFill>
                <a:latin typeface="Calibri"/>
                <a:ea typeface="Calibri"/>
                <a:cs typeface="Calibri"/>
                <a:sym typeface="Calibri"/>
              </a:rPr>
              <a:t>Enrolled in Texas Public or Independent Higher Education in FY 2023</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ct val="100000"/>
              <a:buFont typeface="Arial"/>
              <a:buNone/>
            </a:pPr>
            <a:r>
              <a:rPr lang="en-US" sz="3600" b="0" i="0" u="sng" strike="noStrike" cap="none" dirty="0">
                <a:solidFill>
                  <a:srgbClr val="0070C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Click here to get the report</a:t>
            </a:r>
            <a:endParaRPr sz="3200" b="0" i="0" u="none" strike="noStrike" cap="none" dirty="0">
              <a:solidFill>
                <a:srgbClr val="0070C0"/>
              </a:solidFill>
              <a:latin typeface="Calibri"/>
              <a:ea typeface="Calibri"/>
              <a:cs typeface="Calibri"/>
              <a:sym typeface="Calibri"/>
            </a:endParaRPr>
          </a:p>
        </p:txBody>
      </p:sp>
      <p:graphicFrame>
        <p:nvGraphicFramePr>
          <p:cNvPr id="676" name="Google Shape;676;p77"/>
          <p:cNvGraphicFramePr/>
          <p:nvPr>
            <p:extLst>
              <p:ext uri="{D42A27DB-BD31-4B8C-83A1-F6EECF244321}">
                <p14:modId xmlns:p14="http://schemas.microsoft.com/office/powerpoint/2010/main" val="2686438304"/>
              </p:ext>
            </p:extLst>
          </p:nvPr>
        </p:nvGraphicFramePr>
        <p:xfrm>
          <a:off x="1804737" y="1523950"/>
          <a:ext cx="8863263" cy="5029250"/>
        </p:xfrm>
        <a:graphic>
          <a:graphicData uri="http://schemas.openxmlformats.org/drawingml/2006/table">
            <a:tbl>
              <a:tblPr firstRow="1" bandRow="1">
                <a:gradFill>
                  <a:gsLst>
                    <a:gs pos="0">
                      <a:schemeClr val="accent4"/>
                    </a:gs>
                    <a:gs pos="35000">
                      <a:schemeClr val="accent4"/>
                    </a:gs>
                    <a:gs pos="100000">
                      <a:schemeClr val="accent4"/>
                    </a:gs>
                  </a:gsLst>
                  <a:lin ang="16200000" scaled="0"/>
                </a:gradFill>
                <a:tableStyleId>{48755810-B86A-41BE-83E3-657A8305D153}</a:tableStyleId>
              </a:tblPr>
              <a:tblGrid>
                <a:gridCol w="2213810">
                  <a:extLst>
                    <a:ext uri="{9D8B030D-6E8A-4147-A177-3AD203B41FA5}">
                      <a16:colId xmlns:a16="http://schemas.microsoft.com/office/drawing/2014/main" val="20000"/>
                    </a:ext>
                  </a:extLst>
                </a:gridCol>
                <a:gridCol w="1070811">
                  <a:extLst>
                    <a:ext uri="{9D8B030D-6E8A-4147-A177-3AD203B41FA5}">
                      <a16:colId xmlns:a16="http://schemas.microsoft.com/office/drawing/2014/main" val="20001"/>
                    </a:ext>
                  </a:extLst>
                </a:gridCol>
                <a:gridCol w="1068518">
                  <a:extLst>
                    <a:ext uri="{9D8B030D-6E8A-4147-A177-3AD203B41FA5}">
                      <a16:colId xmlns:a16="http://schemas.microsoft.com/office/drawing/2014/main" val="20002"/>
                    </a:ext>
                  </a:extLst>
                </a:gridCol>
                <a:gridCol w="874295">
                  <a:extLst>
                    <a:ext uri="{9D8B030D-6E8A-4147-A177-3AD203B41FA5}">
                      <a16:colId xmlns:a16="http://schemas.microsoft.com/office/drawing/2014/main" val="20003"/>
                    </a:ext>
                  </a:extLst>
                </a:gridCol>
                <a:gridCol w="933450">
                  <a:extLst>
                    <a:ext uri="{9D8B030D-6E8A-4147-A177-3AD203B41FA5}">
                      <a16:colId xmlns:a16="http://schemas.microsoft.com/office/drawing/2014/main" val="20004"/>
                    </a:ext>
                  </a:extLst>
                </a:gridCol>
                <a:gridCol w="971550">
                  <a:extLst>
                    <a:ext uri="{9D8B030D-6E8A-4147-A177-3AD203B41FA5}">
                      <a16:colId xmlns:a16="http://schemas.microsoft.com/office/drawing/2014/main" val="20005"/>
                    </a:ext>
                  </a:extLst>
                </a:gridCol>
                <a:gridCol w="794657">
                  <a:extLst>
                    <a:ext uri="{9D8B030D-6E8A-4147-A177-3AD203B41FA5}">
                      <a16:colId xmlns:a16="http://schemas.microsoft.com/office/drawing/2014/main" val="20006"/>
                    </a:ext>
                  </a:extLst>
                </a:gridCol>
                <a:gridCol w="936172">
                  <a:extLst>
                    <a:ext uri="{9D8B030D-6E8A-4147-A177-3AD203B41FA5}">
                      <a16:colId xmlns:a16="http://schemas.microsoft.com/office/drawing/2014/main" val="20007"/>
                    </a:ext>
                  </a:extLst>
                </a:gridCol>
              </a:tblGrid>
              <a:tr h="346625">
                <a:tc rowSpan="2">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solidFill>
                            <a:srgbClr val="6A84BC"/>
                          </a:solidFill>
                        </a:rPr>
                        <a:t>[Insert High School Name]</a:t>
                      </a:r>
                      <a:endParaRPr sz="1800" i="1" u="none" strike="noStrike" cap="none">
                        <a:solidFill>
                          <a:srgbClr val="6A84BC"/>
                        </a:solidFill>
                      </a:endParaRPr>
                    </a:p>
                  </a:txBody>
                  <a:tcPr marL="91450" marR="91450" marT="45725" marB="45725" anchor="ctr">
                    <a:lnL w="38100" cap="flat" cmpd="sng">
                      <a:solidFill>
                        <a:schemeClr val="dk1"/>
                      </a:solidFill>
                      <a:prstDash val="solid"/>
                      <a:round/>
                      <a:headEnd type="none" w="sm" len="sm"/>
                      <a:tailEnd type="none" w="sm" len="sm"/>
                    </a:lnL>
                    <a:lnR w="9525" cap="flat" cmpd="sng">
                      <a:solidFill>
                        <a:srgbClr val="A5A5A5"/>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tc rowSpan="2">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dirty="0">
                          <a:solidFill>
                            <a:schemeClr val="dk1"/>
                          </a:solidFill>
                        </a:rPr>
                        <a:t>Total Graduates</a:t>
                      </a:r>
                      <a:endParaRPr sz="1400" b="1" u="none" strike="noStrike" cap="none" dirty="0">
                        <a:solidFill>
                          <a:schemeClr val="dk1"/>
                        </a:solidFill>
                      </a:endParaRPr>
                    </a:p>
                  </a:txBody>
                  <a:tcPr marL="91450" marR="91450" marT="45725" marB="45725" anchor="ctr">
                    <a:lnL w="9525" cap="flat" cmpd="sng">
                      <a:solidFill>
                        <a:srgbClr val="A5A5A5"/>
                      </a:solidFill>
                      <a:prstDash val="solid"/>
                      <a:round/>
                      <a:headEnd type="none" w="sm" len="sm"/>
                      <a:tailEnd type="none" w="sm" len="sm"/>
                    </a:lnL>
                    <a:lnR w="9525" cap="flat" cmpd="sng">
                      <a:solidFill>
                        <a:srgbClr val="A5A5A5"/>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tc gridSpan="6">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solidFill>
                            <a:schemeClr val="dk1"/>
                          </a:solidFill>
                        </a:rPr>
                        <a:t>GPA for 1</a:t>
                      </a:r>
                      <a:r>
                        <a:rPr lang="en-US" sz="1800" u="none" strike="noStrike" cap="none" baseline="30000">
                          <a:solidFill>
                            <a:schemeClr val="dk1"/>
                          </a:solidFill>
                        </a:rPr>
                        <a:t>st</a:t>
                      </a:r>
                      <a:r>
                        <a:rPr lang="en-US" sz="1800" u="none" strike="noStrike" cap="none">
                          <a:solidFill>
                            <a:schemeClr val="dk1"/>
                          </a:solidFill>
                        </a:rPr>
                        <a:t> Year in Public Higher</a:t>
                      </a:r>
                      <a:endParaRPr sz="1400" u="none" strike="noStrike" cap="none"/>
                    </a:p>
                    <a:p>
                      <a:pPr marL="0" marR="0" lvl="0" indent="0" algn="ctr" rtl="0">
                        <a:lnSpc>
                          <a:spcPct val="100000"/>
                        </a:lnSpc>
                        <a:spcBef>
                          <a:spcPts val="0"/>
                        </a:spcBef>
                        <a:spcAft>
                          <a:spcPts val="0"/>
                        </a:spcAft>
                        <a:buClr>
                          <a:srgbClr val="000000"/>
                        </a:buClr>
                        <a:buSzPts val="1800"/>
                        <a:buFont typeface="Arial"/>
                        <a:buNone/>
                      </a:pPr>
                      <a:r>
                        <a:rPr lang="en-US" sz="1800" u="none" strike="noStrike" cap="none">
                          <a:solidFill>
                            <a:schemeClr val="dk1"/>
                          </a:solidFill>
                        </a:rPr>
                        <a:t> Education in Texas</a:t>
                      </a:r>
                      <a:endParaRPr sz="1800" u="none" strike="noStrike" cap="none">
                        <a:solidFill>
                          <a:schemeClr val="dk1"/>
                        </a:solidFill>
                      </a:endParaRPr>
                    </a:p>
                  </a:txBody>
                  <a:tcPr marL="91450" marR="91450" marT="45725" marB="45725" anchor="ctr">
                    <a:lnL w="9525" cap="flat" cmpd="sng">
                      <a:solidFill>
                        <a:srgbClr val="A5A5A5"/>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9525" cap="flat" cmpd="sng">
                      <a:solidFill>
                        <a:srgbClr val="A5A5A5"/>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48650">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dirty="0"/>
                        <a:t>&lt; 2.0</a:t>
                      </a:r>
                      <a:endParaRPr sz="1400" b="1" u="none" strike="noStrike" cap="none" dirty="0"/>
                    </a:p>
                  </a:txBody>
                  <a:tcPr marL="91450" marR="91450" marT="45725" marB="45725" anchor="ctr">
                    <a:lnL w="9525" cap="flat" cmpd="sng">
                      <a:solidFill>
                        <a:srgbClr val="A5A5A5"/>
                      </a:solidFill>
                      <a:prstDash val="solid"/>
                      <a:round/>
                      <a:headEnd type="none" w="sm" len="sm"/>
                      <a:tailEnd type="none" w="sm" len="sm"/>
                    </a:lnL>
                    <a:lnR w="9525" cap="flat" cmpd="sng">
                      <a:solidFill>
                        <a:srgbClr val="A5A5A5"/>
                      </a:solidFill>
                      <a:prstDash val="solid"/>
                      <a:round/>
                      <a:headEnd type="none" w="sm" len="sm"/>
                      <a:tailEnd type="none" w="sm" len="sm"/>
                    </a:lnR>
                    <a:lnT w="9525" cap="flat" cmpd="sng">
                      <a:solidFill>
                        <a:srgbClr val="A5A5A5"/>
                      </a:solidFill>
                      <a:prstDash val="solid"/>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dirty="0"/>
                        <a:t>2.0 – 2.49</a:t>
                      </a:r>
                      <a:endParaRPr sz="1400" u="none" strike="noStrike" cap="none" dirty="0"/>
                    </a:p>
                  </a:txBody>
                  <a:tcPr marL="91450" marR="91450" marT="45725" marB="45725" anchor="ctr">
                    <a:lnL w="9525" cap="flat" cmpd="sng">
                      <a:solidFill>
                        <a:srgbClr val="A5A5A5"/>
                      </a:solidFill>
                      <a:prstDash val="solid"/>
                      <a:round/>
                      <a:headEnd type="none" w="sm" len="sm"/>
                      <a:tailEnd type="none" w="sm" len="sm"/>
                    </a:lnL>
                    <a:lnR w="9525" cap="flat" cmpd="sng">
                      <a:solidFill>
                        <a:srgbClr val="A5A5A5"/>
                      </a:solidFill>
                      <a:prstDash val="solid"/>
                      <a:round/>
                      <a:headEnd type="none" w="sm" len="sm"/>
                      <a:tailEnd type="none" w="sm" len="sm"/>
                    </a:lnR>
                    <a:lnT w="9525" cap="flat" cmpd="sng">
                      <a:solidFill>
                        <a:srgbClr val="A5A5A5"/>
                      </a:solidFill>
                      <a:prstDash val="solid"/>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dirty="0"/>
                        <a:t>2.5 – 2.99</a:t>
                      </a:r>
                      <a:endParaRPr sz="1400" u="none" strike="noStrike" cap="none" dirty="0"/>
                    </a:p>
                  </a:txBody>
                  <a:tcPr marL="91450" marR="91450" marT="45725" marB="45725" anchor="ctr">
                    <a:lnL w="9525" cap="flat" cmpd="sng">
                      <a:solidFill>
                        <a:srgbClr val="A5A5A5"/>
                      </a:solidFill>
                      <a:prstDash val="solid"/>
                      <a:round/>
                      <a:headEnd type="none" w="sm" len="sm"/>
                      <a:tailEnd type="none" w="sm" len="sm"/>
                    </a:lnL>
                    <a:lnR w="9525" cap="flat" cmpd="sng">
                      <a:solidFill>
                        <a:srgbClr val="A5A5A5"/>
                      </a:solidFill>
                      <a:prstDash val="solid"/>
                      <a:round/>
                      <a:headEnd type="none" w="sm" len="sm"/>
                      <a:tailEnd type="none" w="sm" len="sm"/>
                    </a:lnR>
                    <a:lnT w="9525" cap="flat" cmpd="sng">
                      <a:solidFill>
                        <a:srgbClr val="A5A5A5"/>
                      </a:solidFill>
                      <a:prstDash val="solid"/>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dirty="0"/>
                        <a:t>3.0 – 3.49</a:t>
                      </a:r>
                      <a:endParaRPr sz="1400" b="1" u="none" strike="noStrike" cap="none" dirty="0"/>
                    </a:p>
                  </a:txBody>
                  <a:tcPr marL="91450" marR="91450" marT="45725" marB="45725" anchor="ctr">
                    <a:lnL w="9525" cap="flat" cmpd="sng">
                      <a:solidFill>
                        <a:srgbClr val="A5A5A5"/>
                      </a:solidFill>
                      <a:prstDash val="solid"/>
                      <a:round/>
                      <a:headEnd type="none" w="sm" len="sm"/>
                      <a:tailEnd type="none" w="sm" len="sm"/>
                    </a:lnL>
                    <a:lnR w="9525" cap="flat" cmpd="sng">
                      <a:solidFill>
                        <a:srgbClr val="A5A5A5"/>
                      </a:solidFill>
                      <a:prstDash val="solid"/>
                      <a:round/>
                      <a:headEnd type="none" w="sm" len="sm"/>
                      <a:tailEnd type="none" w="sm" len="sm"/>
                    </a:lnR>
                    <a:lnT w="9525" cap="flat" cmpd="sng">
                      <a:solidFill>
                        <a:srgbClr val="A5A5A5"/>
                      </a:solidFill>
                      <a:prstDash val="solid"/>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dirty="0"/>
                        <a:t>&gt; 3.5</a:t>
                      </a:r>
                      <a:endParaRPr sz="1400" u="none" strike="noStrike" cap="none" dirty="0"/>
                    </a:p>
                  </a:txBody>
                  <a:tcPr marL="91450" marR="91450" marT="45725" marB="45725" anchor="ctr">
                    <a:lnL w="9525" cap="flat" cmpd="sng">
                      <a:solidFill>
                        <a:srgbClr val="A5A5A5"/>
                      </a:solidFill>
                      <a:prstDash val="solid"/>
                      <a:round/>
                      <a:headEnd type="none" w="sm" len="sm"/>
                      <a:tailEnd type="none" w="sm" len="sm"/>
                    </a:lnL>
                    <a:lnR w="9525" cap="flat" cmpd="sng">
                      <a:solidFill>
                        <a:srgbClr val="A5A5A5"/>
                      </a:solidFill>
                      <a:prstDash val="solid"/>
                      <a:round/>
                      <a:headEnd type="none" w="sm" len="sm"/>
                      <a:tailEnd type="none" w="sm" len="sm"/>
                    </a:lnR>
                    <a:lnT w="9525" cap="flat" cmpd="sng">
                      <a:solidFill>
                        <a:srgbClr val="A5A5A5"/>
                      </a:solidFill>
                      <a:prstDash val="solid"/>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dirty="0"/>
                        <a:t>Unknown</a:t>
                      </a:r>
                      <a:endParaRPr sz="1400" u="none" strike="noStrike" cap="none" dirty="0"/>
                    </a:p>
                  </a:txBody>
                  <a:tcPr marL="91450" marR="91450" marT="45725" marB="45725" anchor="ctr">
                    <a:lnL w="9525" cap="flat" cmpd="sng">
                      <a:solidFill>
                        <a:srgbClr val="A5A5A5"/>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A5A5A5"/>
                      </a:solidFill>
                      <a:prstDash val="solid"/>
                      <a:round/>
                      <a:headEnd type="none" w="sm" len="sm"/>
                      <a:tailEnd type="none" w="sm" len="sm"/>
                    </a:lnT>
                    <a:lnB w="381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64007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a:t>Four-Year Public University</a:t>
                      </a:r>
                      <a:endParaRPr sz="1800" u="none" strike="noStrike" cap="none" dirty="0"/>
                    </a:p>
                  </a:txBody>
                  <a:tcPr marL="91450" marR="91450" marT="45725" marB="45725" anchor="ctr">
                    <a:lnL w="38100" cap="flat" cmpd="sng">
                      <a:solidFill>
                        <a:schemeClr val="dk1"/>
                      </a:solidFill>
                      <a:prstDash val="solid"/>
                      <a:round/>
                      <a:headEnd type="none" w="sm" len="sm"/>
                      <a:tailEnd type="none" w="sm" len="sm"/>
                    </a:lnL>
                    <a:lnR w="9525" cap="flat" cmpd="sng">
                      <a:solidFill>
                        <a:srgbClr val="A5A5A5"/>
                      </a:solidFill>
                      <a:prstDash val="solid"/>
                      <a:round/>
                      <a:headEnd type="none" w="sm" len="sm"/>
                      <a:tailEnd type="none" w="sm" len="sm"/>
                    </a:lnR>
                    <a:lnT w="381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endParaRPr sz="1800" u="none" strike="noStrike" cap="none" dirty="0"/>
                    </a:p>
                  </a:txBody>
                  <a:tcPr marL="91450" marR="91450" marT="45725" marB="45725" anchor="ctr">
                    <a:lnL w="9525" cap="flat" cmpd="sng">
                      <a:solidFill>
                        <a:srgbClr val="A5A5A5"/>
                      </a:solidFill>
                      <a:prstDash val="solid"/>
                      <a:round/>
                      <a:headEnd type="none" w="sm" len="sm"/>
                      <a:tailEnd type="none" w="sm" len="sm"/>
                    </a:lnL>
                    <a:lnR w="9525" cap="flat" cmpd="sng">
                      <a:solidFill>
                        <a:srgbClr val="A5A5A5"/>
                      </a:solidFill>
                      <a:prstDash val="solid"/>
                      <a:round/>
                      <a:headEnd type="none" w="sm" len="sm"/>
                      <a:tailEnd type="none" w="sm" len="sm"/>
                    </a:lnR>
                    <a:lnT w="381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endParaRPr sz="1800" u="none" strike="noStrike" cap="none" dirty="0"/>
                    </a:p>
                  </a:txBody>
                  <a:tcPr marL="91450" marR="91450" marT="45725" marB="45725" anchor="ctr">
                    <a:lnL w="9525" cap="flat" cmpd="sng">
                      <a:solidFill>
                        <a:srgbClr val="A5A5A5"/>
                      </a:solidFill>
                      <a:prstDash val="solid"/>
                      <a:round/>
                      <a:headEnd type="none" w="sm" len="sm"/>
                      <a:tailEnd type="none" w="sm" len="sm"/>
                    </a:lnL>
                    <a:lnR w="9525" cap="flat" cmpd="sng">
                      <a:solidFill>
                        <a:srgbClr val="A5A5A5"/>
                      </a:solidFill>
                      <a:prstDash val="solid"/>
                      <a:round/>
                      <a:headEnd type="none" w="sm" len="sm"/>
                      <a:tailEnd type="none" w="sm" len="sm"/>
                    </a:lnR>
                    <a:lnT w="381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cs typeface="Calibri"/>
                        <a:sym typeface="Arial"/>
                      </a:endParaRPr>
                    </a:p>
                  </a:txBody>
                  <a:tcPr marL="91450" marR="91450" marT="45725" marB="45725" anchor="ctr">
                    <a:lnL w="9525" cap="flat" cmpd="sng">
                      <a:solidFill>
                        <a:srgbClr val="A5A5A5"/>
                      </a:solidFill>
                      <a:prstDash val="solid"/>
                      <a:round/>
                      <a:headEnd type="none" w="sm" len="sm"/>
                      <a:tailEnd type="none" w="sm" len="sm"/>
                    </a:lnL>
                    <a:lnR w="9525" cap="flat" cmpd="sng">
                      <a:solidFill>
                        <a:srgbClr val="A5A5A5"/>
                      </a:solidFill>
                      <a:prstDash val="solid"/>
                      <a:round/>
                      <a:headEnd type="none" w="sm" len="sm"/>
                      <a:tailEnd type="none" w="sm" len="sm"/>
                    </a:lnR>
                    <a:lnT w="381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cs typeface="Calibri"/>
                        <a:sym typeface="Arial"/>
                      </a:endParaRPr>
                    </a:p>
                  </a:txBody>
                  <a:tcPr marL="91450" marR="91450" marT="45725" marB="45725" anchor="ctr">
                    <a:lnL w="9525" cap="flat" cmpd="sng">
                      <a:solidFill>
                        <a:srgbClr val="A5A5A5"/>
                      </a:solidFill>
                      <a:prstDash val="solid"/>
                      <a:round/>
                      <a:headEnd type="none" w="sm" len="sm"/>
                      <a:tailEnd type="none" w="sm" len="sm"/>
                    </a:lnL>
                    <a:lnR w="9525" cap="flat" cmpd="sng">
                      <a:solidFill>
                        <a:srgbClr val="A5A5A5"/>
                      </a:solidFill>
                      <a:prstDash val="solid"/>
                      <a:round/>
                      <a:headEnd type="none" w="sm" len="sm"/>
                      <a:tailEnd type="none" w="sm" len="sm"/>
                    </a:lnR>
                    <a:lnT w="381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cs typeface="Calibri"/>
                        <a:sym typeface="Arial"/>
                      </a:endParaRPr>
                    </a:p>
                  </a:txBody>
                  <a:tcPr marL="91450" marR="91450" marT="45725" marB="45725" anchor="ctr">
                    <a:lnL w="9525" cap="flat" cmpd="sng">
                      <a:solidFill>
                        <a:srgbClr val="A5A5A5"/>
                      </a:solidFill>
                      <a:prstDash val="solid"/>
                      <a:round/>
                      <a:headEnd type="none" w="sm" len="sm"/>
                      <a:tailEnd type="none" w="sm" len="sm"/>
                    </a:lnL>
                    <a:lnR w="9525" cap="flat" cmpd="sng">
                      <a:solidFill>
                        <a:srgbClr val="A5A5A5"/>
                      </a:solidFill>
                      <a:prstDash val="solid"/>
                      <a:round/>
                      <a:headEnd type="none" w="sm" len="sm"/>
                      <a:tailEnd type="none" w="sm" len="sm"/>
                    </a:lnR>
                    <a:lnT w="381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cs typeface="Calibri"/>
                        <a:sym typeface="Arial"/>
                      </a:endParaRPr>
                    </a:p>
                  </a:txBody>
                  <a:tcPr marL="91450" marR="91450" marT="45725" marB="45725" anchor="ctr">
                    <a:lnL w="9525" cap="flat" cmpd="sng">
                      <a:solidFill>
                        <a:srgbClr val="A5A5A5"/>
                      </a:solidFill>
                      <a:prstDash val="solid"/>
                      <a:round/>
                      <a:headEnd type="none" w="sm" len="sm"/>
                      <a:tailEnd type="none" w="sm" len="sm"/>
                    </a:lnL>
                    <a:lnR w="9525" cap="flat" cmpd="sng">
                      <a:solidFill>
                        <a:srgbClr val="A5A5A5"/>
                      </a:solidFill>
                      <a:prstDash val="solid"/>
                      <a:round/>
                      <a:headEnd type="none" w="sm" len="sm"/>
                      <a:tailEnd type="none" w="sm" len="sm"/>
                    </a:lnR>
                    <a:lnT w="381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cs typeface="Calibri"/>
                        <a:sym typeface="Arial"/>
                      </a:endParaRPr>
                    </a:p>
                  </a:txBody>
                  <a:tcPr marL="91450" marR="91450" marT="45725" marB="45725" anchor="ctr">
                    <a:lnL w="9525" cap="flat" cmpd="sng">
                      <a:solidFill>
                        <a:srgbClr val="A5A5A5"/>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64007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a:t>Two-Year Public Colleges</a:t>
                      </a:r>
                      <a:endParaRPr sz="1400" u="none" strike="noStrike" cap="none" dirty="0"/>
                    </a:p>
                  </a:txBody>
                  <a:tcPr marL="91450" marR="91450" marT="45725" marB="45725" anchor="ctr">
                    <a:lnL w="38100" cap="flat" cmpd="sng">
                      <a:solidFill>
                        <a:schemeClr val="dk1"/>
                      </a:solidFill>
                      <a:prstDash val="solid"/>
                      <a:round/>
                      <a:headEnd type="none" w="sm" len="sm"/>
                      <a:tailEnd type="none" w="sm" len="sm"/>
                    </a:lnL>
                    <a:lnR w="9525" cap="flat" cmpd="sng">
                      <a:solidFill>
                        <a:srgbClr val="A5A5A5"/>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cs typeface="Calibri"/>
                        <a:sym typeface="Arial"/>
                      </a:endParaRPr>
                    </a:p>
                  </a:txBody>
                  <a:tcPr marL="91450" marR="91450" marT="45725" marB="45725" anchor="ctr">
                    <a:lnL w="9525" cap="flat" cmpd="sng">
                      <a:solidFill>
                        <a:srgbClr val="A5A5A5"/>
                      </a:solidFill>
                      <a:prstDash val="solid"/>
                      <a:round/>
                      <a:headEnd type="none" w="sm" len="sm"/>
                      <a:tailEnd type="none" w="sm" len="sm"/>
                    </a:lnL>
                    <a:lnR w="9525" cap="flat" cmpd="sng">
                      <a:solidFill>
                        <a:srgbClr val="A5A5A5"/>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endParaRPr sz="1800" u="none" strike="noStrike" cap="none" dirty="0"/>
                    </a:p>
                  </a:txBody>
                  <a:tcPr marL="91450" marR="91450" marT="45725" marB="45725" anchor="ctr">
                    <a:lnL w="9525" cap="flat" cmpd="sng">
                      <a:solidFill>
                        <a:srgbClr val="A5A5A5"/>
                      </a:solidFill>
                      <a:prstDash val="solid"/>
                      <a:round/>
                      <a:headEnd type="none" w="sm" len="sm"/>
                      <a:tailEnd type="none" w="sm" len="sm"/>
                    </a:lnL>
                    <a:lnR w="9525" cap="flat" cmpd="sng">
                      <a:solidFill>
                        <a:srgbClr val="A5A5A5"/>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cs typeface="Calibri"/>
                        <a:sym typeface="Arial"/>
                      </a:endParaRPr>
                    </a:p>
                  </a:txBody>
                  <a:tcPr marL="91450" marR="91450" marT="45725" marB="45725" anchor="ctr">
                    <a:lnL w="9525" cap="flat" cmpd="sng">
                      <a:solidFill>
                        <a:srgbClr val="A5A5A5"/>
                      </a:solidFill>
                      <a:prstDash val="solid"/>
                      <a:round/>
                      <a:headEnd type="none" w="sm" len="sm"/>
                      <a:tailEnd type="none" w="sm" len="sm"/>
                    </a:lnL>
                    <a:lnR w="9525" cap="flat" cmpd="sng">
                      <a:solidFill>
                        <a:srgbClr val="A5A5A5"/>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cs typeface="Calibri"/>
                        <a:sym typeface="Arial"/>
                      </a:endParaRPr>
                    </a:p>
                  </a:txBody>
                  <a:tcPr marL="91450" marR="91450" marT="45725" marB="45725" anchor="ctr">
                    <a:lnL w="9525" cap="flat" cmpd="sng">
                      <a:solidFill>
                        <a:srgbClr val="A5A5A5"/>
                      </a:solidFill>
                      <a:prstDash val="solid"/>
                      <a:round/>
                      <a:headEnd type="none" w="sm" len="sm"/>
                      <a:tailEnd type="none" w="sm" len="sm"/>
                    </a:lnL>
                    <a:lnR w="9525" cap="flat" cmpd="sng">
                      <a:solidFill>
                        <a:srgbClr val="A5A5A5"/>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cs typeface="Calibri"/>
                        <a:sym typeface="Arial"/>
                      </a:endParaRPr>
                    </a:p>
                  </a:txBody>
                  <a:tcPr marL="91450" marR="91450" marT="45725" marB="45725" anchor="ctr">
                    <a:lnL w="9525" cap="flat" cmpd="sng">
                      <a:solidFill>
                        <a:srgbClr val="A5A5A5"/>
                      </a:solidFill>
                      <a:prstDash val="solid"/>
                      <a:round/>
                      <a:headEnd type="none" w="sm" len="sm"/>
                      <a:tailEnd type="none" w="sm" len="sm"/>
                    </a:lnL>
                    <a:lnR w="9525" cap="flat" cmpd="sng">
                      <a:solidFill>
                        <a:srgbClr val="A5A5A5"/>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cs typeface="Calibri"/>
                        <a:sym typeface="Arial"/>
                      </a:endParaRPr>
                    </a:p>
                  </a:txBody>
                  <a:tcPr marL="91450" marR="91450" marT="45725" marB="45725" anchor="ctr">
                    <a:lnL w="9525" cap="flat" cmpd="sng">
                      <a:solidFill>
                        <a:srgbClr val="A5A5A5"/>
                      </a:solidFill>
                      <a:prstDash val="solid"/>
                      <a:round/>
                      <a:headEnd type="none" w="sm" len="sm"/>
                      <a:tailEnd type="none" w="sm" len="sm"/>
                    </a:lnL>
                    <a:lnR w="9525" cap="flat" cmpd="sng">
                      <a:solidFill>
                        <a:srgbClr val="A5A5A5"/>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cs typeface="Calibri"/>
                        <a:sym typeface="Arial"/>
                      </a:endParaRPr>
                    </a:p>
                  </a:txBody>
                  <a:tcPr marL="91450" marR="91450" marT="45725" marB="45725" anchor="ctr">
                    <a:lnL w="9525" cap="flat" cmpd="sng">
                      <a:solidFill>
                        <a:srgbClr val="A5A5A5"/>
                      </a:solidFill>
                      <a:prstDash val="solid"/>
                      <a:round/>
                      <a:headEnd type="none" w="sm" len="sm"/>
                      <a:tailEnd type="none" w="sm" len="sm"/>
                    </a:lnL>
                    <a:lnR w="381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64007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a:t>Independent Colleges &amp; Universities</a:t>
                      </a:r>
                      <a:endParaRPr sz="1400" u="none" strike="noStrike" cap="none" dirty="0"/>
                    </a:p>
                  </a:txBody>
                  <a:tcPr marL="91450" marR="91450" marT="45725" marB="45725" anchor="ctr">
                    <a:lnL w="38100" cap="flat" cmpd="sng">
                      <a:solidFill>
                        <a:schemeClr val="dk1"/>
                      </a:solidFill>
                      <a:prstDash val="solid"/>
                      <a:round/>
                      <a:headEnd type="none" w="sm" len="sm"/>
                      <a:tailEnd type="none" w="sm" len="sm"/>
                    </a:lnL>
                    <a:lnR w="9525" cap="flat" cmpd="sng">
                      <a:solidFill>
                        <a:srgbClr val="A5A5A5"/>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cs typeface="Calibri"/>
                        <a:sym typeface="Arial"/>
                      </a:endParaRPr>
                    </a:p>
                  </a:txBody>
                  <a:tcPr marL="91450" marR="91450" marT="45725" marB="45725" anchor="ctr">
                    <a:lnL w="9525" cap="flat" cmpd="sng">
                      <a:solidFill>
                        <a:srgbClr val="A5A5A5"/>
                      </a:solidFill>
                      <a:prstDash val="solid"/>
                      <a:round/>
                      <a:headEnd type="none" w="sm" len="sm"/>
                      <a:tailEnd type="none" w="sm" len="sm"/>
                    </a:lnL>
                    <a:lnR w="9525" cap="flat" cmpd="sng">
                      <a:solidFill>
                        <a:srgbClr val="A5A5A5"/>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6">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dirty="0"/>
                    </a:p>
                  </a:txBody>
                  <a:tcPr marL="91450" marR="91450" marT="45725" marB="45725">
                    <a:lnL w="9525" cap="flat" cmpd="sng">
                      <a:solidFill>
                        <a:srgbClr val="A5A5A5"/>
                      </a:solidFill>
                      <a:prstDash val="solid"/>
                      <a:round/>
                      <a:headEnd type="none" w="sm" len="sm"/>
                      <a:tailEnd type="none" w="sm" len="sm"/>
                    </a:lnL>
                    <a:lnR w="381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64007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a:t>Not Trackable</a:t>
                      </a:r>
                      <a:endParaRPr sz="1400" u="none" strike="noStrike" cap="none" dirty="0"/>
                    </a:p>
                  </a:txBody>
                  <a:tcPr marL="91450" marR="91450" marT="45725" marB="45725" anchor="ctr">
                    <a:lnL w="38100" cap="flat" cmpd="sng">
                      <a:solidFill>
                        <a:schemeClr val="dk1"/>
                      </a:solidFill>
                      <a:prstDash val="solid"/>
                      <a:round/>
                      <a:headEnd type="none" w="sm" len="sm"/>
                      <a:tailEnd type="none" w="sm" len="sm"/>
                    </a:lnL>
                    <a:lnR w="9525" cap="flat" cmpd="sng">
                      <a:solidFill>
                        <a:srgbClr val="A5A5A5"/>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cs typeface="Calibri"/>
                        <a:sym typeface="Arial"/>
                      </a:endParaRPr>
                    </a:p>
                  </a:txBody>
                  <a:tcPr marL="91450" marR="91450" marT="45725" marB="45725" anchor="ctr">
                    <a:lnL w="9525" cap="flat" cmpd="sng">
                      <a:solidFill>
                        <a:srgbClr val="A5A5A5"/>
                      </a:solidFill>
                      <a:prstDash val="solid"/>
                      <a:round/>
                      <a:headEnd type="none" w="sm" len="sm"/>
                      <a:tailEnd type="none" w="sm" len="sm"/>
                    </a:lnL>
                    <a:lnR w="9525" cap="flat" cmpd="sng">
                      <a:solidFill>
                        <a:srgbClr val="A5A5A5"/>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6">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L w="9525" cap="flat" cmpd="sng">
                      <a:solidFill>
                        <a:srgbClr val="A5A5A5"/>
                      </a:solidFill>
                      <a:prstDash val="solid"/>
                      <a:round/>
                      <a:headEnd type="none" w="sm" len="sm"/>
                      <a:tailEnd type="none" w="sm" len="sm"/>
                    </a:lnL>
                    <a:lnR w="381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640075">
                <a:tc>
                  <a:txBody>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cs typeface="Calibri"/>
                          <a:sym typeface="Arial"/>
                        </a:rPr>
                        <a:t>Not Found</a:t>
                      </a:r>
                      <a:endParaRPr sz="1800" b="0" i="0" u="none" strike="noStrike" cap="none" dirty="0">
                        <a:solidFill>
                          <a:schemeClr val="dk1"/>
                        </a:solidFill>
                        <a:latin typeface="Calibri"/>
                        <a:cs typeface="Calibri"/>
                        <a:sym typeface="Arial"/>
                      </a:endParaRPr>
                    </a:p>
                  </a:txBody>
                  <a:tcPr marL="91450" marR="91450" marT="45725" marB="45725" anchor="ctr">
                    <a:lnL w="38100" cap="flat" cmpd="sng">
                      <a:solidFill>
                        <a:schemeClr val="dk1"/>
                      </a:solidFill>
                      <a:prstDash val="solid"/>
                      <a:round/>
                      <a:headEnd type="none" w="sm" len="sm"/>
                      <a:tailEnd type="none" w="sm" len="sm"/>
                    </a:lnL>
                    <a:lnR w="9525" cap="flat" cmpd="sng">
                      <a:solidFill>
                        <a:srgbClr val="A5A5A5"/>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cs typeface="Calibri"/>
                        <a:sym typeface="Arial"/>
                      </a:endParaRPr>
                    </a:p>
                  </a:txBody>
                  <a:tcPr marL="91450" marR="91450" marT="45725" marB="45725" anchor="ctr">
                    <a:lnL w="9525" cap="flat" cmpd="sng">
                      <a:solidFill>
                        <a:srgbClr val="A5A5A5"/>
                      </a:solidFill>
                      <a:prstDash val="solid"/>
                      <a:round/>
                      <a:headEnd type="none" w="sm" len="sm"/>
                      <a:tailEnd type="none" w="sm" len="sm"/>
                    </a:lnL>
                    <a:lnR w="9525" cap="flat" cmpd="sng">
                      <a:solidFill>
                        <a:srgbClr val="A5A5A5"/>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6">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L w="9525" cap="flat" cmpd="sng">
                      <a:solidFill>
                        <a:srgbClr val="A5A5A5"/>
                      </a:solidFill>
                      <a:prstDash val="solid"/>
                      <a:round/>
                      <a:headEnd type="none" w="sm" len="sm"/>
                      <a:tailEnd type="none" w="sm" len="sm"/>
                    </a:lnL>
                    <a:lnR w="381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64007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a:t>Total High School Graduates</a:t>
                      </a:r>
                      <a:endParaRPr sz="1400" u="none" strike="noStrike" cap="none" dirty="0"/>
                    </a:p>
                  </a:txBody>
                  <a:tcPr marL="91450" marR="91450" marT="45725" marB="45725" anchor="ctr">
                    <a:lnL w="38100" cap="flat" cmpd="sng">
                      <a:solidFill>
                        <a:schemeClr val="dk1"/>
                      </a:solidFill>
                      <a:prstDash val="solid"/>
                      <a:round/>
                      <a:headEnd type="none" w="sm" len="sm"/>
                      <a:tailEnd type="none" w="sm" len="sm"/>
                    </a:lnL>
                    <a:lnR w="9525" cap="flat" cmpd="sng">
                      <a:solidFill>
                        <a:srgbClr val="A5A5A5"/>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cs typeface="Calibri"/>
                        <a:sym typeface="Arial"/>
                      </a:endParaRPr>
                    </a:p>
                  </a:txBody>
                  <a:tcPr marL="91450" marR="91450" marT="45725" marB="45725" anchor="ctr">
                    <a:lnL w="9525" cap="flat" cmpd="sng">
                      <a:solidFill>
                        <a:srgbClr val="A5A5A5"/>
                      </a:solidFill>
                      <a:prstDash val="solid"/>
                      <a:round/>
                      <a:headEnd type="none" w="sm" len="sm"/>
                      <a:tailEnd type="none" w="sm" len="sm"/>
                    </a:lnL>
                    <a:lnR w="9525" cap="flat" cmpd="sng">
                      <a:solidFill>
                        <a:srgbClr val="A5A5A5"/>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6">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dirty="0"/>
                    </a:p>
                  </a:txBody>
                  <a:tcPr marL="91450" marR="91450" marT="45725" marB="45725">
                    <a:lnL w="9525" cap="flat" cmpd="sng">
                      <a:solidFill>
                        <a:srgbClr val="A5A5A5"/>
                      </a:solidFill>
                      <a:prstDash val="solid"/>
                      <a:round/>
                      <a:headEnd type="none" w="sm" len="sm"/>
                      <a:tailEnd type="none" w="sm" len="sm"/>
                    </a:lnL>
                    <a:lnR w="381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bl>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Google Shape;683;p78"/>
          <p:cNvSpPr txBox="1">
            <a:spLocks noGrp="1"/>
          </p:cNvSpPr>
          <p:nvPr>
            <p:ph type="ctrTitle"/>
          </p:nvPr>
        </p:nvSpPr>
        <p:spPr>
          <a:xfrm>
            <a:off x="2209800" y="1560513"/>
            <a:ext cx="7772400" cy="3736974"/>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dirty="0"/>
              <a:t>PEIMS Financial Standard Reports/</a:t>
            </a:r>
            <a:r>
              <a:rPr lang="en-US" dirty="0">
                <a:solidFill>
                  <a:schemeClr val="accent1"/>
                </a:solidFill>
              </a:rPr>
              <a:t>2023 – 2024</a:t>
            </a:r>
            <a:r>
              <a:rPr lang="en-US" dirty="0"/>
              <a:t> Financial Actual Report</a:t>
            </a:r>
            <a:br>
              <a:rPr lang="en-US" dirty="0"/>
            </a:br>
            <a:r>
              <a:rPr lang="en-US" u="sng" dirty="0">
                <a:solidFill>
                  <a:srgbClr val="0070C0"/>
                </a:solidFill>
                <a:hlinkClick r:id="rId3">
                  <a:extLst>
                    <a:ext uri="{A12FA001-AC4F-418D-AE19-62706E023703}">
                      <ahyp:hlinkClr xmlns:ahyp="http://schemas.microsoft.com/office/drawing/2018/hyperlinkcolor" val="tx"/>
                    </a:ext>
                  </a:extLst>
                </a:hlinkClick>
              </a:rPr>
              <a:t>Click here</a:t>
            </a:r>
            <a:endParaRPr dirty="0">
              <a:solidFill>
                <a:srgbClr val="0070C0"/>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Google Shape;690;p7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For more information, please contact:</a:t>
            </a:r>
            <a:endParaRPr/>
          </a:p>
        </p:txBody>
      </p:sp>
      <p:sp>
        <p:nvSpPr>
          <p:cNvPr id="691" name="Google Shape;691;p79"/>
          <p:cNvSpPr txBox="1"/>
          <p:nvPr/>
        </p:nvSpPr>
        <p:spPr>
          <a:xfrm>
            <a:off x="3581400" y="1981200"/>
            <a:ext cx="4953000" cy="181588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0" i="1" u="none" strike="noStrike" cap="none">
                <a:solidFill>
                  <a:srgbClr val="6A84BC"/>
                </a:solidFill>
                <a:latin typeface="Calibri"/>
                <a:ea typeface="Calibri"/>
                <a:cs typeface="Calibri"/>
                <a:sym typeface="Calibri"/>
              </a:rPr>
              <a:t>Name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1" u="none" strike="noStrike" cap="none">
                <a:solidFill>
                  <a:srgbClr val="6A84BC"/>
                </a:solidFill>
                <a:latin typeface="Calibri"/>
                <a:ea typeface="Calibri"/>
                <a:cs typeface="Calibri"/>
                <a:sym typeface="Calibri"/>
              </a:rPr>
              <a:t>Title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1" u="none" strike="noStrike" cap="none">
                <a:solidFill>
                  <a:srgbClr val="6A84BC"/>
                </a:solidFill>
                <a:latin typeface="Calibri"/>
                <a:ea typeface="Calibri"/>
                <a:cs typeface="Calibri"/>
                <a:sym typeface="Calibri"/>
              </a:rPr>
              <a:t>Email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1" u="none" strike="noStrike" cap="none">
                <a:solidFill>
                  <a:srgbClr val="6A84BC"/>
                </a:solidFill>
                <a:latin typeface="Calibri"/>
                <a:ea typeface="Calibri"/>
                <a:cs typeface="Calibri"/>
                <a:sym typeface="Calibri"/>
              </a:rPr>
              <a:t>Phone number</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8"/>
          <p:cNvSpPr txBox="1">
            <a:spLocks noGrp="1"/>
          </p:cNvSpPr>
          <p:nvPr>
            <p:ph type="title"/>
          </p:nvPr>
        </p:nvSpPr>
        <p:spPr>
          <a:xfrm>
            <a:off x="1880754" y="304542"/>
            <a:ext cx="8430491" cy="762000"/>
          </a:xfrm>
          <a:prstGeom prst="rect">
            <a:avLst/>
          </a:prstGeom>
          <a:noFill/>
          <a:ln>
            <a:noFill/>
          </a:ln>
        </p:spPr>
        <p:txBody>
          <a:bodyPr spcFirstLastPara="1" wrap="square" lIns="91425" tIns="45700" rIns="91425" bIns="45700" anchor="ctr" anchorCtr="0">
            <a:normAutofit fontScale="90000"/>
          </a:bodyPr>
          <a:lstStyle/>
          <a:p>
            <a:pPr lvl="0">
              <a:buClr>
                <a:schemeClr val="accent1"/>
              </a:buClr>
              <a:buSzPct val="100000"/>
            </a:pPr>
            <a:r>
              <a:rPr lang="en-US" dirty="0">
                <a:solidFill>
                  <a:schemeClr val="accent1"/>
                </a:solidFill>
              </a:rPr>
              <a:t>2023 – 2024 TAPR Content</a:t>
            </a:r>
            <a:br>
              <a:rPr lang="en-US" dirty="0">
                <a:solidFill>
                  <a:schemeClr val="accent1"/>
                </a:solidFill>
              </a:rPr>
            </a:br>
            <a:r>
              <a:rPr lang="en-US" sz="4000" dirty="0">
                <a:solidFill>
                  <a:schemeClr val="accent1"/>
                </a:solidFill>
              </a:rPr>
              <a:t>District/Campus Performance</a:t>
            </a:r>
            <a:endParaRPr dirty="0">
              <a:solidFill>
                <a:schemeClr val="accent1"/>
              </a:solidFill>
            </a:endParaRPr>
          </a:p>
        </p:txBody>
      </p:sp>
      <p:sp>
        <p:nvSpPr>
          <p:cNvPr id="150" name="Google Shape;150;p8"/>
          <p:cNvSpPr txBox="1">
            <a:spLocks noGrp="1"/>
          </p:cNvSpPr>
          <p:nvPr>
            <p:ph type="body" idx="1"/>
          </p:nvPr>
        </p:nvSpPr>
        <p:spPr>
          <a:xfrm>
            <a:off x="2465183" y="1514170"/>
            <a:ext cx="7308082" cy="4419600"/>
          </a:xfrm>
          <a:prstGeom prst="rect">
            <a:avLst/>
          </a:prstGeom>
          <a:noFill/>
          <a:ln>
            <a:noFill/>
          </a:ln>
        </p:spPr>
        <p:txBody>
          <a:bodyPr spcFirstLastPara="1" wrap="square" lIns="91425" tIns="45700" rIns="91425" bIns="45700" anchor="t" anchorCtr="0">
            <a:normAutofit fontScale="70000" lnSpcReduction="20000"/>
          </a:bodyPr>
          <a:lstStyle/>
          <a:p>
            <a:pPr marL="285750" lvl="0" indent="-228600" algn="l" rtl="0">
              <a:lnSpc>
                <a:spcPct val="80000"/>
              </a:lnSpc>
              <a:spcBef>
                <a:spcPts val="400"/>
              </a:spcBef>
              <a:spcAft>
                <a:spcPts val="400"/>
              </a:spcAft>
              <a:buClr>
                <a:schemeClr val="accent1"/>
              </a:buClr>
              <a:buSzPts val="2400"/>
              <a:buChar char="•"/>
            </a:pPr>
            <a:r>
              <a:rPr lang="en-US" sz="3300" dirty="0">
                <a:solidFill>
                  <a:schemeClr val="accent1"/>
                </a:solidFill>
              </a:rPr>
              <a:t>College, Career, and Military Ready</a:t>
            </a:r>
            <a:endParaRPr sz="3300" dirty="0"/>
          </a:p>
          <a:p>
            <a:pPr marL="742950" lvl="1" indent="-285750" algn="l" rtl="0">
              <a:lnSpc>
                <a:spcPct val="70000"/>
              </a:lnSpc>
              <a:spcBef>
                <a:spcPts val="400"/>
              </a:spcBef>
              <a:spcAft>
                <a:spcPts val="400"/>
              </a:spcAft>
              <a:buClr>
                <a:srgbClr val="6A84BC"/>
              </a:buClr>
              <a:buSzPts val="2200"/>
              <a:buFont typeface="Noto Sans Symbols"/>
              <a:buChar char="▪"/>
            </a:pPr>
            <a:r>
              <a:rPr lang="en-US" sz="2900" i="1" dirty="0">
                <a:solidFill>
                  <a:srgbClr val="6A84BC"/>
                </a:solidFill>
                <a:latin typeface="Calibri"/>
                <a:ea typeface="Calibri"/>
                <a:cs typeface="Calibri"/>
                <a:sym typeface="Calibri"/>
              </a:rPr>
              <a:t>College-Ready Graduates</a:t>
            </a:r>
            <a:endParaRPr sz="2900" dirty="0"/>
          </a:p>
          <a:p>
            <a:pPr marL="742950" lvl="1" indent="-285750">
              <a:lnSpc>
                <a:spcPct val="80000"/>
              </a:lnSpc>
              <a:spcBef>
                <a:spcPts val="400"/>
              </a:spcBef>
              <a:spcAft>
                <a:spcPts val="400"/>
              </a:spcAft>
              <a:buClr>
                <a:srgbClr val="6A84BC"/>
              </a:buClr>
              <a:buSzPts val="2200"/>
              <a:buFont typeface="Noto Sans Symbols"/>
              <a:buChar char="▪"/>
            </a:pPr>
            <a:r>
              <a:rPr lang="en-US" sz="2900" i="1" dirty="0">
                <a:solidFill>
                  <a:srgbClr val="6A84BC"/>
                </a:solidFill>
              </a:rPr>
              <a:t>Career/Military Ready Graduates</a:t>
            </a:r>
          </a:p>
          <a:p>
            <a:pPr marL="285750" indent="-228600">
              <a:lnSpc>
                <a:spcPct val="80000"/>
              </a:lnSpc>
              <a:spcBef>
                <a:spcPts val="400"/>
              </a:spcBef>
              <a:spcAft>
                <a:spcPts val="400"/>
              </a:spcAft>
              <a:buClr>
                <a:schemeClr val="accent1"/>
              </a:buClr>
              <a:buSzPts val="2400"/>
            </a:pPr>
            <a:r>
              <a:rPr lang="en-US" sz="3300" dirty="0">
                <a:solidFill>
                  <a:schemeClr val="accent1"/>
                </a:solidFill>
              </a:rPr>
              <a:t>CCMR Readiness Indicators</a:t>
            </a:r>
          </a:p>
          <a:p>
            <a:pPr marL="742950" lvl="1" indent="-285750">
              <a:lnSpc>
                <a:spcPct val="120000"/>
              </a:lnSpc>
              <a:spcBef>
                <a:spcPts val="400"/>
              </a:spcBef>
              <a:spcAft>
                <a:spcPts val="400"/>
              </a:spcAft>
              <a:buClr>
                <a:srgbClr val="6A84BC"/>
              </a:buClr>
              <a:buSzPts val="2200"/>
              <a:buFont typeface="Noto Sans Symbols"/>
              <a:buChar char="▪"/>
            </a:pPr>
            <a:r>
              <a:rPr lang="en-US" sz="2900" i="1" dirty="0">
                <a:solidFill>
                  <a:srgbClr val="6A84BC"/>
                </a:solidFill>
              </a:rPr>
              <a:t>TSIA Results</a:t>
            </a:r>
          </a:p>
          <a:p>
            <a:pPr marL="742950" lvl="1" indent="-285750">
              <a:lnSpc>
                <a:spcPct val="120000"/>
              </a:lnSpc>
              <a:spcBef>
                <a:spcPts val="400"/>
              </a:spcBef>
              <a:spcAft>
                <a:spcPts val="400"/>
              </a:spcAft>
              <a:buClr>
                <a:srgbClr val="6A84BC"/>
              </a:buClr>
              <a:buSzPts val="2200"/>
              <a:buFont typeface="Noto Sans Symbols"/>
              <a:buChar char="▪"/>
            </a:pPr>
            <a:r>
              <a:rPr lang="en-US" sz="2900" i="1" dirty="0">
                <a:solidFill>
                  <a:srgbClr val="6A84BC"/>
                </a:solidFill>
              </a:rPr>
              <a:t>Completed and Received Credit for College Prep Courses</a:t>
            </a:r>
          </a:p>
          <a:p>
            <a:pPr marL="742950" lvl="1" indent="-285750">
              <a:lnSpc>
                <a:spcPct val="120000"/>
              </a:lnSpc>
              <a:spcBef>
                <a:spcPts val="400"/>
              </a:spcBef>
              <a:spcAft>
                <a:spcPts val="400"/>
              </a:spcAft>
              <a:buClr>
                <a:srgbClr val="6A84BC"/>
              </a:buClr>
              <a:buSzPts val="2200"/>
              <a:buFont typeface="Noto Sans Symbols"/>
              <a:buChar char="▪"/>
            </a:pPr>
            <a:r>
              <a:rPr lang="en-US" sz="2900" i="1" dirty="0">
                <a:solidFill>
                  <a:srgbClr val="6A84BC"/>
                </a:solidFill>
              </a:rPr>
              <a:t>AP/IB Results</a:t>
            </a:r>
          </a:p>
          <a:p>
            <a:pPr marL="742950" lvl="1" indent="-285750">
              <a:lnSpc>
                <a:spcPct val="120000"/>
              </a:lnSpc>
              <a:spcBef>
                <a:spcPts val="400"/>
              </a:spcBef>
              <a:spcAft>
                <a:spcPts val="400"/>
              </a:spcAft>
              <a:buClr>
                <a:srgbClr val="6A84BC"/>
              </a:buClr>
              <a:buSzPts val="2200"/>
              <a:buFont typeface="Noto Sans Symbols"/>
              <a:buChar char="▪"/>
            </a:pPr>
            <a:r>
              <a:rPr lang="en-US" sz="2900" i="1" dirty="0">
                <a:solidFill>
                  <a:srgbClr val="6A84BC"/>
                </a:solidFill>
              </a:rPr>
              <a:t>SAT/ACT Results</a:t>
            </a:r>
          </a:p>
          <a:p>
            <a:pPr marL="742950" lvl="1" indent="-285750">
              <a:lnSpc>
                <a:spcPct val="120000"/>
              </a:lnSpc>
              <a:spcBef>
                <a:spcPts val="400"/>
              </a:spcBef>
              <a:spcAft>
                <a:spcPts val="400"/>
              </a:spcAft>
              <a:buClr>
                <a:srgbClr val="6A84BC"/>
              </a:buClr>
              <a:buSzPts val="2200"/>
              <a:buFont typeface="Noto Sans Symbols"/>
              <a:buChar char="▪"/>
            </a:pPr>
            <a:r>
              <a:rPr lang="en-US" sz="2900" i="1" dirty="0">
                <a:solidFill>
                  <a:srgbClr val="6A84BC"/>
                </a:solidFill>
              </a:rPr>
              <a:t>Advance Dual-Credit Course Completion</a:t>
            </a:r>
          </a:p>
          <a:p>
            <a:pPr marL="742950" lvl="1" indent="-285750">
              <a:lnSpc>
                <a:spcPct val="120000"/>
              </a:lnSpc>
              <a:spcBef>
                <a:spcPts val="400"/>
              </a:spcBef>
              <a:spcAft>
                <a:spcPts val="400"/>
              </a:spcAft>
              <a:buClr>
                <a:srgbClr val="6A84BC"/>
              </a:buClr>
              <a:buSzPts val="2200"/>
              <a:buFont typeface="Noto Sans Symbols"/>
              <a:buChar char="▪"/>
            </a:pPr>
            <a:r>
              <a:rPr lang="en-US" sz="2900" i="1" dirty="0">
                <a:solidFill>
                  <a:srgbClr val="6A84BC"/>
                </a:solidFill>
              </a:rPr>
              <a:t>Graduates enrolled in Texas Institution of Higher Education</a:t>
            </a:r>
          </a:p>
          <a:p>
            <a:pPr marL="742950" lvl="1" indent="-285750">
              <a:lnSpc>
                <a:spcPct val="120000"/>
              </a:lnSpc>
              <a:spcBef>
                <a:spcPts val="400"/>
              </a:spcBef>
              <a:spcAft>
                <a:spcPts val="400"/>
              </a:spcAft>
              <a:buClr>
                <a:srgbClr val="6A84BC"/>
              </a:buClr>
              <a:buSzPts val="2200"/>
              <a:buFont typeface="Noto Sans Symbols"/>
              <a:buChar char="▪"/>
            </a:pPr>
            <a:r>
              <a:rPr lang="en-US" sz="2900" i="1" dirty="0">
                <a:solidFill>
                  <a:srgbClr val="6A84BC"/>
                </a:solidFill>
              </a:rPr>
              <a:t>Graduates in TX-IHE Completing One Year Without Enrollment in a Developmental Education Course</a:t>
            </a:r>
          </a:p>
          <a:p>
            <a:pPr marL="742950" lvl="1" indent="-285750" algn="l" rtl="0">
              <a:lnSpc>
                <a:spcPct val="90000"/>
              </a:lnSpc>
              <a:spcBef>
                <a:spcPts val="440"/>
              </a:spcBef>
              <a:spcAft>
                <a:spcPts val="0"/>
              </a:spcAft>
              <a:buClr>
                <a:srgbClr val="6A84BC"/>
              </a:buClr>
              <a:buSzPts val="2200"/>
              <a:buFont typeface="Noto Sans Symbols"/>
              <a:buChar char="▪"/>
            </a:pP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0"/>
          <p:cNvSpPr txBox="1">
            <a:spLocks noGrp="1"/>
          </p:cNvSpPr>
          <p:nvPr>
            <p:ph type="title"/>
          </p:nvPr>
        </p:nvSpPr>
        <p:spPr>
          <a:xfrm>
            <a:off x="2209800" y="309716"/>
            <a:ext cx="7772400" cy="762000"/>
          </a:xfrm>
          <a:prstGeom prst="rect">
            <a:avLst/>
          </a:prstGeom>
          <a:noFill/>
          <a:ln>
            <a:noFill/>
          </a:ln>
        </p:spPr>
        <p:txBody>
          <a:bodyPr spcFirstLastPara="1" wrap="square" lIns="91425" tIns="45700" rIns="91425" bIns="45700" anchor="ctr" anchorCtr="0">
            <a:normAutofit fontScale="90000"/>
          </a:bodyPr>
          <a:lstStyle/>
          <a:p>
            <a:pPr lvl="0">
              <a:buClr>
                <a:schemeClr val="accent1"/>
              </a:buClr>
              <a:buSzPct val="100000"/>
            </a:pPr>
            <a:r>
              <a:rPr lang="en-US" dirty="0">
                <a:solidFill>
                  <a:schemeClr val="accent1"/>
                </a:solidFill>
              </a:rPr>
              <a:t>2023 – 2024 TAPR Content</a:t>
            </a:r>
            <a:br>
              <a:rPr lang="en-US" dirty="0">
                <a:solidFill>
                  <a:schemeClr val="accent1"/>
                </a:solidFill>
              </a:rPr>
            </a:br>
            <a:r>
              <a:rPr lang="en-US" sz="4000" dirty="0">
                <a:solidFill>
                  <a:schemeClr val="accent1"/>
                </a:solidFill>
              </a:rPr>
              <a:t>District/Campus Performance</a:t>
            </a:r>
            <a:endParaRPr sz="4000" dirty="0">
              <a:solidFill>
                <a:schemeClr val="accent1"/>
              </a:solidFill>
            </a:endParaRPr>
          </a:p>
        </p:txBody>
      </p:sp>
      <p:sp>
        <p:nvSpPr>
          <p:cNvPr id="166" name="Google Shape;166;p10"/>
          <p:cNvSpPr txBox="1">
            <a:spLocks noGrp="1"/>
          </p:cNvSpPr>
          <p:nvPr>
            <p:ph type="body" idx="1"/>
          </p:nvPr>
        </p:nvSpPr>
        <p:spPr>
          <a:xfrm>
            <a:off x="2435942" y="1619865"/>
            <a:ext cx="7327490" cy="4251325"/>
          </a:xfrm>
          <a:prstGeom prst="rect">
            <a:avLst/>
          </a:prstGeom>
          <a:noFill/>
          <a:ln>
            <a:noFill/>
          </a:ln>
        </p:spPr>
        <p:txBody>
          <a:bodyPr spcFirstLastPara="1" wrap="square" lIns="91425" tIns="45700" rIns="91425" bIns="45700" anchor="t" anchorCtr="0">
            <a:normAutofit/>
          </a:bodyPr>
          <a:lstStyle/>
          <a:p>
            <a:pPr marL="342900" lvl="0" indent="-342900" algn="l" rtl="0">
              <a:lnSpc>
                <a:spcPct val="80000"/>
              </a:lnSpc>
              <a:spcBef>
                <a:spcPts val="0"/>
              </a:spcBef>
              <a:spcAft>
                <a:spcPts val="0"/>
              </a:spcAft>
              <a:buClr>
                <a:schemeClr val="accent1"/>
              </a:buClr>
              <a:buSzPts val="2400"/>
              <a:buChar char="•"/>
            </a:pPr>
            <a:r>
              <a:rPr lang="en-US" sz="2400" dirty="0">
                <a:solidFill>
                  <a:schemeClr val="accent1"/>
                </a:solidFill>
              </a:rPr>
              <a:t>Student Information</a:t>
            </a:r>
            <a:endParaRPr dirty="0"/>
          </a:p>
          <a:p>
            <a:pPr marL="742950" lvl="1" indent="-285750" algn="l" rtl="0">
              <a:lnSpc>
                <a:spcPct val="80000"/>
              </a:lnSpc>
              <a:spcBef>
                <a:spcPts val="440"/>
              </a:spcBef>
              <a:spcAft>
                <a:spcPts val="0"/>
              </a:spcAft>
              <a:buClr>
                <a:srgbClr val="6A84BC"/>
              </a:buClr>
              <a:buSzPts val="2200"/>
              <a:buFont typeface="Noto Sans Symbols"/>
              <a:buChar char="▪"/>
            </a:pPr>
            <a:r>
              <a:rPr lang="en-US" sz="2200" i="1" dirty="0">
                <a:solidFill>
                  <a:srgbClr val="6A84BC"/>
                </a:solidFill>
                <a:latin typeface="Calibri"/>
                <a:ea typeface="Calibri"/>
                <a:cs typeface="Calibri"/>
                <a:sym typeface="Calibri"/>
              </a:rPr>
              <a:t>Enrollment</a:t>
            </a:r>
            <a:endParaRPr dirty="0"/>
          </a:p>
          <a:p>
            <a:pPr marL="742950" lvl="1" indent="-285750" algn="l" rtl="0">
              <a:lnSpc>
                <a:spcPct val="80000"/>
              </a:lnSpc>
              <a:spcBef>
                <a:spcPts val="440"/>
              </a:spcBef>
              <a:spcAft>
                <a:spcPts val="0"/>
              </a:spcAft>
              <a:buClr>
                <a:srgbClr val="6A84BC"/>
              </a:buClr>
              <a:buSzPts val="2200"/>
              <a:buFont typeface="Noto Sans Symbols"/>
              <a:buChar char="▪"/>
            </a:pPr>
            <a:r>
              <a:rPr lang="en-US" sz="2200" i="1" dirty="0">
                <a:solidFill>
                  <a:srgbClr val="6A84BC"/>
                </a:solidFill>
                <a:latin typeface="Calibri"/>
                <a:ea typeface="Calibri"/>
                <a:cs typeface="Calibri"/>
                <a:sym typeface="Calibri"/>
              </a:rPr>
              <a:t>Ethnic distribution</a:t>
            </a:r>
            <a:endParaRPr dirty="0"/>
          </a:p>
          <a:p>
            <a:pPr marL="742950" lvl="1" indent="-285750" algn="l" rtl="0">
              <a:lnSpc>
                <a:spcPct val="80000"/>
              </a:lnSpc>
              <a:spcBef>
                <a:spcPts val="440"/>
              </a:spcBef>
              <a:spcAft>
                <a:spcPts val="0"/>
              </a:spcAft>
              <a:buClr>
                <a:srgbClr val="6A84BC"/>
              </a:buClr>
              <a:buSzPts val="2200"/>
              <a:buFont typeface="Noto Sans Symbols"/>
              <a:buChar char="▪"/>
            </a:pPr>
            <a:r>
              <a:rPr lang="en-US" sz="2200" i="1" dirty="0">
                <a:solidFill>
                  <a:srgbClr val="6A84BC"/>
                </a:solidFill>
                <a:latin typeface="Calibri"/>
                <a:ea typeface="Calibri"/>
                <a:cs typeface="Calibri"/>
                <a:sym typeface="Calibri"/>
              </a:rPr>
              <a:t>Economically Disadvantaged</a:t>
            </a:r>
            <a:endParaRPr dirty="0"/>
          </a:p>
          <a:p>
            <a:pPr marL="742950" lvl="1" indent="-285750" algn="l" rtl="0">
              <a:lnSpc>
                <a:spcPct val="80000"/>
              </a:lnSpc>
              <a:spcBef>
                <a:spcPts val="440"/>
              </a:spcBef>
              <a:spcAft>
                <a:spcPts val="0"/>
              </a:spcAft>
              <a:buClr>
                <a:srgbClr val="6A84BC"/>
              </a:buClr>
              <a:buSzPts val="2200"/>
              <a:buFont typeface="Noto Sans Symbols"/>
              <a:buChar char="▪"/>
            </a:pPr>
            <a:r>
              <a:rPr lang="en-US" sz="2200" i="1" dirty="0">
                <a:solidFill>
                  <a:srgbClr val="6A84BC"/>
                </a:solidFill>
                <a:latin typeface="Calibri"/>
                <a:ea typeface="Calibri"/>
                <a:cs typeface="Calibri"/>
                <a:sym typeface="Calibri"/>
              </a:rPr>
              <a:t>English Learners</a:t>
            </a:r>
            <a:endParaRPr dirty="0"/>
          </a:p>
          <a:p>
            <a:pPr marL="742950" lvl="1" indent="-285750" algn="l" rtl="0">
              <a:lnSpc>
                <a:spcPct val="80000"/>
              </a:lnSpc>
              <a:spcBef>
                <a:spcPts val="440"/>
              </a:spcBef>
              <a:spcAft>
                <a:spcPts val="0"/>
              </a:spcAft>
              <a:buClr>
                <a:srgbClr val="6A84BC"/>
              </a:buClr>
              <a:buSzPts val="2200"/>
              <a:buFont typeface="Noto Sans Symbols"/>
              <a:buChar char="▪"/>
            </a:pPr>
            <a:r>
              <a:rPr lang="en-US" sz="2200" i="1" dirty="0">
                <a:solidFill>
                  <a:srgbClr val="6A84BC"/>
                </a:solidFill>
                <a:latin typeface="Calibri"/>
                <a:ea typeface="Calibri"/>
                <a:cs typeface="Calibri"/>
                <a:sym typeface="Calibri"/>
              </a:rPr>
              <a:t>Students with Disciplinary Placements (2017-2018)</a:t>
            </a:r>
            <a:endParaRPr dirty="0"/>
          </a:p>
          <a:p>
            <a:pPr marL="742950" lvl="1" indent="-285750" algn="l" rtl="0">
              <a:lnSpc>
                <a:spcPct val="80000"/>
              </a:lnSpc>
              <a:spcBef>
                <a:spcPts val="440"/>
              </a:spcBef>
              <a:spcAft>
                <a:spcPts val="0"/>
              </a:spcAft>
              <a:buClr>
                <a:srgbClr val="6A84BC"/>
              </a:buClr>
              <a:buSzPts val="2200"/>
              <a:buFont typeface="Noto Sans Symbols"/>
              <a:buChar char="▪"/>
            </a:pPr>
            <a:r>
              <a:rPr lang="en-US" sz="2200" i="1" dirty="0">
                <a:solidFill>
                  <a:srgbClr val="6A84BC"/>
                </a:solidFill>
                <a:latin typeface="Calibri"/>
                <a:ea typeface="Calibri"/>
                <a:cs typeface="Calibri"/>
                <a:sym typeface="Calibri"/>
              </a:rPr>
              <a:t>At-Risk</a:t>
            </a:r>
            <a:endParaRPr dirty="0"/>
          </a:p>
          <a:p>
            <a:pPr marL="742950" lvl="1" indent="-285750" algn="l" rtl="0">
              <a:lnSpc>
                <a:spcPct val="80000"/>
              </a:lnSpc>
              <a:spcBef>
                <a:spcPts val="440"/>
              </a:spcBef>
              <a:spcAft>
                <a:spcPts val="0"/>
              </a:spcAft>
              <a:buClr>
                <a:srgbClr val="6A84BC"/>
              </a:buClr>
              <a:buSzPts val="2200"/>
              <a:buFont typeface="Noto Sans Symbols"/>
              <a:buChar char="▪"/>
            </a:pPr>
            <a:r>
              <a:rPr lang="en-US" sz="2200" i="1" dirty="0">
                <a:solidFill>
                  <a:srgbClr val="6A84BC"/>
                </a:solidFill>
                <a:latin typeface="Calibri"/>
                <a:ea typeface="Calibri"/>
                <a:cs typeface="Calibri"/>
                <a:sym typeface="Calibri"/>
              </a:rPr>
              <a:t>Students with Disabilities by Type of Primary Disability</a:t>
            </a:r>
            <a:endParaRPr dirty="0"/>
          </a:p>
          <a:p>
            <a:pPr marL="742950" lvl="1" indent="-285750" algn="l" rtl="0">
              <a:lnSpc>
                <a:spcPct val="80000"/>
              </a:lnSpc>
              <a:spcBef>
                <a:spcPts val="440"/>
              </a:spcBef>
              <a:spcAft>
                <a:spcPts val="0"/>
              </a:spcAft>
              <a:buClr>
                <a:srgbClr val="6A84BC"/>
              </a:buClr>
              <a:buSzPts val="2200"/>
              <a:buFont typeface="Noto Sans Symbols"/>
              <a:buChar char="▪"/>
            </a:pPr>
            <a:r>
              <a:rPr lang="en-US" sz="2200" i="1" dirty="0">
                <a:solidFill>
                  <a:srgbClr val="6A84BC"/>
                </a:solidFill>
                <a:latin typeface="Calibri"/>
                <a:ea typeface="Calibri"/>
                <a:cs typeface="Calibri"/>
                <a:sym typeface="Calibri"/>
              </a:rPr>
              <a:t>504 Students</a:t>
            </a:r>
            <a:endParaRPr dirty="0"/>
          </a:p>
          <a:p>
            <a:pPr marL="742950" lvl="1" indent="-285750" algn="l" rtl="0">
              <a:lnSpc>
                <a:spcPct val="80000"/>
              </a:lnSpc>
              <a:spcBef>
                <a:spcPts val="440"/>
              </a:spcBef>
              <a:spcAft>
                <a:spcPts val="0"/>
              </a:spcAft>
              <a:buClr>
                <a:srgbClr val="6A84BC"/>
              </a:buClr>
              <a:buSzPts val="2200"/>
              <a:buFont typeface="Noto Sans Symbols"/>
              <a:buChar char="▪"/>
            </a:pPr>
            <a:r>
              <a:rPr lang="en-US" sz="2200" i="1" dirty="0">
                <a:solidFill>
                  <a:srgbClr val="6A84BC"/>
                </a:solidFill>
                <a:latin typeface="Calibri"/>
                <a:ea typeface="Calibri"/>
                <a:cs typeface="Calibri"/>
                <a:sym typeface="Calibri"/>
              </a:rPr>
              <a:t>Students with Dyslexia</a:t>
            </a:r>
            <a:endParaRPr dirty="0"/>
          </a:p>
          <a:p>
            <a:pPr marL="742950" lvl="1" indent="-285750" algn="l" rtl="0">
              <a:lnSpc>
                <a:spcPct val="80000"/>
              </a:lnSpc>
              <a:spcBef>
                <a:spcPts val="440"/>
              </a:spcBef>
              <a:spcAft>
                <a:spcPts val="0"/>
              </a:spcAft>
              <a:buClr>
                <a:srgbClr val="6A84BC"/>
              </a:buClr>
              <a:buSzPts val="2200"/>
              <a:buFont typeface="Noto Sans Symbols"/>
              <a:buChar char="▪"/>
            </a:pPr>
            <a:r>
              <a:rPr lang="en-US" sz="2200" i="1" dirty="0">
                <a:solidFill>
                  <a:srgbClr val="6A84BC"/>
                </a:solidFill>
                <a:latin typeface="Calibri"/>
                <a:ea typeface="Calibri"/>
                <a:cs typeface="Calibri"/>
                <a:sym typeface="Calibri"/>
              </a:rPr>
              <a:t>Retention Rates</a:t>
            </a:r>
            <a:endParaRPr dirty="0"/>
          </a:p>
          <a:p>
            <a:pPr marL="742950" lvl="1" indent="-285750" algn="l" rtl="0">
              <a:lnSpc>
                <a:spcPct val="80000"/>
              </a:lnSpc>
              <a:spcBef>
                <a:spcPts val="440"/>
              </a:spcBef>
              <a:spcAft>
                <a:spcPts val="0"/>
              </a:spcAft>
              <a:buClr>
                <a:srgbClr val="6A84BC"/>
              </a:buClr>
              <a:buSzPts val="2200"/>
              <a:buFont typeface="Noto Sans Symbols"/>
              <a:buChar char="▪"/>
            </a:pPr>
            <a:r>
              <a:rPr lang="en-US" sz="2200" i="1" dirty="0">
                <a:solidFill>
                  <a:srgbClr val="6A84BC"/>
                </a:solidFill>
                <a:latin typeface="Calibri"/>
                <a:ea typeface="Calibri"/>
                <a:cs typeface="Calibri"/>
                <a:sym typeface="Calibri"/>
              </a:rPr>
              <a:t>Class Size Information</a:t>
            </a:r>
            <a:endParaRPr dirty="0"/>
          </a:p>
        </p:txBody>
      </p:sp>
    </p:spTree>
  </p:cSld>
  <p:clrMapOvr>
    <a:masterClrMapping/>
  </p:clrMapOvr>
</p:sld>
</file>

<file path=ppt/theme/theme1.xml><?xml version="1.0" encoding="utf-8"?>
<a:theme xmlns:a="http://schemas.openxmlformats.org/drawingml/2006/main" name="Office Theme">
  <a:themeElements>
    <a:clrScheme name="Corporate Blue and Orange">
      <a:dk1>
        <a:srgbClr val="000000"/>
      </a:dk1>
      <a:lt1>
        <a:srgbClr val="FFFFFF"/>
      </a:lt1>
      <a:dk2>
        <a:srgbClr val="000000"/>
      </a:dk2>
      <a:lt2>
        <a:srgbClr val="FFFFFF"/>
      </a:lt2>
      <a:accent1>
        <a:srgbClr val="304269"/>
      </a:accent1>
      <a:accent2>
        <a:srgbClr val="91BED4"/>
      </a:accent2>
      <a:accent3>
        <a:srgbClr val="D9E8F5"/>
      </a:accent3>
      <a:accent4>
        <a:srgbClr val="FFFFFF"/>
      </a:accent4>
      <a:accent5>
        <a:srgbClr val="F26101"/>
      </a:accent5>
      <a:accent6>
        <a:srgbClr val="000000"/>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rporate Blue and Orange">
    <a:dk1>
      <a:sysClr val="windowText" lastClr="000000"/>
    </a:dk1>
    <a:lt1>
      <a:sysClr val="window" lastClr="FFFFFF"/>
    </a:lt1>
    <a:dk2>
      <a:srgbClr val="000000"/>
    </a:dk2>
    <a:lt2>
      <a:srgbClr val="FFFFFF"/>
    </a:lt2>
    <a:accent1>
      <a:srgbClr val="304269"/>
    </a:accent1>
    <a:accent2>
      <a:srgbClr val="91BED4"/>
    </a:accent2>
    <a:accent3>
      <a:srgbClr val="D9E8F5"/>
    </a:accent3>
    <a:accent4>
      <a:srgbClr val="FFFFFF"/>
    </a:accent4>
    <a:accent5>
      <a:srgbClr val="F26101"/>
    </a:accent5>
    <a:accent6>
      <a:srgbClr val="000000"/>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Corporate Blue and Orange">
    <a:dk1>
      <a:sysClr val="windowText" lastClr="000000"/>
    </a:dk1>
    <a:lt1>
      <a:sysClr val="window" lastClr="FFFFFF"/>
    </a:lt1>
    <a:dk2>
      <a:srgbClr val="000000"/>
    </a:dk2>
    <a:lt2>
      <a:srgbClr val="FFFFFF"/>
    </a:lt2>
    <a:accent1>
      <a:srgbClr val="304269"/>
    </a:accent1>
    <a:accent2>
      <a:srgbClr val="91BED4"/>
    </a:accent2>
    <a:accent3>
      <a:srgbClr val="D9E8F5"/>
    </a:accent3>
    <a:accent4>
      <a:srgbClr val="FFFFFF"/>
    </a:accent4>
    <a:accent5>
      <a:srgbClr val="F26101"/>
    </a:accent5>
    <a:accent6>
      <a:srgbClr val="000000"/>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Corporate Blue and Orange">
    <a:dk1>
      <a:sysClr val="windowText" lastClr="000000"/>
    </a:dk1>
    <a:lt1>
      <a:sysClr val="window" lastClr="FFFFFF"/>
    </a:lt1>
    <a:dk2>
      <a:srgbClr val="000000"/>
    </a:dk2>
    <a:lt2>
      <a:srgbClr val="FFFFFF"/>
    </a:lt2>
    <a:accent1>
      <a:srgbClr val="304269"/>
    </a:accent1>
    <a:accent2>
      <a:srgbClr val="91BED4"/>
    </a:accent2>
    <a:accent3>
      <a:srgbClr val="D9E8F5"/>
    </a:accent3>
    <a:accent4>
      <a:srgbClr val="FFFFFF"/>
    </a:accent4>
    <a:accent5>
      <a:srgbClr val="F26101"/>
    </a:accent5>
    <a:accent6>
      <a:srgbClr val="000000"/>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Corporate Blue and Orange">
    <a:dk1>
      <a:sysClr val="windowText" lastClr="000000"/>
    </a:dk1>
    <a:lt1>
      <a:sysClr val="window" lastClr="FFFFFF"/>
    </a:lt1>
    <a:dk2>
      <a:srgbClr val="000000"/>
    </a:dk2>
    <a:lt2>
      <a:srgbClr val="FFFFFF"/>
    </a:lt2>
    <a:accent1>
      <a:srgbClr val="304269"/>
    </a:accent1>
    <a:accent2>
      <a:srgbClr val="91BED4"/>
    </a:accent2>
    <a:accent3>
      <a:srgbClr val="D9E8F5"/>
    </a:accent3>
    <a:accent4>
      <a:srgbClr val="FFFFFF"/>
    </a:accent4>
    <a:accent5>
      <a:srgbClr val="F26101"/>
    </a:accent5>
    <a:accent6>
      <a:srgbClr val="000000"/>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Corporate Blue and Orange">
    <a:dk1>
      <a:sysClr val="windowText" lastClr="000000"/>
    </a:dk1>
    <a:lt1>
      <a:sysClr val="window" lastClr="FFFFFF"/>
    </a:lt1>
    <a:dk2>
      <a:srgbClr val="000000"/>
    </a:dk2>
    <a:lt2>
      <a:srgbClr val="FFFFFF"/>
    </a:lt2>
    <a:accent1>
      <a:srgbClr val="304269"/>
    </a:accent1>
    <a:accent2>
      <a:srgbClr val="91BED4"/>
    </a:accent2>
    <a:accent3>
      <a:srgbClr val="D9E8F5"/>
    </a:accent3>
    <a:accent4>
      <a:srgbClr val="FFFFFF"/>
    </a:accent4>
    <a:accent5>
      <a:srgbClr val="F26101"/>
    </a:accent5>
    <a:accent6>
      <a:srgbClr val="000000"/>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Corporate Blue and Orange">
    <a:dk1>
      <a:sysClr val="windowText" lastClr="000000"/>
    </a:dk1>
    <a:lt1>
      <a:sysClr val="window" lastClr="FFFFFF"/>
    </a:lt1>
    <a:dk2>
      <a:srgbClr val="000000"/>
    </a:dk2>
    <a:lt2>
      <a:srgbClr val="FFFFFF"/>
    </a:lt2>
    <a:accent1>
      <a:srgbClr val="304269"/>
    </a:accent1>
    <a:accent2>
      <a:srgbClr val="91BED4"/>
    </a:accent2>
    <a:accent3>
      <a:srgbClr val="D9E8F5"/>
    </a:accent3>
    <a:accent4>
      <a:srgbClr val="FFFFFF"/>
    </a:accent4>
    <a:accent5>
      <a:srgbClr val="F26101"/>
    </a:accent5>
    <a:accent6>
      <a:srgbClr val="000000"/>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Corporate Blue and Orange">
    <a:dk1>
      <a:sysClr val="windowText" lastClr="000000"/>
    </a:dk1>
    <a:lt1>
      <a:sysClr val="window" lastClr="FFFFFF"/>
    </a:lt1>
    <a:dk2>
      <a:srgbClr val="000000"/>
    </a:dk2>
    <a:lt2>
      <a:srgbClr val="FFFFFF"/>
    </a:lt2>
    <a:accent1>
      <a:srgbClr val="304269"/>
    </a:accent1>
    <a:accent2>
      <a:srgbClr val="91BED4"/>
    </a:accent2>
    <a:accent3>
      <a:srgbClr val="D9E8F5"/>
    </a:accent3>
    <a:accent4>
      <a:srgbClr val="FFFFFF"/>
    </a:accent4>
    <a:accent5>
      <a:srgbClr val="F26101"/>
    </a:accent5>
    <a:accent6>
      <a:srgbClr val="000000"/>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Corporate Blue and Orange">
    <a:dk1>
      <a:sysClr val="windowText" lastClr="000000"/>
    </a:dk1>
    <a:lt1>
      <a:sysClr val="window" lastClr="FFFFFF"/>
    </a:lt1>
    <a:dk2>
      <a:srgbClr val="000000"/>
    </a:dk2>
    <a:lt2>
      <a:srgbClr val="FFFFFF"/>
    </a:lt2>
    <a:accent1>
      <a:srgbClr val="304269"/>
    </a:accent1>
    <a:accent2>
      <a:srgbClr val="91BED4"/>
    </a:accent2>
    <a:accent3>
      <a:srgbClr val="D9E8F5"/>
    </a:accent3>
    <a:accent4>
      <a:srgbClr val="FFFFFF"/>
    </a:accent4>
    <a:accent5>
      <a:srgbClr val="F26101"/>
    </a:accent5>
    <a:accent6>
      <a:srgbClr val="000000"/>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Corporate Blue and Orange">
    <a:dk1>
      <a:sysClr val="windowText" lastClr="000000"/>
    </a:dk1>
    <a:lt1>
      <a:sysClr val="window" lastClr="FFFFFF"/>
    </a:lt1>
    <a:dk2>
      <a:srgbClr val="000000"/>
    </a:dk2>
    <a:lt2>
      <a:srgbClr val="FFFFFF"/>
    </a:lt2>
    <a:accent1>
      <a:srgbClr val="304269"/>
    </a:accent1>
    <a:accent2>
      <a:srgbClr val="91BED4"/>
    </a:accent2>
    <a:accent3>
      <a:srgbClr val="D9E8F5"/>
    </a:accent3>
    <a:accent4>
      <a:srgbClr val="FFFFFF"/>
    </a:accent4>
    <a:accent5>
      <a:srgbClr val="F26101"/>
    </a:accent5>
    <a:accent6>
      <a:srgbClr val="000000"/>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Corporate Blue and Orange">
    <a:dk1>
      <a:sysClr val="windowText" lastClr="000000"/>
    </a:dk1>
    <a:lt1>
      <a:sysClr val="window" lastClr="FFFFFF"/>
    </a:lt1>
    <a:dk2>
      <a:srgbClr val="000000"/>
    </a:dk2>
    <a:lt2>
      <a:srgbClr val="FFFFFF"/>
    </a:lt2>
    <a:accent1>
      <a:srgbClr val="304269"/>
    </a:accent1>
    <a:accent2>
      <a:srgbClr val="91BED4"/>
    </a:accent2>
    <a:accent3>
      <a:srgbClr val="D9E8F5"/>
    </a:accent3>
    <a:accent4>
      <a:srgbClr val="FFFFFF"/>
    </a:accent4>
    <a:accent5>
      <a:srgbClr val="F26101"/>
    </a:accent5>
    <a:accent6>
      <a:srgbClr val="000000"/>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Corporate Blue and Orange">
    <a:dk1>
      <a:sysClr val="windowText" lastClr="000000"/>
    </a:dk1>
    <a:lt1>
      <a:sysClr val="window" lastClr="FFFFFF"/>
    </a:lt1>
    <a:dk2>
      <a:srgbClr val="000000"/>
    </a:dk2>
    <a:lt2>
      <a:srgbClr val="FFFFFF"/>
    </a:lt2>
    <a:accent1>
      <a:srgbClr val="304269"/>
    </a:accent1>
    <a:accent2>
      <a:srgbClr val="91BED4"/>
    </a:accent2>
    <a:accent3>
      <a:srgbClr val="D9E8F5"/>
    </a:accent3>
    <a:accent4>
      <a:srgbClr val="FFFFFF"/>
    </a:accent4>
    <a:accent5>
      <a:srgbClr val="F26101"/>
    </a:accent5>
    <a:accent6>
      <a:srgbClr val="000000"/>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orporate Blue and Orange">
    <a:dk1>
      <a:sysClr val="windowText" lastClr="000000"/>
    </a:dk1>
    <a:lt1>
      <a:sysClr val="window" lastClr="FFFFFF"/>
    </a:lt1>
    <a:dk2>
      <a:srgbClr val="000000"/>
    </a:dk2>
    <a:lt2>
      <a:srgbClr val="FFFFFF"/>
    </a:lt2>
    <a:accent1>
      <a:srgbClr val="304269"/>
    </a:accent1>
    <a:accent2>
      <a:srgbClr val="91BED4"/>
    </a:accent2>
    <a:accent3>
      <a:srgbClr val="D9E8F5"/>
    </a:accent3>
    <a:accent4>
      <a:srgbClr val="FFFFFF"/>
    </a:accent4>
    <a:accent5>
      <a:srgbClr val="F26101"/>
    </a:accent5>
    <a:accent6>
      <a:srgbClr val="000000"/>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orporate Blue and Orange">
    <a:dk1>
      <a:sysClr val="windowText" lastClr="000000"/>
    </a:dk1>
    <a:lt1>
      <a:sysClr val="window" lastClr="FFFFFF"/>
    </a:lt1>
    <a:dk2>
      <a:srgbClr val="000000"/>
    </a:dk2>
    <a:lt2>
      <a:srgbClr val="FFFFFF"/>
    </a:lt2>
    <a:accent1>
      <a:srgbClr val="304269"/>
    </a:accent1>
    <a:accent2>
      <a:srgbClr val="91BED4"/>
    </a:accent2>
    <a:accent3>
      <a:srgbClr val="D9E8F5"/>
    </a:accent3>
    <a:accent4>
      <a:srgbClr val="FFFFFF"/>
    </a:accent4>
    <a:accent5>
      <a:srgbClr val="F26101"/>
    </a:accent5>
    <a:accent6>
      <a:srgbClr val="000000"/>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orporate Blue and Orange">
    <a:dk1>
      <a:sysClr val="windowText" lastClr="000000"/>
    </a:dk1>
    <a:lt1>
      <a:sysClr val="window" lastClr="FFFFFF"/>
    </a:lt1>
    <a:dk2>
      <a:srgbClr val="000000"/>
    </a:dk2>
    <a:lt2>
      <a:srgbClr val="FFFFFF"/>
    </a:lt2>
    <a:accent1>
      <a:srgbClr val="304269"/>
    </a:accent1>
    <a:accent2>
      <a:srgbClr val="91BED4"/>
    </a:accent2>
    <a:accent3>
      <a:srgbClr val="D9E8F5"/>
    </a:accent3>
    <a:accent4>
      <a:srgbClr val="FFFFFF"/>
    </a:accent4>
    <a:accent5>
      <a:srgbClr val="F26101"/>
    </a:accent5>
    <a:accent6>
      <a:srgbClr val="000000"/>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Corporate Blue and Orange">
    <a:dk1>
      <a:sysClr val="windowText" lastClr="000000"/>
    </a:dk1>
    <a:lt1>
      <a:sysClr val="window" lastClr="FFFFFF"/>
    </a:lt1>
    <a:dk2>
      <a:srgbClr val="000000"/>
    </a:dk2>
    <a:lt2>
      <a:srgbClr val="FFFFFF"/>
    </a:lt2>
    <a:accent1>
      <a:srgbClr val="304269"/>
    </a:accent1>
    <a:accent2>
      <a:srgbClr val="91BED4"/>
    </a:accent2>
    <a:accent3>
      <a:srgbClr val="D9E8F5"/>
    </a:accent3>
    <a:accent4>
      <a:srgbClr val="FFFFFF"/>
    </a:accent4>
    <a:accent5>
      <a:srgbClr val="F26101"/>
    </a:accent5>
    <a:accent6>
      <a:srgbClr val="000000"/>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Corporate Blue and Orange">
    <a:dk1>
      <a:sysClr val="windowText" lastClr="000000"/>
    </a:dk1>
    <a:lt1>
      <a:sysClr val="window" lastClr="FFFFFF"/>
    </a:lt1>
    <a:dk2>
      <a:srgbClr val="000000"/>
    </a:dk2>
    <a:lt2>
      <a:srgbClr val="FFFFFF"/>
    </a:lt2>
    <a:accent1>
      <a:srgbClr val="304269"/>
    </a:accent1>
    <a:accent2>
      <a:srgbClr val="91BED4"/>
    </a:accent2>
    <a:accent3>
      <a:srgbClr val="D9E8F5"/>
    </a:accent3>
    <a:accent4>
      <a:srgbClr val="FFFFFF"/>
    </a:accent4>
    <a:accent5>
      <a:srgbClr val="F26101"/>
    </a:accent5>
    <a:accent6>
      <a:srgbClr val="000000"/>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Corporate Blue and Orange">
    <a:dk1>
      <a:sysClr val="windowText" lastClr="000000"/>
    </a:dk1>
    <a:lt1>
      <a:sysClr val="window" lastClr="FFFFFF"/>
    </a:lt1>
    <a:dk2>
      <a:srgbClr val="000000"/>
    </a:dk2>
    <a:lt2>
      <a:srgbClr val="FFFFFF"/>
    </a:lt2>
    <a:accent1>
      <a:srgbClr val="304269"/>
    </a:accent1>
    <a:accent2>
      <a:srgbClr val="91BED4"/>
    </a:accent2>
    <a:accent3>
      <a:srgbClr val="D9E8F5"/>
    </a:accent3>
    <a:accent4>
      <a:srgbClr val="FFFFFF"/>
    </a:accent4>
    <a:accent5>
      <a:srgbClr val="F26101"/>
    </a:accent5>
    <a:accent6>
      <a:srgbClr val="000000"/>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Corporate Blue and Orange">
    <a:dk1>
      <a:sysClr val="windowText" lastClr="000000"/>
    </a:dk1>
    <a:lt1>
      <a:sysClr val="window" lastClr="FFFFFF"/>
    </a:lt1>
    <a:dk2>
      <a:srgbClr val="000000"/>
    </a:dk2>
    <a:lt2>
      <a:srgbClr val="FFFFFF"/>
    </a:lt2>
    <a:accent1>
      <a:srgbClr val="304269"/>
    </a:accent1>
    <a:accent2>
      <a:srgbClr val="91BED4"/>
    </a:accent2>
    <a:accent3>
      <a:srgbClr val="D9E8F5"/>
    </a:accent3>
    <a:accent4>
      <a:srgbClr val="FFFFFF"/>
    </a:accent4>
    <a:accent5>
      <a:srgbClr val="F26101"/>
    </a:accent5>
    <a:accent6>
      <a:srgbClr val="000000"/>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Corporate Blue and Orange">
    <a:dk1>
      <a:sysClr val="windowText" lastClr="000000"/>
    </a:dk1>
    <a:lt1>
      <a:sysClr val="window" lastClr="FFFFFF"/>
    </a:lt1>
    <a:dk2>
      <a:srgbClr val="000000"/>
    </a:dk2>
    <a:lt2>
      <a:srgbClr val="FFFFFF"/>
    </a:lt2>
    <a:accent1>
      <a:srgbClr val="304269"/>
    </a:accent1>
    <a:accent2>
      <a:srgbClr val="91BED4"/>
    </a:accent2>
    <a:accent3>
      <a:srgbClr val="D9E8F5"/>
    </a:accent3>
    <a:accent4>
      <a:srgbClr val="FFFFFF"/>
    </a:accent4>
    <a:accent5>
      <a:srgbClr val="F26101"/>
    </a:accent5>
    <a:accent6>
      <a:srgbClr val="000000"/>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3913</TotalTime>
  <Words>23703</Words>
  <Application>Microsoft Office PowerPoint</Application>
  <PresentationFormat>Widescreen</PresentationFormat>
  <Paragraphs>2196</Paragraphs>
  <Slides>74</Slides>
  <Notes>74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74</vt:i4>
      </vt:variant>
    </vt:vector>
  </HeadingPairs>
  <TitlesOfParts>
    <vt:vector size="78" baseType="lpstr">
      <vt:lpstr>Arial</vt:lpstr>
      <vt:lpstr>Calibri</vt:lpstr>
      <vt:lpstr>Noto Sans Symbols</vt:lpstr>
      <vt:lpstr>Office Theme</vt:lpstr>
      <vt:lpstr>Texas Academic Performance Report (TAPR) Texas Progress Reporting System (TPRS) 2023-2024 [insert district name]</vt:lpstr>
      <vt:lpstr>Overview</vt:lpstr>
      <vt:lpstr>Updates for 2023 – 2024</vt:lpstr>
      <vt:lpstr>Accessing the TAPR Report</vt:lpstr>
      <vt:lpstr>Accessing the TAPR Reports</vt:lpstr>
      <vt:lpstr>Accessing the TPRS Reports</vt:lpstr>
      <vt:lpstr>2023 – 2024 TAPR Content District/Campus Performance</vt:lpstr>
      <vt:lpstr>2023 – 2024 TAPR Content District/Campus Performance</vt:lpstr>
      <vt:lpstr>2023 – 2024 TAPR Content District/Campus Performance</vt:lpstr>
      <vt:lpstr>2023 – 2024 TAPR Content District/Campus Performance</vt:lpstr>
      <vt:lpstr>2023 – 2024 TAPR Content District/Campus Performance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2023 – 2024 Student Ethnic Distribution</vt:lpstr>
      <vt:lpstr>2023 – 2024 Student Demographics</vt:lpstr>
      <vt:lpstr>2023 – 2024 Enrollment by Program</vt:lpstr>
      <vt:lpstr>2023 – 2024 Teacher Ethnic Distribution</vt:lpstr>
      <vt:lpstr>2023 – 2024 Teachers Years of Experience</vt:lpstr>
      <vt:lpstr>Violent and Criminal Incidents</vt:lpstr>
      <vt:lpstr>PowerPoint Presentation</vt:lpstr>
      <vt:lpstr>Texas Higher Education  Coordinating Board</vt:lpstr>
      <vt:lpstr>PowerPoint Presentation</vt:lpstr>
      <vt:lpstr>PEIMS Financial Standard Reports/2023 – 2024 Financial Actual Report Click here</vt:lpstr>
      <vt:lpstr>For more information, please 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Texas Academic Performance Report (TAPR) Texas Progress Reporting System (TPRS) 2022-2023 [insert district name]</dc:title>
  <dc:creator>jdelgado</dc:creator>
  <cp:lastModifiedBy>Rick Kutcher</cp:lastModifiedBy>
  <cp:revision>55</cp:revision>
  <dcterms:created xsi:type="dcterms:W3CDTF">2010-10-29T20:07:42Z</dcterms:created>
  <dcterms:modified xsi:type="dcterms:W3CDTF">2024-12-17T18:52:13Z</dcterms:modified>
</cp:coreProperties>
</file>