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3.xml" ContentType="application/vnd.openxmlformats-officedocument.presentationml.notesSlide+xml"/>
  <Override PartName="/ppt/charts/chart21.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charts/chart22.xml" ContentType="application/vnd.openxmlformats-officedocument.drawingml.chart+xml"/>
  <Override PartName="/ppt/theme/themeOverride2.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theme/themeOverride3.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theme/themeOverride4.xml" ContentType="application/vnd.openxmlformats-officedocument.themeOverride+xml"/>
  <Override PartName="/ppt/notesSlides/notesSlide37.xml" ContentType="application/vnd.openxmlformats-officedocument.presentationml.notesSlide+xml"/>
  <Override PartName="/ppt/charts/chart25.xml" ContentType="application/vnd.openxmlformats-officedocument.drawingml.chart+xml"/>
  <Override PartName="/ppt/theme/themeOverride5.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theme/themeOverride6.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theme/themeOverride7.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theme/themeOverride8.xml" ContentType="application/vnd.openxmlformats-officedocument.themeOverride+xml"/>
  <Override PartName="/ppt/notesSlides/notesSlide41.xml" ContentType="application/vnd.openxmlformats-officedocument.presentationml.notesSlide+xml"/>
  <Override PartName="/ppt/charts/chart29.xml" ContentType="application/vnd.openxmlformats-officedocument.drawingml.chart+xml"/>
  <Override PartName="/ppt/theme/themeOverride9.xml" ContentType="application/vnd.openxmlformats-officedocument.themeOverride+xml"/>
  <Override PartName="/ppt/notesSlides/notesSlide42.xml" ContentType="application/vnd.openxmlformats-officedocument.presentationml.notesSlide+xml"/>
  <Override PartName="/ppt/charts/chart30.xml" ContentType="application/vnd.openxmlformats-officedocument.drawingml.chart+xml"/>
  <Override PartName="/ppt/theme/themeOverride10.xml" ContentType="application/vnd.openxmlformats-officedocument.themeOverride+xml"/>
  <Override PartName="/ppt/notesSlides/notesSlide43.xml" ContentType="application/vnd.openxmlformats-officedocument.presentationml.notesSlide+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4.xml" ContentType="application/vnd.openxmlformats-officedocument.presentationml.notesSlide+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5.xml" ContentType="application/vnd.openxmlformats-officedocument.presentationml.notesSlid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6.xml" ContentType="application/vnd.openxmlformats-officedocument.presentationml.notesSlide+xml"/>
  <Override PartName="/ppt/charts/chart3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7.xml" ContentType="application/vnd.openxmlformats-officedocument.presentationml.notesSlide+xml"/>
  <Override PartName="/ppt/charts/chart3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8.xml" ContentType="application/vnd.openxmlformats-officedocument.presentationml.notesSlide+xml"/>
  <Override PartName="/ppt/charts/chart3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9.xml" ContentType="application/vnd.openxmlformats-officedocument.presentationml.notesSlide+xml"/>
  <Override PartName="/ppt/charts/chart3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50.xml" ContentType="application/vnd.openxmlformats-officedocument.presentationml.notesSlide+xml"/>
  <Override PartName="/ppt/charts/chart3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1.xml" ContentType="application/vnd.openxmlformats-officedocument.presentationml.notesSlide+xml"/>
  <Override PartName="/ppt/charts/chart3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2.xml" ContentType="application/vnd.openxmlformats-officedocument.presentationml.notesSlide+xml"/>
  <Override PartName="/ppt/charts/chart40.xml" ContentType="application/vnd.openxmlformats-officedocument.drawingml.chart+xml"/>
  <Override PartName="/ppt/theme/themeOverride11.xml" ContentType="application/vnd.openxmlformats-officedocument.themeOverride+xml"/>
  <Override PartName="/ppt/notesSlides/notesSlide53.xml" ContentType="application/vnd.openxmlformats-officedocument.presentationml.notesSlide+xml"/>
  <Override PartName="/ppt/charts/chart41.xml" ContentType="application/vnd.openxmlformats-officedocument.drawingml.chart+xml"/>
  <Override PartName="/ppt/theme/themeOverride12.xml" ContentType="application/vnd.openxmlformats-officedocument.themeOverride+xml"/>
  <Override PartName="/ppt/notesSlides/notesSlide54.xml" ContentType="application/vnd.openxmlformats-officedocument.presentationml.notesSlide+xml"/>
  <Override PartName="/ppt/charts/chart42.xml" ContentType="application/vnd.openxmlformats-officedocument.drawingml.chart+xml"/>
  <Override PartName="/ppt/theme/themeOverride13.xml" ContentType="application/vnd.openxmlformats-officedocument.themeOverride+xml"/>
  <Override PartName="/ppt/notesSlides/notesSlide55.xml" ContentType="application/vnd.openxmlformats-officedocument.presentationml.notesSlide+xml"/>
  <Override PartName="/ppt/charts/chart43.xml" ContentType="application/vnd.openxmlformats-officedocument.drawingml.chart+xml"/>
  <Override PartName="/ppt/theme/themeOverride14.xml" ContentType="application/vnd.openxmlformats-officedocument.themeOverride+xml"/>
  <Override PartName="/ppt/notesSlides/notesSlide56.xml" ContentType="application/vnd.openxmlformats-officedocument.presentationml.notesSlide+xml"/>
  <Override PartName="/ppt/charts/chart44.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7.xml" ContentType="application/vnd.openxmlformats-officedocument.presentationml.notesSlide+xml"/>
  <Override PartName="/ppt/charts/chart45.xml" ContentType="application/vnd.openxmlformats-officedocument.drawingml.chart+xml"/>
  <Override PartName="/ppt/theme/themeOverride15.xml" ContentType="application/vnd.openxmlformats-officedocument.themeOverride+xml"/>
  <Override PartName="/ppt/notesSlides/notesSlide58.xml" ContentType="application/vnd.openxmlformats-officedocument.presentationml.notesSlide+xml"/>
  <Override PartName="/ppt/charts/chart46.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9.xml" ContentType="application/vnd.openxmlformats-officedocument.presentationml.notesSlide+xml"/>
  <Override PartName="/ppt/charts/chart47.xml" ContentType="application/vnd.openxmlformats-officedocument.drawingml.chart+xml"/>
  <Override PartName="/ppt/theme/themeOverride16.xml" ContentType="application/vnd.openxmlformats-officedocument.themeOverride+xml"/>
  <Override PartName="/ppt/notesSlides/notesSlide60.xml" ContentType="application/vnd.openxmlformats-officedocument.presentationml.notesSlid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61.xml" ContentType="application/vnd.openxmlformats-officedocument.presentationml.notesSlide+xml"/>
  <Override PartName="/ppt/charts/chart49.xml" ContentType="application/vnd.openxmlformats-officedocument.drawingml.chart+xml"/>
  <Override PartName="/ppt/theme/themeOverride17.xml" ContentType="application/vnd.openxmlformats-officedocument.themeOverride+xml"/>
  <Override PartName="/ppt/notesSlides/notesSlide62.xml" ContentType="application/vnd.openxmlformats-officedocument.presentationml.notesSlide+xml"/>
  <Override PartName="/ppt/charts/chart50.xml" ContentType="application/vnd.openxmlformats-officedocument.drawingml.chart+xml"/>
  <Override PartName="/ppt/theme/themeOverride18.xml" ContentType="application/vnd.openxmlformats-officedocument.themeOverride+xml"/>
  <Override PartName="/ppt/notesSlides/notesSlide63.xml" ContentType="application/vnd.openxmlformats-officedocument.presentationml.notesSlide+xml"/>
  <Override PartName="/ppt/charts/chart51.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64.xml" ContentType="application/vnd.openxmlformats-officedocument.presentationml.notesSlide+xml"/>
  <Override PartName="/ppt/charts/chart52.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65.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notesSlides/notesSlide69.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59.xml" ContentType="application/vnd.openxmlformats-officedocument.drawingml.chart+xml"/>
  <Override PartName="/ppt/theme/themeOverride19.xml" ContentType="application/vnd.openxmlformats-officedocument.themeOverr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4" r:id="rId68"/>
    <p:sldId id="322" r:id="rId69"/>
    <p:sldId id="323" r:id="rId70"/>
    <p:sldId id="325" r:id="rId71"/>
    <p:sldId id="326" r:id="rId72"/>
    <p:sldId id="327" r:id="rId73"/>
    <p:sldId id="328" r:id="rId74"/>
    <p:sldId id="329" r:id="rId75"/>
    <p:sldId id="330" r:id="rId7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2" roundtripDataSignature="AMtx7mj0wUZYbPbSKQr8KvPSS1QWSNvM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BA092C-B92D-412F-BB68-FABD7DFD0C8C}">
  <a:tblStyle styleId="{34BA092C-B92D-412F-BB68-FABD7DFD0C8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A"/>
          </a:solidFill>
        </a:fill>
      </a:tcStyle>
    </a:wholeTbl>
    <a:band1H>
      <a:tcTxStyle b="off" i="off"/>
      <a:tcStyle>
        <a:tcBdr/>
        <a:fill>
          <a:solidFill>
            <a:srgbClr val="CCCDD3"/>
          </a:solidFill>
        </a:fill>
      </a:tcStyle>
    </a:band1H>
    <a:band2H>
      <a:tcTxStyle b="off" i="off"/>
      <a:tcStyle>
        <a:tcBdr/>
      </a:tcStyle>
    </a:band2H>
    <a:band1V>
      <a:tcTxStyle b="off" i="off"/>
      <a:tcStyle>
        <a:tcBdr/>
        <a:fill>
          <a:solidFill>
            <a:srgbClr val="CCCDD3"/>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48755810-B86A-41BE-83E3-657A8305D153}" styleName="Table_1">
    <a:wholeTbl>
      <a:tcTxStyle b="off" i="off">
        <a:font>
          <a:latin typeface="Calibri"/>
          <a:ea typeface="Calibri"/>
          <a:cs typeface="Calibri"/>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chemeClr val="accent4"/>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4">
              <a:alpha val="40000"/>
            </a:schemeClr>
          </a:solidFill>
        </a:fill>
      </a:tcStyle>
    </a:band1H>
    <a:band2H>
      <a:tcTxStyle b="off" i="off"/>
      <a:tcStyle>
        <a:tcBdr/>
      </a:tcStyle>
    </a:band2H>
    <a:band1V>
      <a:tcTxStyle b="off" i="off"/>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fill>
          <a:solidFill>
            <a:schemeClr val="accent4">
              <a:alpha val="40000"/>
            </a:schemeClr>
          </a:solidFill>
        </a:fill>
      </a:tcStyle>
    </a:band1V>
    <a:band2V>
      <a:tcTxStyle b="off" i="off"/>
      <a:tcStyle>
        <a:tcBdr/>
      </a:tcStyle>
    </a:band2V>
    <a:la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75" autoAdjust="0"/>
  </p:normalViewPr>
  <p:slideViewPr>
    <p:cSldViewPr snapToGrid="0">
      <p:cViewPr varScale="1">
        <p:scale>
          <a:sx n="100" d="100"/>
          <a:sy n="100" d="100"/>
        </p:scale>
        <p:origin x="94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82"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1.xml"/><Relationship Id="rId1" Type="http://schemas.microsoft.com/office/2011/relationships/chartStyle" Target="style2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3.xml"/><Relationship Id="rId1" Type="http://schemas.microsoft.com/office/2011/relationships/chartStyle" Target="style2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4.xml"/><Relationship Id="rId1" Type="http://schemas.microsoft.com/office/2011/relationships/chartStyle" Target="style2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5.xml"/><Relationship Id="rId1" Type="http://schemas.microsoft.com/office/2011/relationships/chartStyle" Target="style2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6.xml"/><Relationship Id="rId1" Type="http://schemas.microsoft.com/office/2011/relationships/chartStyle" Target="style2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7.xml"/><Relationship Id="rId1" Type="http://schemas.microsoft.com/office/2011/relationships/chartStyle" Target="style2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8.xml"/><Relationship Id="rId1" Type="http://schemas.microsoft.com/office/2011/relationships/chartStyle" Target="style2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1.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2.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3.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4.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0.xml"/><Relationship Id="rId1" Type="http://schemas.microsoft.com/office/2011/relationships/chartStyle" Target="style30.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1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1.xml"/><Relationship Id="rId1" Type="http://schemas.microsoft.com/office/2011/relationships/chartStyle" Target="style3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16.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1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1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3.xml"/><Relationship Id="rId1" Type="http://schemas.microsoft.com/office/2011/relationships/chartStyle" Target="style3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4.xml"/><Relationship Id="rId1" Type="http://schemas.microsoft.com/office/2011/relationships/chartStyle" Target="style3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1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3</c:v>
                </c:pt>
                <c:pt idx="1">
                  <c:v>GR 4</c:v>
                </c:pt>
                <c:pt idx="2">
                  <c:v>GR 5</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3</c:v>
                </c:pt>
                <c:pt idx="1">
                  <c:v>GR 4</c:v>
                </c:pt>
                <c:pt idx="2">
                  <c:v>GR 5</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3</c:v>
                </c:pt>
                <c:pt idx="1">
                  <c:v>GR 4</c:v>
                </c:pt>
                <c:pt idx="2">
                  <c:v>GR 5</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3</c:v>
                </c:pt>
                <c:pt idx="1">
                  <c:v>GR 4</c:v>
                </c:pt>
                <c:pt idx="2">
                  <c:v>GR 5</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3</c:v>
                </c:pt>
                <c:pt idx="1">
                  <c:v>GR 4</c:v>
                </c:pt>
                <c:pt idx="2">
                  <c:v>GR 5</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3</c:v>
                </c:pt>
                <c:pt idx="1">
                  <c:v>GR 4</c:v>
                </c:pt>
                <c:pt idx="2">
                  <c:v>GR 5</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3</c:v>
                </c:pt>
                <c:pt idx="1">
                  <c:v>GR 4</c:v>
                </c:pt>
                <c:pt idx="2">
                  <c:v>GR 5</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3</c:v>
                </c:pt>
                <c:pt idx="1">
                  <c:v>GR 4</c:v>
                </c:pt>
                <c:pt idx="2">
                  <c:v>GR 5</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3</c:v>
                </c:pt>
                <c:pt idx="1">
                  <c:v>GR 4</c:v>
                </c:pt>
                <c:pt idx="2">
                  <c:v>GR 5</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3</c:v>
                </c:pt>
                <c:pt idx="1">
                  <c:v>GR 4</c:v>
                </c:pt>
                <c:pt idx="2">
                  <c:v>GR 5</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3</c:v>
                </c:pt>
                <c:pt idx="1">
                  <c:v>GR 4</c:v>
                </c:pt>
                <c:pt idx="2">
                  <c:v>GR 5</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3.67965367965368E-2"/>
          <c:w val="0.14920620717864813"/>
          <c:h val="0.84160019770255989"/>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6</c:v>
                </c:pt>
                <c:pt idx="1">
                  <c:v>GR 7</c:v>
                </c:pt>
                <c:pt idx="2">
                  <c:v>GR 8</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6</c:v>
                </c:pt>
                <c:pt idx="1">
                  <c:v>GR 7</c:v>
                </c:pt>
                <c:pt idx="2">
                  <c:v>GR 8</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6</c:v>
                </c:pt>
                <c:pt idx="1">
                  <c:v>GR 7</c:v>
                </c:pt>
                <c:pt idx="2">
                  <c:v>GR 8</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6</c:v>
                </c:pt>
                <c:pt idx="1">
                  <c:v>GR 7</c:v>
                </c:pt>
                <c:pt idx="2">
                  <c:v>GR 8</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6</c:v>
                </c:pt>
                <c:pt idx="1">
                  <c:v>GR 7</c:v>
                </c:pt>
                <c:pt idx="2">
                  <c:v>GR 8</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6</c:v>
                </c:pt>
                <c:pt idx="1">
                  <c:v>GR 7</c:v>
                </c:pt>
                <c:pt idx="2">
                  <c:v>GR 8</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6</c:v>
                </c:pt>
                <c:pt idx="1">
                  <c:v>GR 7</c:v>
                </c:pt>
                <c:pt idx="2">
                  <c:v>GR 8</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6</c:v>
                </c:pt>
                <c:pt idx="1">
                  <c:v>GR 7</c:v>
                </c:pt>
                <c:pt idx="2">
                  <c:v>GR 8</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6</c:v>
                </c:pt>
                <c:pt idx="1">
                  <c:v>GR 7</c:v>
                </c:pt>
                <c:pt idx="2">
                  <c:v>GR 8</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6</c:v>
                </c:pt>
                <c:pt idx="1">
                  <c:v>GR 7</c:v>
                </c:pt>
                <c:pt idx="2">
                  <c:v>GR 8</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6</c:v>
                </c:pt>
                <c:pt idx="1">
                  <c:v>GR 7</c:v>
                </c:pt>
                <c:pt idx="2">
                  <c:v>GR 8</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4524985183303702"/>
          <c:y val="3.9710774789514951E-2"/>
          <c:w val="0.15367487934975871"/>
          <c:h val="0.8356328186249446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ALGEBRA I</c:v>
                </c:pt>
              </c:strCache>
            </c:strRef>
          </c:cat>
          <c:val>
            <c:numRef>
              <c:f>Sheet1!$B$2</c:f>
              <c:numCache>
                <c:formatCode>General</c:formatCode>
                <c:ptCount val="1"/>
                <c:pt idx="0">
                  <c:v>90</c:v>
                </c:pt>
              </c:numCache>
            </c:numRef>
          </c:val>
          <c:extLst>
            <c:ext xmlns:c16="http://schemas.microsoft.com/office/drawing/2014/chart" uri="{C3380CC4-5D6E-409C-BE32-E72D297353CC}">
              <c16:uniqueId val="{00000000-9071-4147-A9C9-538982472186}"/>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ALGEBRA I</c:v>
                </c:pt>
              </c:strCache>
            </c:strRef>
          </c:cat>
          <c:val>
            <c:numRef>
              <c:f>Sheet1!$C$2</c:f>
              <c:numCache>
                <c:formatCode>General</c:formatCode>
                <c:ptCount val="1"/>
                <c:pt idx="0">
                  <c:v>85</c:v>
                </c:pt>
              </c:numCache>
            </c:numRef>
          </c:val>
          <c:extLst>
            <c:ext xmlns:c16="http://schemas.microsoft.com/office/drawing/2014/chart" uri="{C3380CC4-5D6E-409C-BE32-E72D297353CC}">
              <c16:uniqueId val="{00000001-9071-4147-A9C9-538982472186}"/>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ALGEBRA I</c:v>
                </c:pt>
              </c:strCache>
            </c:strRef>
          </c:cat>
          <c:val>
            <c:numRef>
              <c:f>Sheet1!$D$2</c:f>
              <c:numCache>
                <c:formatCode>General</c:formatCode>
                <c:ptCount val="1"/>
                <c:pt idx="0">
                  <c:v>80</c:v>
                </c:pt>
              </c:numCache>
            </c:numRef>
          </c:val>
          <c:extLst>
            <c:ext xmlns:c16="http://schemas.microsoft.com/office/drawing/2014/chart" uri="{C3380CC4-5D6E-409C-BE32-E72D297353CC}">
              <c16:uniqueId val="{00000002-9071-4147-A9C9-53898247218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ALGEBRA I</c:v>
                </c:pt>
              </c:strCache>
            </c:strRef>
          </c:cat>
          <c:val>
            <c:numRef>
              <c:f>Sheet1!$E$2</c:f>
              <c:numCache>
                <c:formatCode>General</c:formatCode>
                <c:ptCount val="1"/>
                <c:pt idx="0">
                  <c:v>75</c:v>
                </c:pt>
              </c:numCache>
            </c:numRef>
          </c:val>
          <c:extLst>
            <c:ext xmlns:c16="http://schemas.microsoft.com/office/drawing/2014/chart" uri="{C3380CC4-5D6E-409C-BE32-E72D297353CC}">
              <c16:uniqueId val="{00000003-9071-4147-A9C9-53898247218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ALGEBRA I</c:v>
                </c:pt>
              </c:strCache>
            </c:strRef>
          </c:cat>
          <c:val>
            <c:numRef>
              <c:f>Sheet1!$F$2</c:f>
              <c:numCache>
                <c:formatCode>General</c:formatCode>
                <c:ptCount val="1"/>
                <c:pt idx="0">
                  <c:v>70</c:v>
                </c:pt>
              </c:numCache>
            </c:numRef>
          </c:val>
          <c:extLst>
            <c:ext xmlns:c16="http://schemas.microsoft.com/office/drawing/2014/chart" uri="{C3380CC4-5D6E-409C-BE32-E72D297353CC}">
              <c16:uniqueId val="{00000004-9071-4147-A9C9-53898247218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ALGEBRA I</c:v>
                </c:pt>
              </c:strCache>
            </c:strRef>
          </c:cat>
          <c:val>
            <c:numRef>
              <c:f>Sheet1!$G$2</c:f>
              <c:numCache>
                <c:formatCode>General</c:formatCode>
                <c:ptCount val="1"/>
                <c:pt idx="0">
                  <c:v>65</c:v>
                </c:pt>
              </c:numCache>
            </c:numRef>
          </c:val>
          <c:extLst>
            <c:ext xmlns:c16="http://schemas.microsoft.com/office/drawing/2014/chart" uri="{C3380CC4-5D6E-409C-BE32-E72D297353CC}">
              <c16:uniqueId val="{00000005-9071-4147-A9C9-53898247218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ALGEBRA I</c:v>
                </c:pt>
              </c:strCache>
            </c:strRef>
          </c:cat>
          <c:val>
            <c:numRef>
              <c:f>Sheet1!$H$2</c:f>
              <c:numCache>
                <c:formatCode>General</c:formatCode>
                <c:ptCount val="1"/>
                <c:pt idx="0">
                  <c:v>60</c:v>
                </c:pt>
              </c:numCache>
            </c:numRef>
          </c:val>
          <c:extLst>
            <c:ext xmlns:c16="http://schemas.microsoft.com/office/drawing/2014/chart" uri="{C3380CC4-5D6E-409C-BE32-E72D297353CC}">
              <c16:uniqueId val="{00000006-9071-4147-A9C9-53898247218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ALGEBRA I</c:v>
                </c:pt>
              </c:strCache>
            </c:strRef>
          </c:cat>
          <c:val>
            <c:numRef>
              <c:f>Sheet1!$I$2</c:f>
              <c:numCache>
                <c:formatCode>General</c:formatCode>
                <c:ptCount val="1"/>
                <c:pt idx="0">
                  <c:v>55</c:v>
                </c:pt>
              </c:numCache>
            </c:numRef>
          </c:val>
          <c:extLst>
            <c:ext xmlns:c16="http://schemas.microsoft.com/office/drawing/2014/chart" uri="{C3380CC4-5D6E-409C-BE32-E72D297353CC}">
              <c16:uniqueId val="{00000007-9071-4147-A9C9-53898247218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ALGEBRA I</c:v>
                </c:pt>
              </c:strCache>
            </c:strRef>
          </c:cat>
          <c:val>
            <c:numRef>
              <c:f>Sheet1!$J$2</c:f>
              <c:numCache>
                <c:formatCode>General</c:formatCode>
                <c:ptCount val="1"/>
                <c:pt idx="0">
                  <c:v>50</c:v>
                </c:pt>
              </c:numCache>
            </c:numRef>
          </c:val>
          <c:extLst>
            <c:ext xmlns:c16="http://schemas.microsoft.com/office/drawing/2014/chart" uri="{C3380CC4-5D6E-409C-BE32-E72D297353CC}">
              <c16:uniqueId val="{00000008-9071-4147-A9C9-53898247218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ALGEBRA I</c:v>
                </c:pt>
              </c:strCache>
            </c:strRef>
          </c:cat>
          <c:val>
            <c:numRef>
              <c:f>Sheet1!$K$2</c:f>
              <c:numCache>
                <c:formatCode>General</c:formatCode>
                <c:ptCount val="1"/>
                <c:pt idx="0">
                  <c:v>45</c:v>
                </c:pt>
              </c:numCache>
            </c:numRef>
          </c:val>
          <c:extLst>
            <c:ext xmlns:c16="http://schemas.microsoft.com/office/drawing/2014/chart" uri="{C3380CC4-5D6E-409C-BE32-E72D297353CC}">
              <c16:uniqueId val="{00000009-9071-4147-A9C9-53898247218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ALGEBRA I</c:v>
                </c:pt>
              </c:strCache>
            </c:strRef>
          </c:cat>
          <c:val>
            <c:numRef>
              <c:f>Sheet1!$L$2</c:f>
              <c:numCache>
                <c:formatCode>General</c:formatCode>
                <c:ptCount val="1"/>
                <c:pt idx="0">
                  <c:v>40</c:v>
                </c:pt>
              </c:numCache>
            </c:numRef>
          </c:val>
          <c:extLst>
            <c:ext xmlns:c16="http://schemas.microsoft.com/office/drawing/2014/chart" uri="{C3380CC4-5D6E-409C-BE32-E72D297353CC}">
              <c16:uniqueId val="{0000000A-9071-4147-A9C9-538982472186}"/>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ALGEBRA I</c:v>
                </c:pt>
              </c:strCache>
            </c:strRef>
          </c:cat>
          <c:val>
            <c:numRef>
              <c:f>Sheet1!$B$2</c:f>
              <c:numCache>
                <c:formatCode>General</c:formatCode>
                <c:ptCount val="1"/>
                <c:pt idx="0">
                  <c:v>90</c:v>
                </c:pt>
              </c:numCache>
            </c:numRef>
          </c:val>
          <c:extLst>
            <c:ext xmlns:c16="http://schemas.microsoft.com/office/drawing/2014/chart" uri="{C3380CC4-5D6E-409C-BE32-E72D297353CC}">
              <c16:uniqueId val="{00000000-1657-43BB-AB9B-362F4A34C11D}"/>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ALGEBRA I</c:v>
                </c:pt>
              </c:strCache>
            </c:strRef>
          </c:cat>
          <c:val>
            <c:numRef>
              <c:f>Sheet1!$C$2</c:f>
              <c:numCache>
                <c:formatCode>General</c:formatCode>
                <c:ptCount val="1"/>
                <c:pt idx="0">
                  <c:v>85</c:v>
                </c:pt>
              </c:numCache>
            </c:numRef>
          </c:val>
          <c:extLst>
            <c:ext xmlns:c16="http://schemas.microsoft.com/office/drawing/2014/chart" uri="{C3380CC4-5D6E-409C-BE32-E72D297353CC}">
              <c16:uniqueId val="{00000001-1657-43BB-AB9B-362F4A34C11D}"/>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ALGEBRA I</c:v>
                </c:pt>
              </c:strCache>
            </c:strRef>
          </c:cat>
          <c:val>
            <c:numRef>
              <c:f>Sheet1!$D$2</c:f>
              <c:numCache>
                <c:formatCode>General</c:formatCode>
                <c:ptCount val="1"/>
                <c:pt idx="0">
                  <c:v>80</c:v>
                </c:pt>
              </c:numCache>
            </c:numRef>
          </c:val>
          <c:extLst>
            <c:ext xmlns:c16="http://schemas.microsoft.com/office/drawing/2014/chart" uri="{C3380CC4-5D6E-409C-BE32-E72D297353CC}">
              <c16:uniqueId val="{00000002-1657-43BB-AB9B-362F4A34C11D}"/>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ALGEBRA I</c:v>
                </c:pt>
              </c:strCache>
            </c:strRef>
          </c:cat>
          <c:val>
            <c:numRef>
              <c:f>Sheet1!$E$2</c:f>
              <c:numCache>
                <c:formatCode>General</c:formatCode>
                <c:ptCount val="1"/>
                <c:pt idx="0">
                  <c:v>75</c:v>
                </c:pt>
              </c:numCache>
            </c:numRef>
          </c:val>
          <c:extLst>
            <c:ext xmlns:c16="http://schemas.microsoft.com/office/drawing/2014/chart" uri="{C3380CC4-5D6E-409C-BE32-E72D297353CC}">
              <c16:uniqueId val="{00000003-1657-43BB-AB9B-362F4A34C11D}"/>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ALGEBRA I</c:v>
                </c:pt>
              </c:strCache>
            </c:strRef>
          </c:cat>
          <c:val>
            <c:numRef>
              <c:f>Sheet1!$F$2</c:f>
              <c:numCache>
                <c:formatCode>General</c:formatCode>
                <c:ptCount val="1"/>
                <c:pt idx="0">
                  <c:v>70</c:v>
                </c:pt>
              </c:numCache>
            </c:numRef>
          </c:val>
          <c:extLst>
            <c:ext xmlns:c16="http://schemas.microsoft.com/office/drawing/2014/chart" uri="{C3380CC4-5D6E-409C-BE32-E72D297353CC}">
              <c16:uniqueId val="{00000004-1657-43BB-AB9B-362F4A34C11D}"/>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ALGEBRA I</c:v>
                </c:pt>
              </c:strCache>
            </c:strRef>
          </c:cat>
          <c:val>
            <c:numRef>
              <c:f>Sheet1!$G$2</c:f>
              <c:numCache>
                <c:formatCode>General</c:formatCode>
                <c:ptCount val="1"/>
                <c:pt idx="0">
                  <c:v>65</c:v>
                </c:pt>
              </c:numCache>
            </c:numRef>
          </c:val>
          <c:extLst>
            <c:ext xmlns:c16="http://schemas.microsoft.com/office/drawing/2014/chart" uri="{C3380CC4-5D6E-409C-BE32-E72D297353CC}">
              <c16:uniqueId val="{00000005-1657-43BB-AB9B-362F4A34C11D}"/>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ALGEBRA I</c:v>
                </c:pt>
              </c:strCache>
            </c:strRef>
          </c:cat>
          <c:val>
            <c:numRef>
              <c:f>Sheet1!$H$2</c:f>
              <c:numCache>
                <c:formatCode>General</c:formatCode>
                <c:ptCount val="1"/>
                <c:pt idx="0">
                  <c:v>60</c:v>
                </c:pt>
              </c:numCache>
            </c:numRef>
          </c:val>
          <c:extLst>
            <c:ext xmlns:c16="http://schemas.microsoft.com/office/drawing/2014/chart" uri="{C3380CC4-5D6E-409C-BE32-E72D297353CC}">
              <c16:uniqueId val="{00000006-1657-43BB-AB9B-362F4A34C11D}"/>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ALGEBRA I</c:v>
                </c:pt>
              </c:strCache>
            </c:strRef>
          </c:cat>
          <c:val>
            <c:numRef>
              <c:f>Sheet1!$I$2</c:f>
              <c:numCache>
                <c:formatCode>General</c:formatCode>
                <c:ptCount val="1"/>
                <c:pt idx="0">
                  <c:v>55</c:v>
                </c:pt>
              </c:numCache>
            </c:numRef>
          </c:val>
          <c:extLst>
            <c:ext xmlns:c16="http://schemas.microsoft.com/office/drawing/2014/chart" uri="{C3380CC4-5D6E-409C-BE32-E72D297353CC}">
              <c16:uniqueId val="{00000007-1657-43BB-AB9B-362F4A34C11D}"/>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ALGEBRA I</c:v>
                </c:pt>
              </c:strCache>
            </c:strRef>
          </c:cat>
          <c:val>
            <c:numRef>
              <c:f>Sheet1!$J$2</c:f>
              <c:numCache>
                <c:formatCode>General</c:formatCode>
                <c:ptCount val="1"/>
                <c:pt idx="0">
                  <c:v>50</c:v>
                </c:pt>
              </c:numCache>
            </c:numRef>
          </c:val>
          <c:extLst>
            <c:ext xmlns:c16="http://schemas.microsoft.com/office/drawing/2014/chart" uri="{C3380CC4-5D6E-409C-BE32-E72D297353CC}">
              <c16:uniqueId val="{00000008-1657-43BB-AB9B-362F4A34C11D}"/>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ALGEBRA I</c:v>
                </c:pt>
              </c:strCache>
            </c:strRef>
          </c:cat>
          <c:val>
            <c:numRef>
              <c:f>Sheet1!$K$2</c:f>
              <c:numCache>
                <c:formatCode>General</c:formatCode>
                <c:ptCount val="1"/>
                <c:pt idx="0">
                  <c:v>45</c:v>
                </c:pt>
              </c:numCache>
            </c:numRef>
          </c:val>
          <c:extLst>
            <c:ext xmlns:c16="http://schemas.microsoft.com/office/drawing/2014/chart" uri="{C3380CC4-5D6E-409C-BE32-E72D297353CC}">
              <c16:uniqueId val="{00000009-1657-43BB-AB9B-362F4A34C11D}"/>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ALGEBRA I</c:v>
                </c:pt>
              </c:strCache>
            </c:strRef>
          </c:cat>
          <c:val>
            <c:numRef>
              <c:f>Sheet1!$L$2</c:f>
              <c:numCache>
                <c:formatCode>General</c:formatCode>
                <c:ptCount val="1"/>
                <c:pt idx="0">
                  <c:v>40</c:v>
                </c:pt>
              </c:numCache>
            </c:numRef>
          </c:val>
          <c:extLst>
            <c:ext xmlns:c16="http://schemas.microsoft.com/office/drawing/2014/chart" uri="{C3380CC4-5D6E-409C-BE32-E72D297353CC}">
              <c16:uniqueId val="{0000000A-1657-43BB-AB9B-362F4A34C11D}"/>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5</c:v>
                </c:pt>
                <c:pt idx="1">
                  <c:v>GR 8</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654D-4666-94D7-BE7F3961AEB4}"/>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5</c:v>
                </c:pt>
                <c:pt idx="1">
                  <c:v>GR 8</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654D-4666-94D7-BE7F3961AEB4}"/>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5</c:v>
                </c:pt>
                <c:pt idx="1">
                  <c:v>GR 8</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654D-4666-94D7-BE7F3961AEB4}"/>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5</c:v>
                </c:pt>
                <c:pt idx="1">
                  <c:v>GR 8</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654D-4666-94D7-BE7F3961AEB4}"/>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5</c:v>
                </c:pt>
                <c:pt idx="1">
                  <c:v>GR 8</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654D-4666-94D7-BE7F3961AEB4}"/>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5</c:v>
                </c:pt>
                <c:pt idx="1">
                  <c:v>GR 8</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654D-4666-94D7-BE7F3961AEB4}"/>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5</c:v>
                </c:pt>
                <c:pt idx="1">
                  <c:v>GR 8</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654D-4666-94D7-BE7F3961AEB4}"/>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5</c:v>
                </c:pt>
                <c:pt idx="1">
                  <c:v>GR 8</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654D-4666-94D7-BE7F3961AEB4}"/>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GR 5</c:v>
                </c:pt>
                <c:pt idx="1">
                  <c:v>GR 8</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E49E-40F7-95C2-99B75B5EC9B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5</c:v>
                </c:pt>
                <c:pt idx="1">
                  <c:v>GR 8</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E49E-40F7-95C2-99B75B5EC9B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5</c:v>
                </c:pt>
                <c:pt idx="1">
                  <c:v>GR 8</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E49E-40F7-95C2-99B75B5EC9B1}"/>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5</c:v>
                </c:pt>
                <c:pt idx="1">
                  <c:v>GR 8</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F93D-4D93-8060-498AF6F5CA76}"/>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5</c:v>
                </c:pt>
                <c:pt idx="1">
                  <c:v>GR 8</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F93D-4D93-8060-498AF6F5CA76}"/>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5</c:v>
                </c:pt>
                <c:pt idx="1">
                  <c:v>GR 8</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F93D-4D93-8060-498AF6F5CA7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5</c:v>
                </c:pt>
                <c:pt idx="1">
                  <c:v>GR 8</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F93D-4D93-8060-498AF6F5CA7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5</c:v>
                </c:pt>
                <c:pt idx="1">
                  <c:v>GR 8</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F93D-4D93-8060-498AF6F5CA7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5</c:v>
                </c:pt>
                <c:pt idx="1">
                  <c:v>GR 8</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F93D-4D93-8060-498AF6F5CA7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5</c:v>
                </c:pt>
                <c:pt idx="1">
                  <c:v>GR 8</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F93D-4D93-8060-498AF6F5CA7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5</c:v>
                </c:pt>
                <c:pt idx="1">
                  <c:v>GR 8</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F93D-4D93-8060-498AF6F5CA7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GR 5</c:v>
                </c:pt>
                <c:pt idx="1">
                  <c:v>GR 8</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F93D-4D93-8060-498AF6F5CA7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5</c:v>
                </c:pt>
                <c:pt idx="1">
                  <c:v>GR 8</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F93D-4D93-8060-498AF6F5CA7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5</c:v>
                </c:pt>
                <c:pt idx="1">
                  <c:v>GR 8</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F93D-4D93-8060-498AF6F5CA76}"/>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BIOLOGY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2C26-4186-AEB1-57BE46A54482}"/>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BIOLOGY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2C26-4186-AEB1-57BE46A54482}"/>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BIOLOGY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2C26-4186-AEB1-57BE46A54482}"/>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BIOLOGY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2C26-4186-AEB1-57BE46A54482}"/>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BIOLOGY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2C26-4186-AEB1-57BE46A54482}"/>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BIOLOGY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2C26-4186-AEB1-57BE46A54482}"/>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BIOLOGY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2C26-4186-AEB1-57BE46A54482}"/>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BIOLOGY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2C26-4186-AEB1-57BE46A54482}"/>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BIOLOGY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2C26-4186-AEB1-57BE46A54482}"/>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BIOLOGY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2C26-4186-AEB1-57BE46A54482}"/>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BIOLOGY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2C26-4186-AEB1-57BE46A54482}"/>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BIOLOGY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6289-487D-AF53-518B40D05390}"/>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BIOLOGY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6289-487D-AF53-518B40D05390}"/>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BIOLOGY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6289-487D-AF53-518B40D05390}"/>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BIOLOGY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6289-487D-AF53-518B40D05390}"/>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BIOLOGY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6289-487D-AF53-518B40D05390}"/>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BIOLOGY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6289-487D-AF53-518B40D05390}"/>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BIOLOGY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6289-487D-AF53-518B40D05390}"/>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BIOLOGY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6289-487D-AF53-518B40D05390}"/>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BIOLOGY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6289-487D-AF53-518B40D05390}"/>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BIOLOGY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6289-487D-AF53-518B40D05390}"/>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BIOLOGY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6289-487D-AF53-518B40D05390}"/>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GR 8</c:v>
                </c:pt>
              </c:strCache>
            </c:strRef>
          </c:cat>
          <c:val>
            <c:numRef>
              <c:f>Sheet1!$B$2</c:f>
              <c:numCache>
                <c:formatCode>General</c:formatCode>
                <c:ptCount val="1"/>
                <c:pt idx="0">
                  <c:v>90</c:v>
                </c:pt>
              </c:numCache>
            </c:numRef>
          </c:val>
          <c:extLst>
            <c:ext xmlns:c16="http://schemas.microsoft.com/office/drawing/2014/chart" uri="{C3380CC4-5D6E-409C-BE32-E72D297353CC}">
              <c16:uniqueId val="{00000000-71CD-4912-B873-625C142D164A}"/>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GR 8</c:v>
                </c:pt>
              </c:strCache>
            </c:strRef>
          </c:cat>
          <c:val>
            <c:numRef>
              <c:f>Sheet1!$C$2</c:f>
              <c:numCache>
                <c:formatCode>General</c:formatCode>
                <c:ptCount val="1"/>
                <c:pt idx="0">
                  <c:v>85</c:v>
                </c:pt>
              </c:numCache>
            </c:numRef>
          </c:val>
          <c:extLst>
            <c:ext xmlns:c16="http://schemas.microsoft.com/office/drawing/2014/chart" uri="{C3380CC4-5D6E-409C-BE32-E72D297353CC}">
              <c16:uniqueId val="{00000001-71CD-4912-B873-625C142D164A}"/>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GR 8</c:v>
                </c:pt>
              </c:strCache>
            </c:strRef>
          </c:cat>
          <c:val>
            <c:numRef>
              <c:f>Sheet1!$D$2</c:f>
              <c:numCache>
                <c:formatCode>General</c:formatCode>
                <c:ptCount val="1"/>
                <c:pt idx="0">
                  <c:v>80</c:v>
                </c:pt>
              </c:numCache>
            </c:numRef>
          </c:val>
          <c:extLst>
            <c:ext xmlns:c16="http://schemas.microsoft.com/office/drawing/2014/chart" uri="{C3380CC4-5D6E-409C-BE32-E72D297353CC}">
              <c16:uniqueId val="{00000002-71CD-4912-B873-625C142D164A}"/>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GR 8</c:v>
                </c:pt>
              </c:strCache>
            </c:strRef>
          </c:cat>
          <c:val>
            <c:numRef>
              <c:f>Sheet1!$E$2</c:f>
              <c:numCache>
                <c:formatCode>General</c:formatCode>
                <c:ptCount val="1"/>
                <c:pt idx="0">
                  <c:v>75</c:v>
                </c:pt>
              </c:numCache>
            </c:numRef>
          </c:val>
          <c:extLst>
            <c:ext xmlns:c16="http://schemas.microsoft.com/office/drawing/2014/chart" uri="{C3380CC4-5D6E-409C-BE32-E72D297353CC}">
              <c16:uniqueId val="{00000003-71CD-4912-B873-625C142D164A}"/>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GR 8</c:v>
                </c:pt>
              </c:strCache>
            </c:strRef>
          </c:cat>
          <c:val>
            <c:numRef>
              <c:f>Sheet1!$F$2</c:f>
              <c:numCache>
                <c:formatCode>General</c:formatCode>
                <c:ptCount val="1"/>
                <c:pt idx="0">
                  <c:v>70</c:v>
                </c:pt>
              </c:numCache>
            </c:numRef>
          </c:val>
          <c:extLst>
            <c:ext xmlns:c16="http://schemas.microsoft.com/office/drawing/2014/chart" uri="{C3380CC4-5D6E-409C-BE32-E72D297353CC}">
              <c16:uniqueId val="{00000004-71CD-4912-B873-625C142D164A}"/>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GR 8</c:v>
                </c:pt>
              </c:strCache>
            </c:strRef>
          </c:cat>
          <c:val>
            <c:numRef>
              <c:f>Sheet1!$G$2</c:f>
              <c:numCache>
                <c:formatCode>General</c:formatCode>
                <c:ptCount val="1"/>
                <c:pt idx="0">
                  <c:v>65</c:v>
                </c:pt>
              </c:numCache>
            </c:numRef>
          </c:val>
          <c:extLst>
            <c:ext xmlns:c16="http://schemas.microsoft.com/office/drawing/2014/chart" uri="{C3380CC4-5D6E-409C-BE32-E72D297353CC}">
              <c16:uniqueId val="{00000005-71CD-4912-B873-625C142D164A}"/>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GR 8</c:v>
                </c:pt>
              </c:strCache>
            </c:strRef>
          </c:cat>
          <c:val>
            <c:numRef>
              <c:f>Sheet1!$H$2</c:f>
              <c:numCache>
                <c:formatCode>General</c:formatCode>
                <c:ptCount val="1"/>
                <c:pt idx="0">
                  <c:v>60</c:v>
                </c:pt>
              </c:numCache>
            </c:numRef>
          </c:val>
          <c:extLst>
            <c:ext xmlns:c16="http://schemas.microsoft.com/office/drawing/2014/chart" uri="{C3380CC4-5D6E-409C-BE32-E72D297353CC}">
              <c16:uniqueId val="{00000006-71CD-4912-B873-625C142D164A}"/>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GR 8</c:v>
                </c:pt>
              </c:strCache>
            </c:strRef>
          </c:cat>
          <c:val>
            <c:numRef>
              <c:f>Sheet1!$I$2</c:f>
              <c:numCache>
                <c:formatCode>General</c:formatCode>
                <c:ptCount val="1"/>
                <c:pt idx="0">
                  <c:v>55</c:v>
                </c:pt>
              </c:numCache>
            </c:numRef>
          </c:val>
          <c:extLst>
            <c:ext xmlns:c16="http://schemas.microsoft.com/office/drawing/2014/chart" uri="{C3380CC4-5D6E-409C-BE32-E72D297353CC}">
              <c16:uniqueId val="{00000007-71CD-4912-B873-625C142D164A}"/>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GR 8</c:v>
                </c:pt>
              </c:strCache>
            </c:strRef>
          </c:cat>
          <c:val>
            <c:numRef>
              <c:f>Sheet1!$J$2</c:f>
              <c:numCache>
                <c:formatCode>General</c:formatCode>
                <c:ptCount val="1"/>
                <c:pt idx="0">
                  <c:v>50</c:v>
                </c:pt>
              </c:numCache>
            </c:numRef>
          </c:val>
          <c:extLst>
            <c:ext xmlns:c16="http://schemas.microsoft.com/office/drawing/2014/chart" uri="{C3380CC4-5D6E-409C-BE32-E72D297353CC}">
              <c16:uniqueId val="{00000008-71CD-4912-B873-625C142D164A}"/>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GR 8</c:v>
                </c:pt>
              </c:strCache>
            </c:strRef>
          </c:cat>
          <c:val>
            <c:numRef>
              <c:f>Sheet1!$K$2</c:f>
              <c:numCache>
                <c:formatCode>General</c:formatCode>
                <c:ptCount val="1"/>
                <c:pt idx="0">
                  <c:v>45</c:v>
                </c:pt>
              </c:numCache>
            </c:numRef>
          </c:val>
          <c:extLst>
            <c:ext xmlns:c16="http://schemas.microsoft.com/office/drawing/2014/chart" uri="{C3380CC4-5D6E-409C-BE32-E72D297353CC}">
              <c16:uniqueId val="{00000009-71CD-4912-B873-625C142D164A}"/>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GR 8</c:v>
                </c:pt>
              </c:strCache>
            </c:strRef>
          </c:cat>
          <c:val>
            <c:numRef>
              <c:f>Sheet1!$L$2</c:f>
              <c:numCache>
                <c:formatCode>General</c:formatCode>
                <c:ptCount val="1"/>
                <c:pt idx="0">
                  <c:v>40</c:v>
                </c:pt>
              </c:numCache>
            </c:numRef>
          </c:val>
          <c:extLst>
            <c:ext xmlns:c16="http://schemas.microsoft.com/office/drawing/2014/chart" uri="{C3380CC4-5D6E-409C-BE32-E72D297353CC}">
              <c16:uniqueId val="{0000000A-71CD-4912-B873-625C142D164A}"/>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GR 8</c:v>
                </c:pt>
              </c:strCache>
            </c:strRef>
          </c:cat>
          <c:val>
            <c:numRef>
              <c:f>Sheet1!$B$2</c:f>
              <c:numCache>
                <c:formatCode>General</c:formatCode>
                <c:ptCount val="1"/>
                <c:pt idx="0">
                  <c:v>90</c:v>
                </c:pt>
              </c:numCache>
            </c:numRef>
          </c:val>
          <c:extLst>
            <c:ext xmlns:c16="http://schemas.microsoft.com/office/drawing/2014/chart" uri="{C3380CC4-5D6E-409C-BE32-E72D297353CC}">
              <c16:uniqueId val="{00000000-C0E2-49A7-A818-5848BB23EE96}"/>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GR 8</c:v>
                </c:pt>
              </c:strCache>
            </c:strRef>
          </c:cat>
          <c:val>
            <c:numRef>
              <c:f>Sheet1!$C$2</c:f>
              <c:numCache>
                <c:formatCode>General</c:formatCode>
                <c:ptCount val="1"/>
                <c:pt idx="0">
                  <c:v>85</c:v>
                </c:pt>
              </c:numCache>
            </c:numRef>
          </c:val>
          <c:extLst>
            <c:ext xmlns:c16="http://schemas.microsoft.com/office/drawing/2014/chart" uri="{C3380CC4-5D6E-409C-BE32-E72D297353CC}">
              <c16:uniqueId val="{00000001-C0E2-49A7-A818-5848BB23EE96}"/>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GR 8</c:v>
                </c:pt>
              </c:strCache>
            </c:strRef>
          </c:cat>
          <c:val>
            <c:numRef>
              <c:f>Sheet1!$D$2</c:f>
              <c:numCache>
                <c:formatCode>General</c:formatCode>
                <c:ptCount val="1"/>
                <c:pt idx="0">
                  <c:v>80</c:v>
                </c:pt>
              </c:numCache>
            </c:numRef>
          </c:val>
          <c:extLst>
            <c:ext xmlns:c16="http://schemas.microsoft.com/office/drawing/2014/chart" uri="{C3380CC4-5D6E-409C-BE32-E72D297353CC}">
              <c16:uniqueId val="{00000002-C0E2-49A7-A818-5848BB23EE9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GR 8</c:v>
                </c:pt>
              </c:strCache>
            </c:strRef>
          </c:cat>
          <c:val>
            <c:numRef>
              <c:f>Sheet1!$E$2</c:f>
              <c:numCache>
                <c:formatCode>General</c:formatCode>
                <c:ptCount val="1"/>
                <c:pt idx="0">
                  <c:v>75</c:v>
                </c:pt>
              </c:numCache>
            </c:numRef>
          </c:val>
          <c:extLst>
            <c:ext xmlns:c16="http://schemas.microsoft.com/office/drawing/2014/chart" uri="{C3380CC4-5D6E-409C-BE32-E72D297353CC}">
              <c16:uniqueId val="{00000003-C0E2-49A7-A818-5848BB23EE9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GR 8</c:v>
                </c:pt>
              </c:strCache>
            </c:strRef>
          </c:cat>
          <c:val>
            <c:numRef>
              <c:f>Sheet1!$F$2</c:f>
              <c:numCache>
                <c:formatCode>General</c:formatCode>
                <c:ptCount val="1"/>
                <c:pt idx="0">
                  <c:v>70</c:v>
                </c:pt>
              </c:numCache>
            </c:numRef>
          </c:val>
          <c:extLst>
            <c:ext xmlns:c16="http://schemas.microsoft.com/office/drawing/2014/chart" uri="{C3380CC4-5D6E-409C-BE32-E72D297353CC}">
              <c16:uniqueId val="{00000004-C0E2-49A7-A818-5848BB23EE9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GR 8</c:v>
                </c:pt>
              </c:strCache>
            </c:strRef>
          </c:cat>
          <c:val>
            <c:numRef>
              <c:f>Sheet1!$G$2</c:f>
              <c:numCache>
                <c:formatCode>General</c:formatCode>
                <c:ptCount val="1"/>
                <c:pt idx="0">
                  <c:v>65</c:v>
                </c:pt>
              </c:numCache>
            </c:numRef>
          </c:val>
          <c:extLst>
            <c:ext xmlns:c16="http://schemas.microsoft.com/office/drawing/2014/chart" uri="{C3380CC4-5D6E-409C-BE32-E72D297353CC}">
              <c16:uniqueId val="{00000005-C0E2-49A7-A818-5848BB23EE9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GR 8</c:v>
                </c:pt>
              </c:strCache>
            </c:strRef>
          </c:cat>
          <c:val>
            <c:numRef>
              <c:f>Sheet1!$H$2</c:f>
              <c:numCache>
                <c:formatCode>General</c:formatCode>
                <c:ptCount val="1"/>
                <c:pt idx="0">
                  <c:v>60</c:v>
                </c:pt>
              </c:numCache>
            </c:numRef>
          </c:val>
          <c:extLst>
            <c:ext xmlns:c16="http://schemas.microsoft.com/office/drawing/2014/chart" uri="{C3380CC4-5D6E-409C-BE32-E72D297353CC}">
              <c16:uniqueId val="{00000006-C0E2-49A7-A818-5848BB23EE9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GR 8</c:v>
                </c:pt>
              </c:strCache>
            </c:strRef>
          </c:cat>
          <c:val>
            <c:numRef>
              <c:f>Sheet1!$I$2</c:f>
              <c:numCache>
                <c:formatCode>General</c:formatCode>
                <c:ptCount val="1"/>
                <c:pt idx="0">
                  <c:v>55</c:v>
                </c:pt>
              </c:numCache>
            </c:numRef>
          </c:val>
          <c:extLst>
            <c:ext xmlns:c16="http://schemas.microsoft.com/office/drawing/2014/chart" uri="{C3380CC4-5D6E-409C-BE32-E72D297353CC}">
              <c16:uniqueId val="{00000007-C0E2-49A7-A818-5848BB23EE9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GR 8</c:v>
                </c:pt>
              </c:strCache>
            </c:strRef>
          </c:cat>
          <c:val>
            <c:numRef>
              <c:f>Sheet1!$J$2</c:f>
              <c:numCache>
                <c:formatCode>General</c:formatCode>
                <c:ptCount val="1"/>
                <c:pt idx="0">
                  <c:v>50</c:v>
                </c:pt>
              </c:numCache>
            </c:numRef>
          </c:val>
          <c:extLst>
            <c:ext xmlns:c16="http://schemas.microsoft.com/office/drawing/2014/chart" uri="{C3380CC4-5D6E-409C-BE32-E72D297353CC}">
              <c16:uniqueId val="{00000008-C0E2-49A7-A818-5848BB23EE9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GR 8</c:v>
                </c:pt>
              </c:strCache>
            </c:strRef>
          </c:cat>
          <c:val>
            <c:numRef>
              <c:f>Sheet1!$K$2</c:f>
              <c:numCache>
                <c:formatCode>General</c:formatCode>
                <c:ptCount val="1"/>
                <c:pt idx="0">
                  <c:v>45</c:v>
                </c:pt>
              </c:numCache>
            </c:numRef>
          </c:val>
          <c:extLst>
            <c:ext xmlns:c16="http://schemas.microsoft.com/office/drawing/2014/chart" uri="{C3380CC4-5D6E-409C-BE32-E72D297353CC}">
              <c16:uniqueId val="{00000009-C0E2-49A7-A818-5848BB23EE9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GR 8</c:v>
                </c:pt>
              </c:strCache>
            </c:strRef>
          </c:cat>
          <c:val>
            <c:numRef>
              <c:f>Sheet1!$L$2</c:f>
              <c:numCache>
                <c:formatCode>General</c:formatCode>
                <c:ptCount val="1"/>
                <c:pt idx="0">
                  <c:v>40</c:v>
                </c:pt>
              </c:numCache>
            </c:numRef>
          </c:val>
          <c:extLst>
            <c:ext xmlns:c16="http://schemas.microsoft.com/office/drawing/2014/chart" uri="{C3380CC4-5D6E-409C-BE32-E72D297353CC}">
              <c16:uniqueId val="{0000000A-C0E2-49A7-A818-5848BB23EE96}"/>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US HISTORY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9150-4B46-99EF-A7D9066B2BA1}"/>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US HISTORY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9150-4B46-99EF-A7D9066B2BA1}"/>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US HISTORY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9150-4B46-99EF-A7D9066B2BA1}"/>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US HISTORY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9150-4B46-99EF-A7D9066B2BA1}"/>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US HISTORY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9150-4B46-99EF-A7D9066B2BA1}"/>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US HISTORY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9150-4B46-99EF-A7D9066B2BA1}"/>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US HISTORY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9150-4B46-99EF-A7D9066B2BA1}"/>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US HISTORY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9150-4B46-99EF-A7D9066B2BA1}"/>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US HISTORY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9150-4B46-99EF-A7D9066B2BA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US HISTORY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9150-4B46-99EF-A7D9066B2BA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US HISTORY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9150-4B46-99EF-A7D9066B2BA1}"/>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6</c:v>
                </c:pt>
                <c:pt idx="1">
                  <c:v>GR 7</c:v>
                </c:pt>
                <c:pt idx="2">
                  <c:v>GR 8</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6</c:v>
                </c:pt>
                <c:pt idx="1">
                  <c:v>GR 7</c:v>
                </c:pt>
                <c:pt idx="2">
                  <c:v>GR 8</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6</c:v>
                </c:pt>
                <c:pt idx="1">
                  <c:v>GR 7</c:v>
                </c:pt>
                <c:pt idx="2">
                  <c:v>GR 8</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6</c:v>
                </c:pt>
                <c:pt idx="1">
                  <c:v>GR 7</c:v>
                </c:pt>
                <c:pt idx="2">
                  <c:v>GR 8</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6</c:v>
                </c:pt>
                <c:pt idx="1">
                  <c:v>GR 7</c:v>
                </c:pt>
                <c:pt idx="2">
                  <c:v>GR 8</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6</c:v>
                </c:pt>
                <c:pt idx="1">
                  <c:v>GR 7</c:v>
                </c:pt>
                <c:pt idx="2">
                  <c:v>GR 8</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6</c:v>
                </c:pt>
                <c:pt idx="1">
                  <c:v>GR 7</c:v>
                </c:pt>
                <c:pt idx="2">
                  <c:v>GR 8</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6</c:v>
                </c:pt>
                <c:pt idx="1">
                  <c:v>GR 7</c:v>
                </c:pt>
                <c:pt idx="2">
                  <c:v>GR 8</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6</c:v>
                </c:pt>
                <c:pt idx="1">
                  <c:v>GR 7</c:v>
                </c:pt>
                <c:pt idx="2">
                  <c:v>GR 8</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6</c:v>
                </c:pt>
                <c:pt idx="1">
                  <c:v>GR 7</c:v>
                </c:pt>
                <c:pt idx="2">
                  <c:v>GR 8</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6</c:v>
                </c:pt>
                <c:pt idx="1">
                  <c:v>GR 7</c:v>
                </c:pt>
                <c:pt idx="2">
                  <c:v>GR 8</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387982389298112"/>
          <c:y val="3.754627262501279E-2"/>
          <c:w val="0.15367487934975871"/>
          <c:h val="0.8356328186249446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US HISTORY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19CE-43EE-94BE-2DBAA824E954}"/>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US HISTORY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19CE-43EE-94BE-2DBAA824E954}"/>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US HISTORY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19CE-43EE-94BE-2DBAA824E954}"/>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US HISTORY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19CE-43EE-94BE-2DBAA824E954}"/>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US HISTORY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19CE-43EE-94BE-2DBAA824E954}"/>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US HISTORY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19CE-43EE-94BE-2DBAA824E954}"/>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US HISTORY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19CE-43EE-94BE-2DBAA824E954}"/>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US HISTORY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19CE-43EE-94BE-2DBAA824E954}"/>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US HISTORY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19CE-43EE-94BE-2DBAA824E954}"/>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US HISTORY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19CE-43EE-94BE-2DBAA824E954}"/>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US HISTORY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19CE-43EE-94BE-2DBAA824E954}"/>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2023</c:v>
                </c:pt>
              </c:numCache>
            </c:numRef>
          </c:cat>
          <c:val>
            <c:numRef>
              <c:f>Sheet1!$B$2</c:f>
              <c:numCache>
                <c:formatCode>General</c:formatCode>
                <c:ptCount val="1"/>
                <c:pt idx="0">
                  <c:v>76</c:v>
                </c:pt>
              </c:numCache>
            </c:numRef>
          </c:val>
          <c:extLst>
            <c:ext xmlns:c16="http://schemas.microsoft.com/office/drawing/2014/chart" uri="{C3380CC4-5D6E-409C-BE32-E72D297353CC}">
              <c16:uniqueId val="{00000000-424D-45FB-8E66-F10DF1CD6786}"/>
            </c:ext>
          </c:extLst>
        </c:ser>
        <c:ser>
          <c:idx val="1"/>
          <c:order val="1"/>
          <c:tx>
            <c:strRef>
              <c:f>Sheet1!$C$1</c:f>
              <c:strCache>
                <c:ptCount val="1"/>
                <c:pt idx="0">
                  <c:v>Region</c:v>
                </c:pt>
              </c:strCache>
            </c:strRef>
          </c:tx>
          <c:invertIfNegative val="0"/>
          <c:cat>
            <c:numRef>
              <c:f>Sheet1!$A$2</c:f>
              <c:numCache>
                <c:formatCode>General</c:formatCode>
                <c:ptCount val="1"/>
                <c:pt idx="0">
                  <c:v>2023</c:v>
                </c:pt>
              </c:numCache>
            </c:numRef>
          </c:cat>
          <c:val>
            <c:numRef>
              <c:f>Sheet1!$C$2</c:f>
              <c:numCache>
                <c:formatCode>General</c:formatCode>
                <c:ptCount val="1"/>
                <c:pt idx="0">
                  <c:v>77</c:v>
                </c:pt>
              </c:numCache>
            </c:numRef>
          </c:val>
          <c:extLst>
            <c:ext xmlns:c16="http://schemas.microsoft.com/office/drawing/2014/chart" uri="{C3380CC4-5D6E-409C-BE32-E72D297353CC}">
              <c16:uniqueId val="{00000001-424D-45FB-8E66-F10DF1CD6786}"/>
            </c:ext>
          </c:extLst>
        </c:ser>
        <c:ser>
          <c:idx val="2"/>
          <c:order val="2"/>
          <c:tx>
            <c:strRef>
              <c:f>Sheet1!$D$1</c:f>
              <c:strCache>
                <c:ptCount val="1"/>
                <c:pt idx="0">
                  <c:v>District</c:v>
                </c:pt>
              </c:strCache>
            </c:strRef>
          </c:tx>
          <c:invertIfNegative val="0"/>
          <c:cat>
            <c:numRef>
              <c:f>Sheet1!$A$2</c:f>
              <c:numCache>
                <c:formatCode>General</c:formatCode>
                <c:ptCount val="1"/>
                <c:pt idx="0">
                  <c:v>2023</c:v>
                </c:pt>
              </c:numCache>
            </c:numRef>
          </c:cat>
          <c:val>
            <c:numRef>
              <c:f>Sheet1!$D$2</c:f>
              <c:numCache>
                <c:formatCode>General</c:formatCode>
                <c:ptCount val="1"/>
                <c:pt idx="0">
                  <c:v>80</c:v>
                </c:pt>
              </c:numCache>
            </c:numRef>
          </c:val>
          <c:extLst>
            <c:ext xmlns:c16="http://schemas.microsoft.com/office/drawing/2014/chart" uri="{C3380CC4-5D6E-409C-BE32-E72D297353CC}">
              <c16:uniqueId val="{00000002-424D-45FB-8E66-F10DF1CD6786}"/>
            </c:ext>
          </c:extLst>
        </c:ser>
        <c:dLbls>
          <c:showLegendKey val="0"/>
          <c:showVal val="0"/>
          <c:showCatName val="0"/>
          <c:showSerName val="0"/>
          <c:showPercent val="0"/>
          <c:showBubbleSize val="0"/>
        </c:dLbls>
        <c:gapWidth val="150"/>
        <c:axId val="449755632"/>
        <c:axId val="449756024"/>
      </c:barChart>
      <c:catAx>
        <c:axId val="449755632"/>
        <c:scaling>
          <c:orientation val="minMax"/>
        </c:scaling>
        <c:delete val="0"/>
        <c:axPos val="b"/>
        <c:numFmt formatCode="General" sourceLinked="1"/>
        <c:majorTickMark val="out"/>
        <c:minorTickMark val="none"/>
        <c:tickLblPos val="nextTo"/>
        <c:crossAx val="449756024"/>
        <c:crosses val="autoZero"/>
        <c:auto val="1"/>
        <c:lblAlgn val="ctr"/>
        <c:lblOffset val="100"/>
        <c:noMultiLvlLbl val="0"/>
      </c:catAx>
      <c:valAx>
        <c:axId val="449756024"/>
        <c:scaling>
          <c:orientation val="minMax"/>
          <c:max val="100"/>
          <c:min val="0"/>
        </c:scaling>
        <c:delete val="0"/>
        <c:axPos val="l"/>
        <c:majorGridlines/>
        <c:numFmt formatCode="General" sourceLinked="1"/>
        <c:majorTickMark val="out"/>
        <c:minorTickMark val="in"/>
        <c:tickLblPos val="nextTo"/>
        <c:crossAx val="449755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2023</c:v>
                </c:pt>
              </c:numCache>
            </c:numRef>
          </c:cat>
          <c:val>
            <c:numRef>
              <c:f>Sheet1!$B$2</c:f>
              <c:numCache>
                <c:formatCode>General</c:formatCode>
                <c:ptCount val="1"/>
                <c:pt idx="0">
                  <c:v>49</c:v>
                </c:pt>
              </c:numCache>
            </c:numRef>
          </c:val>
          <c:extLst>
            <c:ext xmlns:c16="http://schemas.microsoft.com/office/drawing/2014/chart" uri="{C3380CC4-5D6E-409C-BE32-E72D297353CC}">
              <c16:uniqueId val="{00000000-424D-45FB-8E66-F10DF1CD6786}"/>
            </c:ext>
          </c:extLst>
        </c:ser>
        <c:ser>
          <c:idx val="1"/>
          <c:order val="1"/>
          <c:tx>
            <c:strRef>
              <c:f>Sheet1!$C$1</c:f>
              <c:strCache>
                <c:ptCount val="1"/>
                <c:pt idx="0">
                  <c:v>Region</c:v>
                </c:pt>
              </c:strCache>
            </c:strRef>
          </c:tx>
          <c:invertIfNegative val="0"/>
          <c:cat>
            <c:numRef>
              <c:f>Sheet1!$A$2</c:f>
              <c:numCache>
                <c:formatCode>General</c:formatCode>
                <c:ptCount val="1"/>
                <c:pt idx="0">
                  <c:v>2023</c:v>
                </c:pt>
              </c:numCache>
            </c:numRef>
          </c:cat>
          <c:val>
            <c:numRef>
              <c:f>Sheet1!$C$2</c:f>
              <c:numCache>
                <c:formatCode>General</c:formatCode>
                <c:ptCount val="1"/>
                <c:pt idx="0">
                  <c:v>53</c:v>
                </c:pt>
              </c:numCache>
            </c:numRef>
          </c:val>
          <c:extLst>
            <c:ext xmlns:c16="http://schemas.microsoft.com/office/drawing/2014/chart" uri="{C3380CC4-5D6E-409C-BE32-E72D297353CC}">
              <c16:uniqueId val="{00000001-424D-45FB-8E66-F10DF1CD6786}"/>
            </c:ext>
          </c:extLst>
        </c:ser>
        <c:ser>
          <c:idx val="2"/>
          <c:order val="2"/>
          <c:tx>
            <c:strRef>
              <c:f>Sheet1!$D$1</c:f>
              <c:strCache>
                <c:ptCount val="1"/>
                <c:pt idx="0">
                  <c:v>District</c:v>
                </c:pt>
              </c:strCache>
            </c:strRef>
          </c:tx>
          <c:invertIfNegative val="0"/>
          <c:cat>
            <c:numRef>
              <c:f>Sheet1!$A$2</c:f>
              <c:numCache>
                <c:formatCode>General</c:formatCode>
                <c:ptCount val="1"/>
                <c:pt idx="0">
                  <c:v>2023</c:v>
                </c:pt>
              </c:numCache>
            </c:numRef>
          </c:cat>
          <c:val>
            <c:numRef>
              <c:f>Sheet1!$D$2</c:f>
              <c:numCache>
                <c:formatCode>General</c:formatCode>
                <c:ptCount val="1"/>
                <c:pt idx="0">
                  <c:v>80</c:v>
                </c:pt>
              </c:numCache>
            </c:numRef>
          </c:val>
          <c:extLst>
            <c:ext xmlns:c16="http://schemas.microsoft.com/office/drawing/2014/chart" uri="{C3380CC4-5D6E-409C-BE32-E72D297353CC}">
              <c16:uniqueId val="{00000002-424D-45FB-8E66-F10DF1CD6786}"/>
            </c:ext>
          </c:extLst>
        </c:ser>
        <c:dLbls>
          <c:showLegendKey val="0"/>
          <c:showVal val="0"/>
          <c:showCatName val="0"/>
          <c:showSerName val="0"/>
          <c:showPercent val="0"/>
          <c:showBubbleSize val="0"/>
        </c:dLbls>
        <c:gapWidth val="150"/>
        <c:axId val="449755632"/>
        <c:axId val="449756024"/>
      </c:barChart>
      <c:catAx>
        <c:axId val="449755632"/>
        <c:scaling>
          <c:orientation val="minMax"/>
        </c:scaling>
        <c:delete val="0"/>
        <c:axPos val="b"/>
        <c:numFmt formatCode="General" sourceLinked="1"/>
        <c:majorTickMark val="out"/>
        <c:minorTickMark val="none"/>
        <c:tickLblPos val="nextTo"/>
        <c:crossAx val="449756024"/>
        <c:crosses val="autoZero"/>
        <c:auto val="1"/>
        <c:lblAlgn val="ctr"/>
        <c:lblOffset val="100"/>
        <c:noMultiLvlLbl val="0"/>
      </c:catAx>
      <c:valAx>
        <c:axId val="449756024"/>
        <c:scaling>
          <c:orientation val="minMax"/>
          <c:max val="100"/>
          <c:min val="0"/>
        </c:scaling>
        <c:delete val="0"/>
        <c:axPos val="l"/>
        <c:majorGridlines/>
        <c:numFmt formatCode="General" sourceLinked="1"/>
        <c:majorTickMark val="out"/>
        <c:minorTickMark val="in"/>
        <c:tickLblPos val="nextTo"/>
        <c:crossAx val="449755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2023</c:v>
                </c:pt>
              </c:numCache>
            </c:numRef>
          </c:cat>
          <c:val>
            <c:numRef>
              <c:f>Sheet1!$B$2</c:f>
              <c:numCache>
                <c:formatCode>General</c:formatCode>
                <c:ptCount val="1"/>
                <c:pt idx="0">
                  <c:v>77</c:v>
                </c:pt>
              </c:numCache>
            </c:numRef>
          </c:val>
          <c:extLst>
            <c:ext xmlns:c16="http://schemas.microsoft.com/office/drawing/2014/chart" uri="{C3380CC4-5D6E-409C-BE32-E72D297353CC}">
              <c16:uniqueId val="{00000000-DBC6-4715-9CE1-46E9C2CAE44E}"/>
            </c:ext>
          </c:extLst>
        </c:ser>
        <c:ser>
          <c:idx val="1"/>
          <c:order val="1"/>
          <c:tx>
            <c:strRef>
              <c:f>Sheet1!$C$1</c:f>
              <c:strCache>
                <c:ptCount val="1"/>
                <c:pt idx="0">
                  <c:v>Region</c:v>
                </c:pt>
              </c:strCache>
            </c:strRef>
          </c:tx>
          <c:invertIfNegative val="0"/>
          <c:cat>
            <c:numRef>
              <c:f>Sheet1!$A$2</c:f>
              <c:numCache>
                <c:formatCode>General</c:formatCode>
                <c:ptCount val="1"/>
                <c:pt idx="0">
                  <c:v>2023</c:v>
                </c:pt>
              </c:numCache>
            </c:numRef>
          </c:cat>
          <c:val>
            <c:numRef>
              <c:f>Sheet1!$C$2</c:f>
              <c:numCache>
                <c:formatCode>General</c:formatCode>
                <c:ptCount val="1"/>
                <c:pt idx="0">
                  <c:v>78</c:v>
                </c:pt>
              </c:numCache>
            </c:numRef>
          </c:val>
          <c:extLst>
            <c:ext xmlns:c16="http://schemas.microsoft.com/office/drawing/2014/chart" uri="{C3380CC4-5D6E-409C-BE32-E72D297353CC}">
              <c16:uniqueId val="{00000001-DBC6-4715-9CE1-46E9C2CAE44E}"/>
            </c:ext>
          </c:extLst>
        </c:ser>
        <c:ser>
          <c:idx val="2"/>
          <c:order val="2"/>
          <c:tx>
            <c:strRef>
              <c:f>Sheet1!$D$1</c:f>
              <c:strCache>
                <c:ptCount val="1"/>
                <c:pt idx="0">
                  <c:v>District</c:v>
                </c:pt>
              </c:strCache>
            </c:strRef>
          </c:tx>
          <c:invertIfNegative val="0"/>
          <c:cat>
            <c:numRef>
              <c:f>Sheet1!$A$2</c:f>
              <c:numCache>
                <c:formatCode>General</c:formatCode>
                <c:ptCount val="1"/>
                <c:pt idx="0">
                  <c:v>2023</c:v>
                </c:pt>
              </c:numCache>
            </c:numRef>
          </c:cat>
          <c:val>
            <c:numRef>
              <c:f>Sheet1!$D$2</c:f>
              <c:numCache>
                <c:formatCode>General</c:formatCode>
                <c:ptCount val="1"/>
                <c:pt idx="0">
                  <c:v>80</c:v>
                </c:pt>
              </c:numCache>
            </c:numRef>
          </c:val>
          <c:extLst>
            <c:ext xmlns:c16="http://schemas.microsoft.com/office/drawing/2014/chart" uri="{C3380CC4-5D6E-409C-BE32-E72D297353CC}">
              <c16:uniqueId val="{00000002-DBC6-4715-9CE1-46E9C2CAE44E}"/>
            </c:ext>
          </c:extLst>
        </c:ser>
        <c:dLbls>
          <c:showLegendKey val="0"/>
          <c:showVal val="0"/>
          <c:showCatName val="0"/>
          <c:showSerName val="0"/>
          <c:showPercent val="0"/>
          <c:showBubbleSize val="0"/>
        </c:dLbls>
        <c:gapWidth val="150"/>
        <c:axId val="456364632"/>
        <c:axId val="456365024"/>
      </c:barChart>
      <c:catAx>
        <c:axId val="456364632"/>
        <c:scaling>
          <c:orientation val="minMax"/>
        </c:scaling>
        <c:delete val="0"/>
        <c:axPos val="b"/>
        <c:numFmt formatCode="General" sourceLinked="1"/>
        <c:majorTickMark val="out"/>
        <c:minorTickMark val="none"/>
        <c:tickLblPos val="nextTo"/>
        <c:crossAx val="456365024"/>
        <c:crosses val="autoZero"/>
        <c:auto val="1"/>
        <c:lblAlgn val="ctr"/>
        <c:lblOffset val="100"/>
        <c:noMultiLvlLbl val="0"/>
      </c:catAx>
      <c:valAx>
        <c:axId val="456365024"/>
        <c:scaling>
          <c:orientation val="minMax"/>
          <c:max val="100"/>
          <c:min val="0"/>
        </c:scaling>
        <c:delete val="0"/>
        <c:axPos val="l"/>
        <c:majorGridlines/>
        <c:numFmt formatCode="General" sourceLinked="1"/>
        <c:majorTickMark val="out"/>
        <c:minorTickMark val="in"/>
        <c:tickLblPos val="nextTo"/>
        <c:crossAx val="456364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2023</c:v>
                </c:pt>
              </c:numCache>
            </c:numRef>
          </c:cat>
          <c:val>
            <c:numRef>
              <c:f>Sheet1!$B$2</c:f>
              <c:numCache>
                <c:formatCode>General</c:formatCode>
                <c:ptCount val="1"/>
                <c:pt idx="0">
                  <c:v>53</c:v>
                </c:pt>
              </c:numCache>
            </c:numRef>
          </c:val>
          <c:extLst>
            <c:ext xmlns:c16="http://schemas.microsoft.com/office/drawing/2014/chart" uri="{C3380CC4-5D6E-409C-BE32-E72D297353CC}">
              <c16:uniqueId val="{00000000-DBC6-4715-9CE1-46E9C2CAE44E}"/>
            </c:ext>
          </c:extLst>
        </c:ser>
        <c:ser>
          <c:idx val="1"/>
          <c:order val="1"/>
          <c:tx>
            <c:strRef>
              <c:f>Sheet1!$C$1</c:f>
              <c:strCache>
                <c:ptCount val="1"/>
                <c:pt idx="0">
                  <c:v>Region</c:v>
                </c:pt>
              </c:strCache>
            </c:strRef>
          </c:tx>
          <c:invertIfNegative val="0"/>
          <c:cat>
            <c:numRef>
              <c:f>Sheet1!$A$2</c:f>
              <c:numCache>
                <c:formatCode>General</c:formatCode>
                <c:ptCount val="1"/>
                <c:pt idx="0">
                  <c:v>2023</c:v>
                </c:pt>
              </c:numCache>
            </c:numRef>
          </c:cat>
          <c:val>
            <c:numRef>
              <c:f>Sheet1!$C$2</c:f>
              <c:numCache>
                <c:formatCode>General</c:formatCode>
                <c:ptCount val="1"/>
                <c:pt idx="0">
                  <c:v>57</c:v>
                </c:pt>
              </c:numCache>
            </c:numRef>
          </c:val>
          <c:extLst>
            <c:ext xmlns:c16="http://schemas.microsoft.com/office/drawing/2014/chart" uri="{C3380CC4-5D6E-409C-BE32-E72D297353CC}">
              <c16:uniqueId val="{00000001-DBC6-4715-9CE1-46E9C2CAE44E}"/>
            </c:ext>
          </c:extLst>
        </c:ser>
        <c:ser>
          <c:idx val="2"/>
          <c:order val="2"/>
          <c:tx>
            <c:strRef>
              <c:f>Sheet1!$D$1</c:f>
              <c:strCache>
                <c:ptCount val="1"/>
                <c:pt idx="0">
                  <c:v>District</c:v>
                </c:pt>
              </c:strCache>
            </c:strRef>
          </c:tx>
          <c:invertIfNegative val="0"/>
          <c:cat>
            <c:numRef>
              <c:f>Sheet1!$A$2</c:f>
              <c:numCache>
                <c:formatCode>General</c:formatCode>
                <c:ptCount val="1"/>
                <c:pt idx="0">
                  <c:v>2023</c:v>
                </c:pt>
              </c:numCache>
            </c:numRef>
          </c:cat>
          <c:val>
            <c:numRef>
              <c:f>Sheet1!$D$2</c:f>
              <c:numCache>
                <c:formatCode>General</c:formatCode>
                <c:ptCount val="1"/>
                <c:pt idx="0">
                  <c:v>80</c:v>
                </c:pt>
              </c:numCache>
            </c:numRef>
          </c:val>
          <c:extLst>
            <c:ext xmlns:c16="http://schemas.microsoft.com/office/drawing/2014/chart" uri="{C3380CC4-5D6E-409C-BE32-E72D297353CC}">
              <c16:uniqueId val="{00000002-DBC6-4715-9CE1-46E9C2CAE44E}"/>
            </c:ext>
          </c:extLst>
        </c:ser>
        <c:dLbls>
          <c:showLegendKey val="0"/>
          <c:showVal val="0"/>
          <c:showCatName val="0"/>
          <c:showSerName val="0"/>
          <c:showPercent val="0"/>
          <c:showBubbleSize val="0"/>
        </c:dLbls>
        <c:gapWidth val="150"/>
        <c:axId val="456364632"/>
        <c:axId val="456365024"/>
      </c:barChart>
      <c:catAx>
        <c:axId val="456364632"/>
        <c:scaling>
          <c:orientation val="minMax"/>
        </c:scaling>
        <c:delete val="0"/>
        <c:axPos val="b"/>
        <c:numFmt formatCode="General" sourceLinked="1"/>
        <c:majorTickMark val="out"/>
        <c:minorTickMark val="none"/>
        <c:tickLblPos val="nextTo"/>
        <c:crossAx val="456365024"/>
        <c:crosses val="autoZero"/>
        <c:auto val="1"/>
        <c:lblAlgn val="ctr"/>
        <c:lblOffset val="100"/>
        <c:noMultiLvlLbl val="0"/>
      </c:catAx>
      <c:valAx>
        <c:axId val="456365024"/>
        <c:scaling>
          <c:orientation val="minMax"/>
          <c:max val="100"/>
          <c:min val="0"/>
        </c:scaling>
        <c:delete val="0"/>
        <c:axPos val="l"/>
        <c:majorGridlines/>
        <c:numFmt formatCode="General" sourceLinked="1"/>
        <c:majorTickMark val="out"/>
        <c:minorTickMark val="in"/>
        <c:tickLblPos val="nextTo"/>
        <c:crossAx val="456364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2023</c:v>
                </c:pt>
              </c:numCache>
            </c:numRef>
          </c:cat>
          <c:val>
            <c:numRef>
              <c:f>Sheet1!$B$2</c:f>
              <c:numCache>
                <c:formatCode>General</c:formatCode>
                <c:ptCount val="1"/>
                <c:pt idx="0">
                  <c:v>75</c:v>
                </c:pt>
              </c:numCache>
            </c:numRef>
          </c:val>
          <c:extLst>
            <c:ext xmlns:c16="http://schemas.microsoft.com/office/drawing/2014/chart" uri="{C3380CC4-5D6E-409C-BE32-E72D297353CC}">
              <c16:uniqueId val="{00000000-1FAB-498C-AAF3-06067FFC0A4C}"/>
            </c:ext>
          </c:extLst>
        </c:ser>
        <c:ser>
          <c:idx val="1"/>
          <c:order val="1"/>
          <c:tx>
            <c:strRef>
              <c:f>Sheet1!$C$1</c:f>
              <c:strCache>
                <c:ptCount val="1"/>
                <c:pt idx="0">
                  <c:v>Region</c:v>
                </c:pt>
              </c:strCache>
            </c:strRef>
          </c:tx>
          <c:invertIfNegative val="0"/>
          <c:cat>
            <c:numRef>
              <c:f>Sheet1!$A$2</c:f>
              <c:numCache>
                <c:formatCode>General</c:formatCode>
                <c:ptCount val="1"/>
                <c:pt idx="0">
                  <c:v>2023</c:v>
                </c:pt>
              </c:numCache>
            </c:numRef>
          </c:cat>
          <c:val>
            <c:numRef>
              <c:f>Sheet1!$C$2</c:f>
              <c:numCache>
                <c:formatCode>General</c:formatCode>
                <c:ptCount val="1"/>
                <c:pt idx="0">
                  <c:v>75</c:v>
                </c:pt>
              </c:numCache>
            </c:numRef>
          </c:val>
          <c:extLst>
            <c:ext xmlns:c16="http://schemas.microsoft.com/office/drawing/2014/chart" uri="{C3380CC4-5D6E-409C-BE32-E72D297353CC}">
              <c16:uniqueId val="{00000001-1FAB-498C-AAF3-06067FFC0A4C}"/>
            </c:ext>
          </c:extLst>
        </c:ser>
        <c:ser>
          <c:idx val="2"/>
          <c:order val="2"/>
          <c:tx>
            <c:strRef>
              <c:f>Sheet1!$D$1</c:f>
              <c:strCache>
                <c:ptCount val="1"/>
                <c:pt idx="0">
                  <c:v>District</c:v>
                </c:pt>
              </c:strCache>
            </c:strRef>
          </c:tx>
          <c:invertIfNegative val="0"/>
          <c:cat>
            <c:numRef>
              <c:f>Sheet1!$A$2</c:f>
              <c:numCache>
                <c:formatCode>General</c:formatCode>
                <c:ptCount val="1"/>
                <c:pt idx="0">
                  <c:v>2023</c:v>
                </c:pt>
              </c:numCache>
            </c:numRef>
          </c:cat>
          <c:val>
            <c:numRef>
              <c:f>Sheet1!$D$2</c:f>
              <c:numCache>
                <c:formatCode>General</c:formatCode>
                <c:ptCount val="1"/>
                <c:pt idx="0">
                  <c:v>80</c:v>
                </c:pt>
              </c:numCache>
            </c:numRef>
          </c:val>
          <c:extLst>
            <c:ext xmlns:c16="http://schemas.microsoft.com/office/drawing/2014/chart" uri="{C3380CC4-5D6E-409C-BE32-E72D297353CC}">
              <c16:uniqueId val="{00000002-1FAB-498C-AAF3-06067FFC0A4C}"/>
            </c:ext>
          </c:extLst>
        </c:ser>
        <c:dLbls>
          <c:showLegendKey val="0"/>
          <c:showVal val="0"/>
          <c:showCatName val="0"/>
          <c:showSerName val="0"/>
          <c:showPercent val="0"/>
          <c:showBubbleSize val="0"/>
        </c:dLbls>
        <c:gapWidth val="150"/>
        <c:axId val="456365808"/>
        <c:axId val="456366200"/>
      </c:barChart>
      <c:catAx>
        <c:axId val="456365808"/>
        <c:scaling>
          <c:orientation val="minMax"/>
        </c:scaling>
        <c:delete val="0"/>
        <c:axPos val="b"/>
        <c:numFmt formatCode="General" sourceLinked="1"/>
        <c:majorTickMark val="out"/>
        <c:minorTickMark val="none"/>
        <c:tickLblPos val="nextTo"/>
        <c:crossAx val="456366200"/>
        <c:crosses val="autoZero"/>
        <c:auto val="1"/>
        <c:lblAlgn val="ctr"/>
        <c:lblOffset val="100"/>
        <c:noMultiLvlLbl val="0"/>
      </c:catAx>
      <c:valAx>
        <c:axId val="456366200"/>
        <c:scaling>
          <c:orientation val="minMax"/>
          <c:max val="100"/>
          <c:min val="0"/>
        </c:scaling>
        <c:delete val="0"/>
        <c:axPos val="l"/>
        <c:majorGridlines/>
        <c:numFmt formatCode="General" sourceLinked="1"/>
        <c:majorTickMark val="out"/>
        <c:minorTickMark val="in"/>
        <c:tickLblPos val="nextTo"/>
        <c:crossAx val="456365808"/>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2023</c:v>
                </c:pt>
              </c:numCache>
            </c:numRef>
          </c:cat>
          <c:val>
            <c:numRef>
              <c:f>Sheet1!$B$2</c:f>
              <c:numCache>
                <c:formatCode>General</c:formatCode>
                <c:ptCount val="1"/>
                <c:pt idx="0">
                  <c:v>45</c:v>
                </c:pt>
              </c:numCache>
            </c:numRef>
          </c:val>
          <c:extLst>
            <c:ext xmlns:c16="http://schemas.microsoft.com/office/drawing/2014/chart" uri="{C3380CC4-5D6E-409C-BE32-E72D297353CC}">
              <c16:uniqueId val="{00000000-1FAB-498C-AAF3-06067FFC0A4C}"/>
            </c:ext>
          </c:extLst>
        </c:ser>
        <c:ser>
          <c:idx val="1"/>
          <c:order val="1"/>
          <c:tx>
            <c:strRef>
              <c:f>Sheet1!$C$1</c:f>
              <c:strCache>
                <c:ptCount val="1"/>
                <c:pt idx="0">
                  <c:v>Region</c:v>
                </c:pt>
              </c:strCache>
            </c:strRef>
          </c:tx>
          <c:invertIfNegative val="0"/>
          <c:cat>
            <c:numRef>
              <c:f>Sheet1!$A$2</c:f>
              <c:numCache>
                <c:formatCode>General</c:formatCode>
                <c:ptCount val="1"/>
                <c:pt idx="0">
                  <c:v>2023</c:v>
                </c:pt>
              </c:numCache>
            </c:numRef>
          </c:cat>
          <c:val>
            <c:numRef>
              <c:f>Sheet1!$C$2</c:f>
              <c:numCache>
                <c:formatCode>General</c:formatCode>
                <c:ptCount val="1"/>
                <c:pt idx="0">
                  <c:v>47</c:v>
                </c:pt>
              </c:numCache>
            </c:numRef>
          </c:val>
          <c:extLst>
            <c:ext xmlns:c16="http://schemas.microsoft.com/office/drawing/2014/chart" uri="{C3380CC4-5D6E-409C-BE32-E72D297353CC}">
              <c16:uniqueId val="{00000001-1FAB-498C-AAF3-06067FFC0A4C}"/>
            </c:ext>
          </c:extLst>
        </c:ser>
        <c:ser>
          <c:idx val="2"/>
          <c:order val="2"/>
          <c:tx>
            <c:strRef>
              <c:f>Sheet1!$D$1</c:f>
              <c:strCache>
                <c:ptCount val="1"/>
                <c:pt idx="0">
                  <c:v>District</c:v>
                </c:pt>
              </c:strCache>
            </c:strRef>
          </c:tx>
          <c:invertIfNegative val="0"/>
          <c:cat>
            <c:numRef>
              <c:f>Sheet1!$A$2</c:f>
              <c:numCache>
                <c:formatCode>General</c:formatCode>
                <c:ptCount val="1"/>
                <c:pt idx="0">
                  <c:v>2023</c:v>
                </c:pt>
              </c:numCache>
            </c:numRef>
          </c:cat>
          <c:val>
            <c:numRef>
              <c:f>Sheet1!$D$2</c:f>
              <c:numCache>
                <c:formatCode>General</c:formatCode>
                <c:ptCount val="1"/>
                <c:pt idx="0">
                  <c:v>80</c:v>
                </c:pt>
              </c:numCache>
            </c:numRef>
          </c:val>
          <c:extLst>
            <c:ext xmlns:c16="http://schemas.microsoft.com/office/drawing/2014/chart" uri="{C3380CC4-5D6E-409C-BE32-E72D297353CC}">
              <c16:uniqueId val="{00000002-1FAB-498C-AAF3-06067FFC0A4C}"/>
            </c:ext>
          </c:extLst>
        </c:ser>
        <c:dLbls>
          <c:showLegendKey val="0"/>
          <c:showVal val="0"/>
          <c:showCatName val="0"/>
          <c:showSerName val="0"/>
          <c:showPercent val="0"/>
          <c:showBubbleSize val="0"/>
        </c:dLbls>
        <c:gapWidth val="150"/>
        <c:axId val="456365808"/>
        <c:axId val="456366200"/>
      </c:barChart>
      <c:catAx>
        <c:axId val="456365808"/>
        <c:scaling>
          <c:orientation val="minMax"/>
        </c:scaling>
        <c:delete val="0"/>
        <c:axPos val="b"/>
        <c:numFmt formatCode="General" sourceLinked="1"/>
        <c:majorTickMark val="out"/>
        <c:minorTickMark val="none"/>
        <c:tickLblPos val="nextTo"/>
        <c:crossAx val="456366200"/>
        <c:crosses val="autoZero"/>
        <c:auto val="1"/>
        <c:lblAlgn val="ctr"/>
        <c:lblOffset val="100"/>
        <c:noMultiLvlLbl val="0"/>
      </c:catAx>
      <c:valAx>
        <c:axId val="456366200"/>
        <c:scaling>
          <c:orientation val="minMax"/>
          <c:max val="100"/>
          <c:min val="0"/>
        </c:scaling>
        <c:delete val="0"/>
        <c:axPos val="l"/>
        <c:majorGridlines/>
        <c:numFmt formatCode="General" sourceLinked="1"/>
        <c:majorTickMark val="out"/>
        <c:minorTickMark val="in"/>
        <c:tickLblPos val="nextTo"/>
        <c:crossAx val="456365808"/>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2023</c:v>
                </c:pt>
              </c:numCache>
            </c:numRef>
          </c:cat>
          <c:val>
            <c:numRef>
              <c:f>Sheet1!$B$2</c:f>
              <c:numCache>
                <c:formatCode>General</c:formatCode>
                <c:ptCount val="1"/>
                <c:pt idx="0">
                  <c:v>77</c:v>
                </c:pt>
              </c:numCache>
            </c:numRef>
          </c:val>
          <c:extLst>
            <c:ext xmlns:c16="http://schemas.microsoft.com/office/drawing/2014/chart" uri="{C3380CC4-5D6E-409C-BE32-E72D297353CC}">
              <c16:uniqueId val="{00000000-F661-4C79-ACD7-2AD764CC6340}"/>
            </c:ext>
          </c:extLst>
        </c:ser>
        <c:ser>
          <c:idx val="1"/>
          <c:order val="1"/>
          <c:tx>
            <c:strRef>
              <c:f>Sheet1!$C$1</c:f>
              <c:strCache>
                <c:ptCount val="1"/>
                <c:pt idx="0">
                  <c:v>Region</c:v>
                </c:pt>
              </c:strCache>
            </c:strRef>
          </c:tx>
          <c:invertIfNegative val="0"/>
          <c:cat>
            <c:numRef>
              <c:f>Sheet1!$A$2</c:f>
              <c:numCache>
                <c:formatCode>General</c:formatCode>
                <c:ptCount val="1"/>
                <c:pt idx="0">
                  <c:v>2023</c:v>
                </c:pt>
              </c:numCache>
            </c:numRef>
          </c:cat>
          <c:val>
            <c:numRef>
              <c:f>Sheet1!$C$2</c:f>
              <c:numCache>
                <c:formatCode>General</c:formatCode>
                <c:ptCount val="1"/>
                <c:pt idx="0">
                  <c:v>78</c:v>
                </c:pt>
              </c:numCache>
            </c:numRef>
          </c:val>
          <c:extLst>
            <c:ext xmlns:c16="http://schemas.microsoft.com/office/drawing/2014/chart" uri="{C3380CC4-5D6E-409C-BE32-E72D297353CC}">
              <c16:uniqueId val="{00000001-F661-4C79-ACD7-2AD764CC6340}"/>
            </c:ext>
          </c:extLst>
        </c:ser>
        <c:ser>
          <c:idx val="2"/>
          <c:order val="2"/>
          <c:tx>
            <c:strRef>
              <c:f>Sheet1!$D$1</c:f>
              <c:strCache>
                <c:ptCount val="1"/>
                <c:pt idx="0">
                  <c:v>District</c:v>
                </c:pt>
              </c:strCache>
            </c:strRef>
          </c:tx>
          <c:invertIfNegative val="0"/>
          <c:cat>
            <c:numRef>
              <c:f>Sheet1!$A$2</c:f>
              <c:numCache>
                <c:formatCode>General</c:formatCode>
                <c:ptCount val="1"/>
                <c:pt idx="0">
                  <c:v>2023</c:v>
                </c:pt>
              </c:numCache>
            </c:numRef>
          </c:cat>
          <c:val>
            <c:numRef>
              <c:f>Sheet1!$D$2</c:f>
              <c:numCache>
                <c:formatCode>General</c:formatCode>
                <c:ptCount val="1"/>
                <c:pt idx="0">
                  <c:v>80</c:v>
                </c:pt>
              </c:numCache>
            </c:numRef>
          </c:val>
          <c:extLst>
            <c:ext xmlns:c16="http://schemas.microsoft.com/office/drawing/2014/chart" uri="{C3380CC4-5D6E-409C-BE32-E72D297353CC}">
              <c16:uniqueId val="{00000002-F661-4C79-ACD7-2AD764CC6340}"/>
            </c:ext>
          </c:extLst>
        </c:ser>
        <c:dLbls>
          <c:showLegendKey val="0"/>
          <c:showVal val="0"/>
          <c:showCatName val="0"/>
          <c:showSerName val="0"/>
          <c:showPercent val="0"/>
          <c:showBubbleSize val="0"/>
        </c:dLbls>
        <c:gapWidth val="150"/>
        <c:axId val="458621872"/>
        <c:axId val="449539472"/>
      </c:barChart>
      <c:catAx>
        <c:axId val="458621872"/>
        <c:scaling>
          <c:orientation val="minMax"/>
        </c:scaling>
        <c:delete val="0"/>
        <c:axPos val="b"/>
        <c:numFmt formatCode="General" sourceLinked="1"/>
        <c:majorTickMark val="out"/>
        <c:minorTickMark val="none"/>
        <c:tickLblPos val="nextTo"/>
        <c:crossAx val="449539472"/>
        <c:crosses val="autoZero"/>
        <c:auto val="1"/>
        <c:lblAlgn val="ctr"/>
        <c:lblOffset val="100"/>
        <c:noMultiLvlLbl val="0"/>
      </c:catAx>
      <c:valAx>
        <c:axId val="449539472"/>
        <c:scaling>
          <c:orientation val="minMax"/>
          <c:max val="100"/>
          <c:min val="0"/>
        </c:scaling>
        <c:delete val="0"/>
        <c:axPos val="l"/>
        <c:majorGridlines/>
        <c:numFmt formatCode="General" sourceLinked="1"/>
        <c:majorTickMark val="out"/>
        <c:minorTickMark val="in"/>
        <c:tickLblPos val="nextTo"/>
        <c:crossAx val="45862187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2023</c:v>
                </c:pt>
              </c:numCache>
            </c:numRef>
          </c:cat>
          <c:val>
            <c:numRef>
              <c:f>Sheet1!$B$2</c:f>
              <c:numCache>
                <c:formatCode>General</c:formatCode>
                <c:ptCount val="1"/>
                <c:pt idx="0">
                  <c:v>47</c:v>
                </c:pt>
              </c:numCache>
            </c:numRef>
          </c:val>
          <c:extLst>
            <c:ext xmlns:c16="http://schemas.microsoft.com/office/drawing/2014/chart" uri="{C3380CC4-5D6E-409C-BE32-E72D297353CC}">
              <c16:uniqueId val="{00000000-F661-4C79-ACD7-2AD764CC6340}"/>
            </c:ext>
          </c:extLst>
        </c:ser>
        <c:ser>
          <c:idx val="1"/>
          <c:order val="1"/>
          <c:tx>
            <c:strRef>
              <c:f>Sheet1!$C$1</c:f>
              <c:strCache>
                <c:ptCount val="1"/>
                <c:pt idx="0">
                  <c:v>Region</c:v>
                </c:pt>
              </c:strCache>
            </c:strRef>
          </c:tx>
          <c:invertIfNegative val="0"/>
          <c:cat>
            <c:numRef>
              <c:f>Sheet1!$A$2</c:f>
              <c:numCache>
                <c:formatCode>General</c:formatCode>
                <c:ptCount val="1"/>
                <c:pt idx="0">
                  <c:v>2023</c:v>
                </c:pt>
              </c:numCache>
            </c:numRef>
          </c:cat>
          <c:val>
            <c:numRef>
              <c:f>Sheet1!$C$2</c:f>
              <c:numCache>
                <c:formatCode>General</c:formatCode>
                <c:ptCount val="1"/>
                <c:pt idx="0">
                  <c:v>51</c:v>
                </c:pt>
              </c:numCache>
            </c:numRef>
          </c:val>
          <c:extLst>
            <c:ext xmlns:c16="http://schemas.microsoft.com/office/drawing/2014/chart" uri="{C3380CC4-5D6E-409C-BE32-E72D297353CC}">
              <c16:uniqueId val="{00000001-F661-4C79-ACD7-2AD764CC6340}"/>
            </c:ext>
          </c:extLst>
        </c:ser>
        <c:ser>
          <c:idx val="2"/>
          <c:order val="2"/>
          <c:tx>
            <c:strRef>
              <c:f>Sheet1!$D$1</c:f>
              <c:strCache>
                <c:ptCount val="1"/>
                <c:pt idx="0">
                  <c:v>District</c:v>
                </c:pt>
              </c:strCache>
            </c:strRef>
          </c:tx>
          <c:invertIfNegative val="0"/>
          <c:cat>
            <c:numRef>
              <c:f>Sheet1!$A$2</c:f>
              <c:numCache>
                <c:formatCode>General</c:formatCode>
                <c:ptCount val="1"/>
                <c:pt idx="0">
                  <c:v>2023</c:v>
                </c:pt>
              </c:numCache>
            </c:numRef>
          </c:cat>
          <c:val>
            <c:numRef>
              <c:f>Sheet1!$D$2</c:f>
              <c:numCache>
                <c:formatCode>General</c:formatCode>
                <c:ptCount val="1"/>
                <c:pt idx="0">
                  <c:v>80</c:v>
                </c:pt>
              </c:numCache>
            </c:numRef>
          </c:val>
          <c:extLst>
            <c:ext xmlns:c16="http://schemas.microsoft.com/office/drawing/2014/chart" uri="{C3380CC4-5D6E-409C-BE32-E72D297353CC}">
              <c16:uniqueId val="{00000002-F661-4C79-ACD7-2AD764CC6340}"/>
            </c:ext>
          </c:extLst>
        </c:ser>
        <c:dLbls>
          <c:showLegendKey val="0"/>
          <c:showVal val="0"/>
          <c:showCatName val="0"/>
          <c:showSerName val="0"/>
          <c:showPercent val="0"/>
          <c:showBubbleSize val="0"/>
        </c:dLbls>
        <c:gapWidth val="150"/>
        <c:axId val="458621872"/>
        <c:axId val="449539472"/>
      </c:barChart>
      <c:catAx>
        <c:axId val="458621872"/>
        <c:scaling>
          <c:orientation val="minMax"/>
        </c:scaling>
        <c:delete val="0"/>
        <c:axPos val="b"/>
        <c:numFmt formatCode="General" sourceLinked="1"/>
        <c:majorTickMark val="out"/>
        <c:minorTickMark val="none"/>
        <c:tickLblPos val="nextTo"/>
        <c:crossAx val="449539472"/>
        <c:crosses val="autoZero"/>
        <c:auto val="1"/>
        <c:lblAlgn val="ctr"/>
        <c:lblOffset val="100"/>
        <c:noMultiLvlLbl val="0"/>
      </c:catAx>
      <c:valAx>
        <c:axId val="449539472"/>
        <c:scaling>
          <c:orientation val="minMax"/>
          <c:max val="100"/>
          <c:min val="0"/>
        </c:scaling>
        <c:delete val="0"/>
        <c:axPos val="l"/>
        <c:majorGridlines/>
        <c:numFmt formatCode="General" sourceLinked="1"/>
        <c:majorTickMark val="out"/>
        <c:minorTickMark val="in"/>
        <c:tickLblPos val="nextTo"/>
        <c:crossAx val="45862187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2023</c:v>
                </c:pt>
              </c:numCache>
            </c:numRef>
          </c:cat>
          <c:val>
            <c:numRef>
              <c:f>Sheet1!$B$2</c:f>
              <c:numCache>
                <c:formatCode>General</c:formatCode>
                <c:ptCount val="1"/>
                <c:pt idx="0">
                  <c:v>78</c:v>
                </c:pt>
              </c:numCache>
            </c:numRef>
          </c:val>
          <c:extLst>
            <c:ext xmlns:c16="http://schemas.microsoft.com/office/drawing/2014/chart" uri="{C3380CC4-5D6E-409C-BE32-E72D297353CC}">
              <c16:uniqueId val="{00000000-BB77-4132-9CA4-D1F12E200E27}"/>
            </c:ext>
          </c:extLst>
        </c:ser>
        <c:ser>
          <c:idx val="1"/>
          <c:order val="1"/>
          <c:tx>
            <c:strRef>
              <c:f>Sheet1!$C$1</c:f>
              <c:strCache>
                <c:ptCount val="1"/>
                <c:pt idx="0">
                  <c:v>Region</c:v>
                </c:pt>
              </c:strCache>
            </c:strRef>
          </c:tx>
          <c:invertIfNegative val="0"/>
          <c:cat>
            <c:numRef>
              <c:f>Sheet1!$A$2</c:f>
              <c:numCache>
                <c:formatCode>General</c:formatCode>
                <c:ptCount val="1"/>
                <c:pt idx="0">
                  <c:v>2023</c:v>
                </c:pt>
              </c:numCache>
            </c:numRef>
          </c:cat>
          <c:val>
            <c:numRef>
              <c:f>Sheet1!$C$2</c:f>
              <c:numCache>
                <c:formatCode>General</c:formatCode>
                <c:ptCount val="1"/>
                <c:pt idx="0">
                  <c:v>80</c:v>
                </c:pt>
              </c:numCache>
            </c:numRef>
          </c:val>
          <c:extLst>
            <c:ext xmlns:c16="http://schemas.microsoft.com/office/drawing/2014/chart" uri="{C3380CC4-5D6E-409C-BE32-E72D297353CC}">
              <c16:uniqueId val="{00000001-BB77-4132-9CA4-D1F12E200E27}"/>
            </c:ext>
          </c:extLst>
        </c:ser>
        <c:ser>
          <c:idx val="2"/>
          <c:order val="2"/>
          <c:tx>
            <c:strRef>
              <c:f>Sheet1!$D$1</c:f>
              <c:strCache>
                <c:ptCount val="1"/>
                <c:pt idx="0">
                  <c:v>District</c:v>
                </c:pt>
              </c:strCache>
            </c:strRef>
          </c:tx>
          <c:invertIfNegative val="0"/>
          <c:cat>
            <c:numRef>
              <c:f>Sheet1!$A$2</c:f>
              <c:numCache>
                <c:formatCode>General</c:formatCode>
                <c:ptCount val="1"/>
                <c:pt idx="0">
                  <c:v>2023</c:v>
                </c:pt>
              </c:numCache>
            </c:numRef>
          </c:cat>
          <c:val>
            <c:numRef>
              <c:f>Sheet1!$D$2</c:f>
              <c:numCache>
                <c:formatCode>General</c:formatCode>
                <c:ptCount val="1"/>
                <c:pt idx="0">
                  <c:v>80</c:v>
                </c:pt>
              </c:numCache>
            </c:numRef>
          </c:val>
          <c:extLst>
            <c:ext xmlns:c16="http://schemas.microsoft.com/office/drawing/2014/chart" uri="{C3380CC4-5D6E-409C-BE32-E72D297353CC}">
              <c16:uniqueId val="{00000002-BB77-4132-9CA4-D1F12E200E27}"/>
            </c:ext>
          </c:extLst>
        </c:ser>
        <c:dLbls>
          <c:showLegendKey val="0"/>
          <c:showVal val="0"/>
          <c:showCatName val="0"/>
          <c:showSerName val="0"/>
          <c:showPercent val="0"/>
          <c:showBubbleSize val="0"/>
        </c:dLbls>
        <c:gapWidth val="150"/>
        <c:axId val="449540256"/>
        <c:axId val="449540648"/>
      </c:barChart>
      <c:catAx>
        <c:axId val="449540256"/>
        <c:scaling>
          <c:orientation val="minMax"/>
        </c:scaling>
        <c:delete val="0"/>
        <c:axPos val="b"/>
        <c:numFmt formatCode="General" sourceLinked="1"/>
        <c:majorTickMark val="out"/>
        <c:minorTickMark val="none"/>
        <c:tickLblPos val="nextTo"/>
        <c:crossAx val="449540648"/>
        <c:crosses val="autoZero"/>
        <c:auto val="1"/>
        <c:lblAlgn val="ctr"/>
        <c:lblOffset val="100"/>
        <c:noMultiLvlLbl val="0"/>
      </c:catAx>
      <c:valAx>
        <c:axId val="449540648"/>
        <c:scaling>
          <c:orientation val="minMax"/>
          <c:max val="100"/>
          <c:min val="0"/>
        </c:scaling>
        <c:delete val="0"/>
        <c:axPos val="l"/>
        <c:majorGridlines/>
        <c:numFmt formatCode="General" sourceLinked="1"/>
        <c:majorTickMark val="out"/>
        <c:minorTickMark val="in"/>
        <c:tickLblPos val="nextTo"/>
        <c:crossAx val="449540256"/>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3</c:v>
                </c:pt>
                <c:pt idx="1">
                  <c:v>GR 4</c:v>
                </c:pt>
                <c:pt idx="2">
                  <c:v>GR 5</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3</c:v>
                </c:pt>
                <c:pt idx="1">
                  <c:v>GR 4</c:v>
                </c:pt>
                <c:pt idx="2">
                  <c:v>GR 5</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3</c:v>
                </c:pt>
                <c:pt idx="1">
                  <c:v>GR 4</c:v>
                </c:pt>
                <c:pt idx="2">
                  <c:v>GR 5</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3</c:v>
                </c:pt>
                <c:pt idx="1">
                  <c:v>GR 4</c:v>
                </c:pt>
                <c:pt idx="2">
                  <c:v>GR 5</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3</c:v>
                </c:pt>
                <c:pt idx="1">
                  <c:v>GR 4</c:v>
                </c:pt>
                <c:pt idx="2">
                  <c:v>GR 5</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3</c:v>
                </c:pt>
                <c:pt idx="1">
                  <c:v>GR 4</c:v>
                </c:pt>
                <c:pt idx="2">
                  <c:v>GR 5</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3</c:v>
                </c:pt>
                <c:pt idx="1">
                  <c:v>GR 4</c:v>
                </c:pt>
                <c:pt idx="2">
                  <c:v>GR 5</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3</c:v>
                </c:pt>
                <c:pt idx="1">
                  <c:v>GR 4</c:v>
                </c:pt>
                <c:pt idx="2">
                  <c:v>GR 5</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3</c:v>
                </c:pt>
                <c:pt idx="1">
                  <c:v>GR 4</c:v>
                </c:pt>
                <c:pt idx="2">
                  <c:v>GR 5</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3</c:v>
                </c:pt>
                <c:pt idx="1">
                  <c:v>GR 4</c:v>
                </c:pt>
                <c:pt idx="2">
                  <c:v>GR 5</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3</c:v>
                </c:pt>
                <c:pt idx="1">
                  <c:v>GR 4</c:v>
                </c:pt>
                <c:pt idx="2">
                  <c:v>GR 5</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3.896103896103896E-2"/>
          <c:w val="0.14920620717864813"/>
          <c:h val="0.84160019770255989"/>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2023</c:v>
                </c:pt>
              </c:numCache>
            </c:numRef>
          </c:cat>
          <c:val>
            <c:numRef>
              <c:f>Sheet1!$B$2</c:f>
              <c:numCache>
                <c:formatCode>General</c:formatCode>
                <c:ptCount val="1"/>
                <c:pt idx="0">
                  <c:v>52</c:v>
                </c:pt>
              </c:numCache>
            </c:numRef>
          </c:val>
          <c:extLst>
            <c:ext xmlns:c16="http://schemas.microsoft.com/office/drawing/2014/chart" uri="{C3380CC4-5D6E-409C-BE32-E72D297353CC}">
              <c16:uniqueId val="{00000000-BB77-4132-9CA4-D1F12E200E27}"/>
            </c:ext>
          </c:extLst>
        </c:ser>
        <c:ser>
          <c:idx val="1"/>
          <c:order val="1"/>
          <c:tx>
            <c:strRef>
              <c:f>Sheet1!$C$1</c:f>
              <c:strCache>
                <c:ptCount val="1"/>
                <c:pt idx="0">
                  <c:v>Region</c:v>
                </c:pt>
              </c:strCache>
            </c:strRef>
          </c:tx>
          <c:invertIfNegative val="0"/>
          <c:cat>
            <c:numRef>
              <c:f>Sheet1!$A$2</c:f>
              <c:numCache>
                <c:formatCode>General</c:formatCode>
                <c:ptCount val="1"/>
                <c:pt idx="0">
                  <c:v>2023</c:v>
                </c:pt>
              </c:numCache>
            </c:numRef>
          </c:cat>
          <c:val>
            <c:numRef>
              <c:f>Sheet1!$C$2</c:f>
              <c:numCache>
                <c:formatCode>General</c:formatCode>
                <c:ptCount val="1"/>
                <c:pt idx="0">
                  <c:v>57</c:v>
                </c:pt>
              </c:numCache>
            </c:numRef>
          </c:val>
          <c:extLst>
            <c:ext xmlns:c16="http://schemas.microsoft.com/office/drawing/2014/chart" uri="{C3380CC4-5D6E-409C-BE32-E72D297353CC}">
              <c16:uniqueId val="{00000001-BB77-4132-9CA4-D1F12E200E27}"/>
            </c:ext>
          </c:extLst>
        </c:ser>
        <c:ser>
          <c:idx val="2"/>
          <c:order val="2"/>
          <c:tx>
            <c:strRef>
              <c:f>Sheet1!$D$1</c:f>
              <c:strCache>
                <c:ptCount val="1"/>
                <c:pt idx="0">
                  <c:v>District</c:v>
                </c:pt>
              </c:strCache>
            </c:strRef>
          </c:tx>
          <c:invertIfNegative val="0"/>
          <c:cat>
            <c:numRef>
              <c:f>Sheet1!$A$2</c:f>
              <c:numCache>
                <c:formatCode>General</c:formatCode>
                <c:ptCount val="1"/>
                <c:pt idx="0">
                  <c:v>2023</c:v>
                </c:pt>
              </c:numCache>
            </c:numRef>
          </c:cat>
          <c:val>
            <c:numRef>
              <c:f>Sheet1!$D$2</c:f>
              <c:numCache>
                <c:formatCode>General</c:formatCode>
                <c:ptCount val="1"/>
                <c:pt idx="0">
                  <c:v>80</c:v>
                </c:pt>
              </c:numCache>
            </c:numRef>
          </c:val>
          <c:extLst>
            <c:ext xmlns:c16="http://schemas.microsoft.com/office/drawing/2014/chart" uri="{C3380CC4-5D6E-409C-BE32-E72D297353CC}">
              <c16:uniqueId val="{00000002-BB77-4132-9CA4-D1F12E200E27}"/>
            </c:ext>
          </c:extLst>
        </c:ser>
        <c:dLbls>
          <c:showLegendKey val="0"/>
          <c:showVal val="0"/>
          <c:showCatName val="0"/>
          <c:showSerName val="0"/>
          <c:showPercent val="0"/>
          <c:showBubbleSize val="0"/>
        </c:dLbls>
        <c:gapWidth val="150"/>
        <c:axId val="449540256"/>
        <c:axId val="449540648"/>
      </c:barChart>
      <c:catAx>
        <c:axId val="449540256"/>
        <c:scaling>
          <c:orientation val="minMax"/>
        </c:scaling>
        <c:delete val="0"/>
        <c:axPos val="b"/>
        <c:numFmt formatCode="General" sourceLinked="1"/>
        <c:majorTickMark val="out"/>
        <c:minorTickMark val="none"/>
        <c:tickLblPos val="nextTo"/>
        <c:crossAx val="449540648"/>
        <c:crosses val="autoZero"/>
        <c:auto val="1"/>
        <c:lblAlgn val="ctr"/>
        <c:lblOffset val="100"/>
        <c:noMultiLvlLbl val="0"/>
      </c:catAx>
      <c:valAx>
        <c:axId val="449540648"/>
        <c:scaling>
          <c:orientation val="minMax"/>
          <c:max val="100"/>
          <c:min val="0"/>
        </c:scaling>
        <c:delete val="0"/>
        <c:axPos val="l"/>
        <c:majorGridlines/>
        <c:numFmt formatCode="General" sourceLinked="1"/>
        <c:majorTickMark val="out"/>
        <c:minorTickMark val="in"/>
        <c:tickLblPos val="nextTo"/>
        <c:crossAx val="449540256"/>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26AC-4E7A-BF37-338FC6AB6983}"/>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26AC-4E7A-BF37-338FC6AB6983}"/>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26AC-4E7A-BF37-338FC6AB6983}"/>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26AC-4E7A-BF37-338FC6AB6983}"/>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26AC-4E7A-BF37-338FC6AB6983}"/>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26AC-4E7A-BF37-338FC6AB6983}"/>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26AC-4E7A-BF37-338FC6AB6983}"/>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26AC-4E7A-BF37-338FC6AB6983}"/>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26AC-4E7A-BF37-338FC6AB6983}"/>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26AC-4E7A-BF37-338FC6AB6983}"/>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26AC-4E7A-BF37-338FC6AB6983}"/>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F3CE-4EC7-9146-8D4AC092E9F6}"/>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F3CE-4EC7-9146-8D4AC092E9F6}"/>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F3CE-4EC7-9146-8D4AC092E9F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F3CE-4EC7-9146-8D4AC092E9F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F3CE-4EC7-9146-8D4AC092E9F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F3CE-4EC7-9146-8D4AC092E9F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F3CE-4EC7-9146-8D4AC092E9F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F3CE-4EC7-9146-8D4AC092E9F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F3CE-4EC7-9146-8D4AC092E9F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F3CE-4EC7-9146-8D4AC092E9F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F3CE-4EC7-9146-8D4AC092E9F6}"/>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AB76-4264-8CBE-939E00235829}"/>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AB76-4264-8CBE-939E00235829}"/>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AB76-4264-8CBE-939E00235829}"/>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AB76-4264-8CBE-939E00235829}"/>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AB76-4264-8CBE-939E00235829}"/>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AB76-4264-8CBE-939E00235829}"/>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AB76-4264-8CBE-939E00235829}"/>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AB76-4264-8CBE-939E00235829}"/>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AB76-4264-8CBE-939E00235829}"/>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AB76-4264-8CBE-939E00235829}"/>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AB76-4264-8CBE-939E00235829}"/>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BC94-4339-BAE8-352B886CDAF1}"/>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BC94-4339-BAE8-352B886CDAF1}"/>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BC94-4339-BAE8-352B886CDAF1}"/>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BC94-4339-BAE8-352B886CDAF1}"/>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BC94-4339-BAE8-352B886CDAF1}"/>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BC94-4339-BAE8-352B886CDAF1}"/>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BC94-4339-BAE8-352B886CDAF1}"/>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BC94-4339-BAE8-352B886CDAF1}"/>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BC94-4339-BAE8-352B886CDAF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BC94-4339-BAE8-352B886CDAF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BC94-4339-BAE8-352B886CDAF1}"/>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FF50-40C3-8DFD-064A1FE365F8}"/>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FF50-40C3-8DFD-064A1FE365F8}"/>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FF50-40C3-8DFD-064A1FE365F8}"/>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FF50-40C3-8DFD-064A1FE365F8}"/>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FF50-40C3-8DFD-064A1FE365F8}"/>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FF50-40C3-8DFD-064A1FE365F8}"/>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FF50-40C3-8DFD-064A1FE365F8}"/>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FF50-40C3-8DFD-064A1FE365F8}"/>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FF50-40C3-8DFD-064A1FE365F8}"/>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FF50-40C3-8DFD-064A1FE365F8}"/>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FF50-40C3-8DFD-064A1FE365F8}"/>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English II</c:v>
                </c:pt>
                <c:pt idx="1">
                  <c:v>Algebra I</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C20E-4193-AB45-FBC6835182EE}"/>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English II</c:v>
                </c:pt>
                <c:pt idx="1">
                  <c:v>Algebra I</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C20E-4193-AB45-FBC6835182EE}"/>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English II</c:v>
                </c:pt>
                <c:pt idx="1">
                  <c:v>Algebra I</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C20E-4193-AB45-FBC6835182EE}"/>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English II</c:v>
                </c:pt>
                <c:pt idx="1">
                  <c:v>Algebra I</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C20E-4193-AB45-FBC6835182EE}"/>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English II</c:v>
                </c:pt>
                <c:pt idx="1">
                  <c:v>Algebra I</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C20E-4193-AB45-FBC6835182EE}"/>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English II</c:v>
                </c:pt>
                <c:pt idx="1">
                  <c:v>Algebra I</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C20E-4193-AB45-FBC6835182EE}"/>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English II</c:v>
                </c:pt>
                <c:pt idx="1">
                  <c:v>Algebra I</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C20E-4193-AB45-FBC6835182EE}"/>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English II</c:v>
                </c:pt>
                <c:pt idx="1">
                  <c:v>Algebra I</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C20E-4193-AB45-FBC6835182EE}"/>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English II</c:v>
                </c:pt>
                <c:pt idx="1">
                  <c:v>Algebra I</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C20E-4193-AB45-FBC6835182EE}"/>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English II</c:v>
                </c:pt>
                <c:pt idx="1">
                  <c:v>Algebra I</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C20E-4193-AB45-FBC6835182EE}"/>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English II</c:v>
                </c:pt>
                <c:pt idx="1">
                  <c:v>Algebra I</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C20E-4193-AB45-FBC6835182EE}"/>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All Grades/Both Subjects</c:v>
                </c:pt>
              </c:strCache>
            </c:strRef>
          </c:cat>
          <c:val>
            <c:numRef>
              <c:f>Sheet1!$B$2</c:f>
              <c:numCache>
                <c:formatCode>General</c:formatCode>
                <c:ptCount val="1"/>
                <c:pt idx="0">
                  <c:v>90</c:v>
                </c:pt>
              </c:numCache>
            </c:numRef>
          </c:val>
          <c:extLst>
            <c:ext xmlns:c16="http://schemas.microsoft.com/office/drawing/2014/chart" uri="{C3380CC4-5D6E-409C-BE32-E72D297353CC}">
              <c16:uniqueId val="{00000000-CA3A-4276-9302-146B84E1151F}"/>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All Grades/Both Subjects</c:v>
                </c:pt>
              </c:strCache>
            </c:strRef>
          </c:cat>
          <c:val>
            <c:numRef>
              <c:f>Sheet1!$C$2</c:f>
              <c:numCache>
                <c:formatCode>General</c:formatCode>
                <c:ptCount val="1"/>
                <c:pt idx="0">
                  <c:v>85</c:v>
                </c:pt>
              </c:numCache>
            </c:numRef>
          </c:val>
          <c:extLst>
            <c:ext xmlns:c16="http://schemas.microsoft.com/office/drawing/2014/chart" uri="{C3380CC4-5D6E-409C-BE32-E72D297353CC}">
              <c16:uniqueId val="{00000001-CA3A-4276-9302-146B84E1151F}"/>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All Grades/Both Subjects</c:v>
                </c:pt>
              </c:strCache>
            </c:strRef>
          </c:cat>
          <c:val>
            <c:numRef>
              <c:f>Sheet1!$D$2</c:f>
              <c:numCache>
                <c:formatCode>General</c:formatCode>
                <c:ptCount val="1"/>
                <c:pt idx="0">
                  <c:v>80</c:v>
                </c:pt>
              </c:numCache>
            </c:numRef>
          </c:val>
          <c:extLst>
            <c:ext xmlns:c16="http://schemas.microsoft.com/office/drawing/2014/chart" uri="{C3380CC4-5D6E-409C-BE32-E72D297353CC}">
              <c16:uniqueId val="{00000002-CA3A-4276-9302-146B84E1151F}"/>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All Grades/Both Subjects</c:v>
                </c:pt>
              </c:strCache>
            </c:strRef>
          </c:cat>
          <c:val>
            <c:numRef>
              <c:f>Sheet1!$E$2</c:f>
              <c:numCache>
                <c:formatCode>General</c:formatCode>
                <c:ptCount val="1"/>
                <c:pt idx="0">
                  <c:v>75</c:v>
                </c:pt>
              </c:numCache>
            </c:numRef>
          </c:val>
          <c:extLst>
            <c:ext xmlns:c16="http://schemas.microsoft.com/office/drawing/2014/chart" uri="{C3380CC4-5D6E-409C-BE32-E72D297353CC}">
              <c16:uniqueId val="{00000003-CA3A-4276-9302-146B84E1151F}"/>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All Grades/Both Subjects</c:v>
                </c:pt>
              </c:strCache>
            </c:strRef>
          </c:cat>
          <c:val>
            <c:numRef>
              <c:f>Sheet1!$F$2</c:f>
              <c:numCache>
                <c:formatCode>General</c:formatCode>
                <c:ptCount val="1"/>
                <c:pt idx="0">
                  <c:v>70</c:v>
                </c:pt>
              </c:numCache>
            </c:numRef>
          </c:val>
          <c:extLst>
            <c:ext xmlns:c16="http://schemas.microsoft.com/office/drawing/2014/chart" uri="{C3380CC4-5D6E-409C-BE32-E72D297353CC}">
              <c16:uniqueId val="{00000004-CA3A-4276-9302-146B84E1151F}"/>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All Grades/Both Subjects</c:v>
                </c:pt>
              </c:strCache>
            </c:strRef>
          </c:cat>
          <c:val>
            <c:numRef>
              <c:f>Sheet1!$G$2</c:f>
              <c:numCache>
                <c:formatCode>General</c:formatCode>
                <c:ptCount val="1"/>
                <c:pt idx="0">
                  <c:v>65</c:v>
                </c:pt>
              </c:numCache>
            </c:numRef>
          </c:val>
          <c:extLst>
            <c:ext xmlns:c16="http://schemas.microsoft.com/office/drawing/2014/chart" uri="{C3380CC4-5D6E-409C-BE32-E72D297353CC}">
              <c16:uniqueId val="{00000005-CA3A-4276-9302-146B84E1151F}"/>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All Grades/Both Subjects</c:v>
                </c:pt>
              </c:strCache>
            </c:strRef>
          </c:cat>
          <c:val>
            <c:numRef>
              <c:f>Sheet1!$H$2</c:f>
              <c:numCache>
                <c:formatCode>General</c:formatCode>
                <c:ptCount val="1"/>
                <c:pt idx="0">
                  <c:v>60</c:v>
                </c:pt>
              </c:numCache>
            </c:numRef>
          </c:val>
          <c:extLst>
            <c:ext xmlns:c16="http://schemas.microsoft.com/office/drawing/2014/chart" uri="{C3380CC4-5D6E-409C-BE32-E72D297353CC}">
              <c16:uniqueId val="{00000006-CA3A-4276-9302-146B84E1151F}"/>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All Grades/Both Subjects</c:v>
                </c:pt>
              </c:strCache>
            </c:strRef>
          </c:cat>
          <c:val>
            <c:numRef>
              <c:f>Sheet1!$I$2</c:f>
              <c:numCache>
                <c:formatCode>General</c:formatCode>
                <c:ptCount val="1"/>
                <c:pt idx="0">
                  <c:v>55</c:v>
                </c:pt>
              </c:numCache>
            </c:numRef>
          </c:val>
          <c:extLst>
            <c:ext xmlns:c16="http://schemas.microsoft.com/office/drawing/2014/chart" uri="{C3380CC4-5D6E-409C-BE32-E72D297353CC}">
              <c16:uniqueId val="{00000007-CA3A-4276-9302-146B84E1151F}"/>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All Grades/Both Subjects</c:v>
                </c:pt>
              </c:strCache>
            </c:strRef>
          </c:cat>
          <c:val>
            <c:numRef>
              <c:f>Sheet1!$J$2</c:f>
              <c:numCache>
                <c:formatCode>General</c:formatCode>
                <c:ptCount val="1"/>
                <c:pt idx="0">
                  <c:v>50</c:v>
                </c:pt>
              </c:numCache>
            </c:numRef>
          </c:val>
          <c:extLst>
            <c:ext xmlns:c16="http://schemas.microsoft.com/office/drawing/2014/chart" uri="{C3380CC4-5D6E-409C-BE32-E72D297353CC}">
              <c16:uniqueId val="{00000008-CA3A-4276-9302-146B84E1151F}"/>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All Grades/Both Subjects</c:v>
                </c:pt>
              </c:strCache>
            </c:strRef>
          </c:cat>
          <c:val>
            <c:numRef>
              <c:f>Sheet1!$K$2</c:f>
              <c:numCache>
                <c:formatCode>General</c:formatCode>
                <c:ptCount val="1"/>
                <c:pt idx="0">
                  <c:v>45</c:v>
                </c:pt>
              </c:numCache>
            </c:numRef>
          </c:val>
          <c:extLst>
            <c:ext xmlns:c16="http://schemas.microsoft.com/office/drawing/2014/chart" uri="{C3380CC4-5D6E-409C-BE32-E72D297353CC}">
              <c16:uniqueId val="{00000009-CA3A-4276-9302-146B84E1151F}"/>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All Grades/Both Subjects</c:v>
                </c:pt>
              </c:strCache>
            </c:strRef>
          </c:cat>
          <c:val>
            <c:numRef>
              <c:f>Sheet1!$L$2</c:f>
              <c:numCache>
                <c:formatCode>General</c:formatCode>
                <c:ptCount val="1"/>
                <c:pt idx="0">
                  <c:v>40</c:v>
                </c:pt>
              </c:numCache>
            </c:numRef>
          </c:val>
          <c:extLst>
            <c:ext xmlns:c16="http://schemas.microsoft.com/office/drawing/2014/chart" uri="{C3380CC4-5D6E-409C-BE32-E72D297353CC}">
              <c16:uniqueId val="{0000000A-CA3A-4276-9302-146B84E1151F}"/>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All Grades/ELA/Reading</c:v>
                </c:pt>
              </c:strCache>
            </c:strRef>
          </c:cat>
          <c:val>
            <c:numRef>
              <c:f>Sheet1!$B$2</c:f>
              <c:numCache>
                <c:formatCode>General</c:formatCode>
                <c:ptCount val="1"/>
                <c:pt idx="0">
                  <c:v>90</c:v>
                </c:pt>
              </c:numCache>
            </c:numRef>
          </c:val>
          <c:extLst>
            <c:ext xmlns:c16="http://schemas.microsoft.com/office/drawing/2014/chart" uri="{C3380CC4-5D6E-409C-BE32-E72D297353CC}">
              <c16:uniqueId val="{00000000-77C8-46FF-8D74-EDF9F00FFAC7}"/>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All Grades/ELA/Reading</c:v>
                </c:pt>
              </c:strCache>
            </c:strRef>
          </c:cat>
          <c:val>
            <c:numRef>
              <c:f>Sheet1!$C$2</c:f>
              <c:numCache>
                <c:formatCode>General</c:formatCode>
                <c:ptCount val="1"/>
                <c:pt idx="0">
                  <c:v>85</c:v>
                </c:pt>
              </c:numCache>
            </c:numRef>
          </c:val>
          <c:extLst>
            <c:ext xmlns:c16="http://schemas.microsoft.com/office/drawing/2014/chart" uri="{C3380CC4-5D6E-409C-BE32-E72D297353CC}">
              <c16:uniqueId val="{00000001-77C8-46FF-8D74-EDF9F00FFAC7}"/>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All Grades/ELA/Reading</c:v>
                </c:pt>
              </c:strCache>
            </c:strRef>
          </c:cat>
          <c:val>
            <c:numRef>
              <c:f>Sheet1!$D$2</c:f>
              <c:numCache>
                <c:formatCode>General</c:formatCode>
                <c:ptCount val="1"/>
                <c:pt idx="0">
                  <c:v>80</c:v>
                </c:pt>
              </c:numCache>
            </c:numRef>
          </c:val>
          <c:extLst>
            <c:ext xmlns:c16="http://schemas.microsoft.com/office/drawing/2014/chart" uri="{C3380CC4-5D6E-409C-BE32-E72D297353CC}">
              <c16:uniqueId val="{00000002-77C8-46FF-8D74-EDF9F00FFAC7}"/>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All Grades/ELA/Reading</c:v>
                </c:pt>
              </c:strCache>
            </c:strRef>
          </c:cat>
          <c:val>
            <c:numRef>
              <c:f>Sheet1!$E$2</c:f>
              <c:numCache>
                <c:formatCode>General</c:formatCode>
                <c:ptCount val="1"/>
                <c:pt idx="0">
                  <c:v>75</c:v>
                </c:pt>
              </c:numCache>
            </c:numRef>
          </c:val>
          <c:extLst>
            <c:ext xmlns:c16="http://schemas.microsoft.com/office/drawing/2014/chart" uri="{C3380CC4-5D6E-409C-BE32-E72D297353CC}">
              <c16:uniqueId val="{00000003-77C8-46FF-8D74-EDF9F00FFAC7}"/>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All Grades/ELA/Reading</c:v>
                </c:pt>
              </c:strCache>
            </c:strRef>
          </c:cat>
          <c:val>
            <c:numRef>
              <c:f>Sheet1!$F$2</c:f>
              <c:numCache>
                <c:formatCode>General</c:formatCode>
                <c:ptCount val="1"/>
                <c:pt idx="0">
                  <c:v>70</c:v>
                </c:pt>
              </c:numCache>
            </c:numRef>
          </c:val>
          <c:extLst>
            <c:ext xmlns:c16="http://schemas.microsoft.com/office/drawing/2014/chart" uri="{C3380CC4-5D6E-409C-BE32-E72D297353CC}">
              <c16:uniqueId val="{00000004-77C8-46FF-8D74-EDF9F00FFAC7}"/>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All Grades/ELA/Reading</c:v>
                </c:pt>
              </c:strCache>
            </c:strRef>
          </c:cat>
          <c:val>
            <c:numRef>
              <c:f>Sheet1!$G$2</c:f>
              <c:numCache>
                <c:formatCode>General</c:formatCode>
                <c:ptCount val="1"/>
                <c:pt idx="0">
                  <c:v>65</c:v>
                </c:pt>
              </c:numCache>
            </c:numRef>
          </c:val>
          <c:extLst>
            <c:ext xmlns:c16="http://schemas.microsoft.com/office/drawing/2014/chart" uri="{C3380CC4-5D6E-409C-BE32-E72D297353CC}">
              <c16:uniqueId val="{00000005-77C8-46FF-8D74-EDF9F00FFAC7}"/>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All Grades/ELA/Reading</c:v>
                </c:pt>
              </c:strCache>
            </c:strRef>
          </c:cat>
          <c:val>
            <c:numRef>
              <c:f>Sheet1!$H$2</c:f>
              <c:numCache>
                <c:formatCode>General</c:formatCode>
                <c:ptCount val="1"/>
                <c:pt idx="0">
                  <c:v>60</c:v>
                </c:pt>
              </c:numCache>
            </c:numRef>
          </c:val>
          <c:extLst>
            <c:ext xmlns:c16="http://schemas.microsoft.com/office/drawing/2014/chart" uri="{C3380CC4-5D6E-409C-BE32-E72D297353CC}">
              <c16:uniqueId val="{00000006-77C8-46FF-8D74-EDF9F00FFAC7}"/>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All Grades/ELA/Reading</c:v>
                </c:pt>
              </c:strCache>
            </c:strRef>
          </c:cat>
          <c:val>
            <c:numRef>
              <c:f>Sheet1!$I$2</c:f>
              <c:numCache>
                <c:formatCode>General</c:formatCode>
                <c:ptCount val="1"/>
                <c:pt idx="0">
                  <c:v>55</c:v>
                </c:pt>
              </c:numCache>
            </c:numRef>
          </c:val>
          <c:extLst>
            <c:ext xmlns:c16="http://schemas.microsoft.com/office/drawing/2014/chart" uri="{C3380CC4-5D6E-409C-BE32-E72D297353CC}">
              <c16:uniqueId val="{00000007-77C8-46FF-8D74-EDF9F00FFAC7}"/>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All Grades/ELA/Reading</c:v>
                </c:pt>
              </c:strCache>
            </c:strRef>
          </c:cat>
          <c:val>
            <c:numRef>
              <c:f>Sheet1!$J$2</c:f>
              <c:numCache>
                <c:formatCode>General</c:formatCode>
                <c:ptCount val="1"/>
                <c:pt idx="0">
                  <c:v>50</c:v>
                </c:pt>
              </c:numCache>
            </c:numRef>
          </c:val>
          <c:extLst>
            <c:ext xmlns:c16="http://schemas.microsoft.com/office/drawing/2014/chart" uri="{C3380CC4-5D6E-409C-BE32-E72D297353CC}">
              <c16:uniqueId val="{00000008-77C8-46FF-8D74-EDF9F00FFAC7}"/>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All Grades/ELA/Reading</c:v>
                </c:pt>
              </c:strCache>
            </c:strRef>
          </c:cat>
          <c:val>
            <c:numRef>
              <c:f>Sheet1!$K$2</c:f>
              <c:numCache>
                <c:formatCode>General</c:formatCode>
                <c:ptCount val="1"/>
                <c:pt idx="0">
                  <c:v>45</c:v>
                </c:pt>
              </c:numCache>
            </c:numRef>
          </c:val>
          <c:extLst>
            <c:ext xmlns:c16="http://schemas.microsoft.com/office/drawing/2014/chart" uri="{C3380CC4-5D6E-409C-BE32-E72D297353CC}">
              <c16:uniqueId val="{00000009-77C8-46FF-8D74-EDF9F00FFAC7}"/>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All Grades/ELA/Reading</c:v>
                </c:pt>
              </c:strCache>
            </c:strRef>
          </c:cat>
          <c:val>
            <c:numRef>
              <c:f>Sheet1!$L$2</c:f>
              <c:numCache>
                <c:formatCode>General</c:formatCode>
                <c:ptCount val="1"/>
                <c:pt idx="0">
                  <c:v>40</c:v>
                </c:pt>
              </c:numCache>
            </c:numRef>
          </c:val>
          <c:extLst>
            <c:ext xmlns:c16="http://schemas.microsoft.com/office/drawing/2014/chart" uri="{C3380CC4-5D6E-409C-BE32-E72D297353CC}">
              <c16:uniqueId val="{0000000A-77C8-46FF-8D74-EDF9F00FFAC7}"/>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All Grades Math</c:v>
                </c:pt>
              </c:strCache>
            </c:strRef>
          </c:cat>
          <c:val>
            <c:numRef>
              <c:f>Sheet1!$B$2</c:f>
              <c:numCache>
                <c:formatCode>General</c:formatCode>
                <c:ptCount val="1"/>
                <c:pt idx="0">
                  <c:v>90</c:v>
                </c:pt>
              </c:numCache>
            </c:numRef>
          </c:val>
          <c:extLst>
            <c:ext xmlns:c16="http://schemas.microsoft.com/office/drawing/2014/chart" uri="{C3380CC4-5D6E-409C-BE32-E72D297353CC}">
              <c16:uniqueId val="{00000000-D919-417A-80A8-604250D12C6C}"/>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All Grades Math</c:v>
                </c:pt>
              </c:strCache>
            </c:strRef>
          </c:cat>
          <c:val>
            <c:numRef>
              <c:f>Sheet1!$C$2</c:f>
              <c:numCache>
                <c:formatCode>General</c:formatCode>
                <c:ptCount val="1"/>
                <c:pt idx="0">
                  <c:v>85</c:v>
                </c:pt>
              </c:numCache>
            </c:numRef>
          </c:val>
          <c:extLst>
            <c:ext xmlns:c16="http://schemas.microsoft.com/office/drawing/2014/chart" uri="{C3380CC4-5D6E-409C-BE32-E72D297353CC}">
              <c16:uniqueId val="{00000001-D919-417A-80A8-604250D12C6C}"/>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All Grades Math</c:v>
                </c:pt>
              </c:strCache>
            </c:strRef>
          </c:cat>
          <c:val>
            <c:numRef>
              <c:f>Sheet1!$D$2</c:f>
              <c:numCache>
                <c:formatCode>General</c:formatCode>
                <c:ptCount val="1"/>
                <c:pt idx="0">
                  <c:v>80</c:v>
                </c:pt>
              </c:numCache>
            </c:numRef>
          </c:val>
          <c:extLst>
            <c:ext xmlns:c16="http://schemas.microsoft.com/office/drawing/2014/chart" uri="{C3380CC4-5D6E-409C-BE32-E72D297353CC}">
              <c16:uniqueId val="{00000002-D919-417A-80A8-604250D12C6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All Grades Math</c:v>
                </c:pt>
              </c:strCache>
            </c:strRef>
          </c:cat>
          <c:val>
            <c:numRef>
              <c:f>Sheet1!$E$2</c:f>
              <c:numCache>
                <c:formatCode>General</c:formatCode>
                <c:ptCount val="1"/>
                <c:pt idx="0">
                  <c:v>75</c:v>
                </c:pt>
              </c:numCache>
            </c:numRef>
          </c:val>
          <c:extLst>
            <c:ext xmlns:c16="http://schemas.microsoft.com/office/drawing/2014/chart" uri="{C3380CC4-5D6E-409C-BE32-E72D297353CC}">
              <c16:uniqueId val="{00000003-D919-417A-80A8-604250D12C6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All Grades Math</c:v>
                </c:pt>
              </c:strCache>
            </c:strRef>
          </c:cat>
          <c:val>
            <c:numRef>
              <c:f>Sheet1!$F$2</c:f>
              <c:numCache>
                <c:formatCode>General</c:formatCode>
                <c:ptCount val="1"/>
                <c:pt idx="0">
                  <c:v>70</c:v>
                </c:pt>
              </c:numCache>
            </c:numRef>
          </c:val>
          <c:extLst>
            <c:ext xmlns:c16="http://schemas.microsoft.com/office/drawing/2014/chart" uri="{C3380CC4-5D6E-409C-BE32-E72D297353CC}">
              <c16:uniqueId val="{00000004-D919-417A-80A8-604250D12C6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All Grades Math</c:v>
                </c:pt>
              </c:strCache>
            </c:strRef>
          </c:cat>
          <c:val>
            <c:numRef>
              <c:f>Sheet1!$G$2</c:f>
              <c:numCache>
                <c:formatCode>General</c:formatCode>
                <c:ptCount val="1"/>
                <c:pt idx="0">
                  <c:v>65</c:v>
                </c:pt>
              </c:numCache>
            </c:numRef>
          </c:val>
          <c:extLst>
            <c:ext xmlns:c16="http://schemas.microsoft.com/office/drawing/2014/chart" uri="{C3380CC4-5D6E-409C-BE32-E72D297353CC}">
              <c16:uniqueId val="{00000005-D919-417A-80A8-604250D12C6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All Grades Math</c:v>
                </c:pt>
              </c:strCache>
            </c:strRef>
          </c:cat>
          <c:val>
            <c:numRef>
              <c:f>Sheet1!$H$2</c:f>
              <c:numCache>
                <c:formatCode>General</c:formatCode>
                <c:ptCount val="1"/>
                <c:pt idx="0">
                  <c:v>60</c:v>
                </c:pt>
              </c:numCache>
            </c:numRef>
          </c:val>
          <c:extLst>
            <c:ext xmlns:c16="http://schemas.microsoft.com/office/drawing/2014/chart" uri="{C3380CC4-5D6E-409C-BE32-E72D297353CC}">
              <c16:uniqueId val="{00000006-D919-417A-80A8-604250D12C6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All Grades Math</c:v>
                </c:pt>
              </c:strCache>
            </c:strRef>
          </c:cat>
          <c:val>
            <c:numRef>
              <c:f>Sheet1!$I$2</c:f>
              <c:numCache>
                <c:formatCode>General</c:formatCode>
                <c:ptCount val="1"/>
                <c:pt idx="0">
                  <c:v>55</c:v>
                </c:pt>
              </c:numCache>
            </c:numRef>
          </c:val>
          <c:extLst>
            <c:ext xmlns:c16="http://schemas.microsoft.com/office/drawing/2014/chart" uri="{C3380CC4-5D6E-409C-BE32-E72D297353CC}">
              <c16:uniqueId val="{00000007-D919-417A-80A8-604250D12C6C}"/>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All Grades Math</c:v>
                </c:pt>
              </c:strCache>
            </c:strRef>
          </c:cat>
          <c:val>
            <c:numRef>
              <c:f>Sheet1!$J$2</c:f>
              <c:numCache>
                <c:formatCode>General</c:formatCode>
                <c:ptCount val="1"/>
                <c:pt idx="0">
                  <c:v>50</c:v>
                </c:pt>
              </c:numCache>
            </c:numRef>
          </c:val>
          <c:extLst>
            <c:ext xmlns:c16="http://schemas.microsoft.com/office/drawing/2014/chart" uri="{C3380CC4-5D6E-409C-BE32-E72D297353CC}">
              <c16:uniqueId val="{00000008-D919-417A-80A8-604250D12C6C}"/>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All Grades Math</c:v>
                </c:pt>
              </c:strCache>
            </c:strRef>
          </c:cat>
          <c:val>
            <c:numRef>
              <c:f>Sheet1!$K$2</c:f>
              <c:numCache>
                <c:formatCode>General</c:formatCode>
                <c:ptCount val="1"/>
                <c:pt idx="0">
                  <c:v>45</c:v>
                </c:pt>
              </c:numCache>
            </c:numRef>
          </c:val>
          <c:extLst>
            <c:ext xmlns:c16="http://schemas.microsoft.com/office/drawing/2014/chart" uri="{C3380CC4-5D6E-409C-BE32-E72D297353CC}">
              <c16:uniqueId val="{00000009-D919-417A-80A8-604250D12C6C}"/>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All Grades Math</c:v>
                </c:pt>
              </c:strCache>
            </c:strRef>
          </c:cat>
          <c:val>
            <c:numRef>
              <c:f>Sheet1!$L$2</c:f>
              <c:numCache>
                <c:formatCode>General</c:formatCode>
                <c:ptCount val="1"/>
                <c:pt idx="0">
                  <c:v>40</c:v>
                </c:pt>
              </c:numCache>
            </c:numRef>
          </c:val>
          <c:extLst>
            <c:ext xmlns:c16="http://schemas.microsoft.com/office/drawing/2014/chart" uri="{C3380CC4-5D6E-409C-BE32-E72D297353CC}">
              <c16:uniqueId val="{0000000A-D919-417A-80A8-604250D12C6C}"/>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6</c:v>
                </c:pt>
                <c:pt idx="1">
                  <c:v>GR 7</c:v>
                </c:pt>
                <c:pt idx="2">
                  <c:v>GR 8</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6</c:v>
                </c:pt>
                <c:pt idx="1">
                  <c:v>GR 7</c:v>
                </c:pt>
                <c:pt idx="2">
                  <c:v>GR 8</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6</c:v>
                </c:pt>
                <c:pt idx="1">
                  <c:v>GR 7</c:v>
                </c:pt>
                <c:pt idx="2">
                  <c:v>GR 8</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6</c:v>
                </c:pt>
                <c:pt idx="1">
                  <c:v>GR 7</c:v>
                </c:pt>
                <c:pt idx="2">
                  <c:v>GR 8</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6</c:v>
                </c:pt>
                <c:pt idx="1">
                  <c:v>GR 7</c:v>
                </c:pt>
                <c:pt idx="2">
                  <c:v>GR 8</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6</c:v>
                </c:pt>
                <c:pt idx="1">
                  <c:v>GR 7</c:v>
                </c:pt>
                <c:pt idx="2">
                  <c:v>GR 8</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6</c:v>
                </c:pt>
                <c:pt idx="1">
                  <c:v>GR 7</c:v>
                </c:pt>
                <c:pt idx="2">
                  <c:v>GR 8</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6</c:v>
                </c:pt>
                <c:pt idx="1">
                  <c:v>GR 7</c:v>
                </c:pt>
                <c:pt idx="2">
                  <c:v>GR 8</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6</c:v>
                </c:pt>
                <c:pt idx="1">
                  <c:v>GR 7</c:v>
                </c:pt>
                <c:pt idx="2">
                  <c:v>GR 8</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6</c:v>
                </c:pt>
                <c:pt idx="1">
                  <c:v>GR 7</c:v>
                </c:pt>
                <c:pt idx="2">
                  <c:v>GR 8</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6</c:v>
                </c:pt>
                <c:pt idx="1">
                  <c:v>GR 7</c:v>
                </c:pt>
                <c:pt idx="2">
                  <c:v>GR 8</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4632512065024135"/>
          <c:y val="5.9191294270034438E-2"/>
          <c:w val="0.15367487934975871"/>
          <c:h val="0.8356328186249446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Sheet1!$A$2:$A$14</c:f>
              <c:strCache>
                <c:ptCount val="13"/>
                <c:pt idx="0">
                  <c:v>State</c:v>
                </c:pt>
                <c:pt idx="1">
                  <c:v>Region</c:v>
                </c:pt>
                <c:pt idx="2">
                  <c:v>District</c:v>
                </c:pt>
                <c:pt idx="3">
                  <c:v>Af Am</c:v>
                </c:pt>
                <c:pt idx="4">
                  <c:v>Hisp</c:v>
                </c:pt>
                <c:pt idx="5">
                  <c:v>White</c:v>
                </c:pt>
                <c:pt idx="6">
                  <c:v>Am. Indian</c:v>
                </c:pt>
                <c:pt idx="7">
                  <c:v>Asian</c:v>
                </c:pt>
                <c:pt idx="8">
                  <c:v>Pac. Islander</c:v>
                </c:pt>
                <c:pt idx="9">
                  <c:v>Two or More</c:v>
                </c:pt>
                <c:pt idx="10">
                  <c:v>Sp Ed</c:v>
                </c:pt>
                <c:pt idx="11">
                  <c:v>Eco Dis</c:v>
                </c:pt>
                <c:pt idx="12">
                  <c:v>EB/EL</c:v>
                </c:pt>
              </c:strCache>
            </c:strRef>
          </c:cat>
          <c:val>
            <c:numRef>
              <c:f>Sheet1!$B$2:$B$14</c:f>
              <c:numCache>
                <c:formatCode>0.0%</c:formatCode>
                <c:ptCount val="13"/>
                <c:pt idx="0">
                  <c:v>0.92200000000000004</c:v>
                </c:pt>
                <c:pt idx="1">
                  <c:v>0.91800000000000004</c:v>
                </c:pt>
                <c:pt idx="2">
                  <c:v>0.96</c:v>
                </c:pt>
                <c:pt idx="3">
                  <c:v>0.96</c:v>
                </c:pt>
                <c:pt idx="4">
                  <c:v>0.96</c:v>
                </c:pt>
                <c:pt idx="5">
                  <c:v>0.96</c:v>
                </c:pt>
                <c:pt idx="6">
                  <c:v>0.96</c:v>
                </c:pt>
                <c:pt idx="7">
                  <c:v>0.96</c:v>
                </c:pt>
                <c:pt idx="8">
                  <c:v>0.96</c:v>
                </c:pt>
                <c:pt idx="9">
                  <c:v>0.96</c:v>
                </c:pt>
                <c:pt idx="10">
                  <c:v>0.96</c:v>
                </c:pt>
                <c:pt idx="11">
                  <c:v>0.96</c:v>
                </c:pt>
                <c:pt idx="12">
                  <c:v>0.96</c:v>
                </c:pt>
              </c:numCache>
            </c:numRef>
          </c:val>
          <c:extLst>
            <c:ext xmlns:c16="http://schemas.microsoft.com/office/drawing/2014/chart" uri="{C3380CC4-5D6E-409C-BE32-E72D297353CC}">
              <c16:uniqueId val="{00000000-32EB-435A-A2D2-D802B7F56480}"/>
            </c:ext>
          </c:extLst>
        </c:ser>
        <c:dLbls>
          <c:showLegendKey val="0"/>
          <c:showVal val="0"/>
          <c:showCatName val="0"/>
          <c:showSerName val="0"/>
          <c:showPercent val="0"/>
          <c:showBubbleSize val="0"/>
        </c:dLbls>
        <c:gapWidth val="150"/>
        <c:axId val="459100072"/>
        <c:axId val="459100464"/>
      </c:barChart>
      <c:catAx>
        <c:axId val="459100072"/>
        <c:scaling>
          <c:orientation val="minMax"/>
        </c:scaling>
        <c:delete val="0"/>
        <c:axPos val="b"/>
        <c:numFmt formatCode="General" sourceLinked="0"/>
        <c:majorTickMark val="out"/>
        <c:minorTickMark val="none"/>
        <c:tickLblPos val="nextTo"/>
        <c:crossAx val="459100464"/>
        <c:crosses val="autoZero"/>
        <c:auto val="1"/>
        <c:lblAlgn val="ctr"/>
        <c:lblOffset val="100"/>
        <c:noMultiLvlLbl val="0"/>
      </c:catAx>
      <c:valAx>
        <c:axId val="459100464"/>
        <c:scaling>
          <c:orientation val="minMax"/>
          <c:max val="1"/>
          <c:min val="0.70000000000000007"/>
        </c:scaling>
        <c:delete val="0"/>
        <c:axPos val="l"/>
        <c:majorGridlines/>
        <c:numFmt formatCode="0.0%" sourceLinked="1"/>
        <c:majorTickMark val="out"/>
        <c:minorTickMark val="in"/>
        <c:tickLblPos val="nextTo"/>
        <c:crossAx val="459100072"/>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a:solidFill>
              <a:srgbClr val="002060"/>
            </a:solidFill>
          </c:spPr>
          <c:invertIfNegative val="0"/>
          <c:cat>
            <c:strRef>
              <c:f>Sheet1!$A$2:$A$14</c:f>
              <c:strCache>
                <c:ptCount val="13"/>
                <c:pt idx="0">
                  <c:v>State</c:v>
                </c:pt>
                <c:pt idx="1">
                  <c:v>Region</c:v>
                </c:pt>
                <c:pt idx="2">
                  <c:v>District</c:v>
                </c:pt>
                <c:pt idx="3">
                  <c:v>Af Am</c:v>
                </c:pt>
                <c:pt idx="4">
                  <c:v>Hisp</c:v>
                </c:pt>
                <c:pt idx="5">
                  <c:v>White</c:v>
                </c:pt>
                <c:pt idx="6">
                  <c:v>Am. Indian</c:v>
                </c:pt>
                <c:pt idx="7">
                  <c:v>Asian</c:v>
                </c:pt>
                <c:pt idx="8">
                  <c:v>Pac. Islander</c:v>
                </c:pt>
                <c:pt idx="9">
                  <c:v>Two or More</c:v>
                </c:pt>
                <c:pt idx="10">
                  <c:v>Sp Ed</c:v>
                </c:pt>
                <c:pt idx="11">
                  <c:v>Eco Dis</c:v>
                </c:pt>
                <c:pt idx="12">
                  <c:v>EB/EL</c:v>
                </c:pt>
              </c:strCache>
            </c:strRef>
          </c:cat>
          <c:val>
            <c:numRef>
              <c:f>Sheet1!$B$2:$B$14</c:f>
              <c:numCache>
                <c:formatCode>0.0%</c:formatCode>
                <c:ptCount val="13"/>
                <c:pt idx="0">
                  <c:v>7.0000000000000001E-3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numCache>
            </c:numRef>
          </c:val>
          <c:extLst>
            <c:ext xmlns:c16="http://schemas.microsoft.com/office/drawing/2014/chart" uri="{C3380CC4-5D6E-409C-BE32-E72D297353CC}">
              <c16:uniqueId val="{00000000-32EB-435A-A2D2-D802B7F56480}"/>
            </c:ext>
          </c:extLst>
        </c:ser>
        <c:dLbls>
          <c:showLegendKey val="0"/>
          <c:showVal val="0"/>
          <c:showCatName val="0"/>
          <c:showSerName val="0"/>
          <c:showPercent val="0"/>
          <c:showBubbleSize val="0"/>
        </c:dLbls>
        <c:gapWidth val="150"/>
        <c:axId val="459100072"/>
        <c:axId val="459100464"/>
      </c:barChart>
      <c:catAx>
        <c:axId val="459100072"/>
        <c:scaling>
          <c:orientation val="minMax"/>
        </c:scaling>
        <c:delete val="0"/>
        <c:axPos val="b"/>
        <c:numFmt formatCode="General" sourceLinked="0"/>
        <c:majorTickMark val="out"/>
        <c:minorTickMark val="none"/>
        <c:tickLblPos val="nextTo"/>
        <c:crossAx val="459100464"/>
        <c:crosses val="autoZero"/>
        <c:auto val="1"/>
        <c:lblAlgn val="ctr"/>
        <c:lblOffset val="100"/>
        <c:noMultiLvlLbl val="0"/>
      </c:catAx>
      <c:valAx>
        <c:axId val="459100464"/>
        <c:scaling>
          <c:orientation val="minMax"/>
          <c:max val="3.0000000000000006E-2"/>
          <c:min val="0"/>
        </c:scaling>
        <c:delete val="0"/>
        <c:axPos val="l"/>
        <c:majorGridlines/>
        <c:numFmt formatCode="0.0%" sourceLinked="0"/>
        <c:majorTickMark val="out"/>
        <c:minorTickMark val="in"/>
        <c:tickLblPos val="nextTo"/>
        <c:crossAx val="459100072"/>
        <c:crosses val="autoZero"/>
        <c:crossBetween val="between"/>
        <c:majorUnit val="1.0000000000000002E-2"/>
      </c:valAx>
    </c:plotArea>
    <c:plotVisOnly val="1"/>
    <c:dispBlanksAs val="gap"/>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a:solidFill>
              <a:srgbClr val="002060"/>
            </a:solidFill>
          </c:spPr>
          <c:invertIfNegative val="0"/>
          <c:cat>
            <c:strRef>
              <c:f>Sheet1!$A$2:$A$14</c:f>
              <c:strCache>
                <c:ptCount val="13"/>
                <c:pt idx="0">
                  <c:v>State</c:v>
                </c:pt>
                <c:pt idx="1">
                  <c:v>Region</c:v>
                </c:pt>
                <c:pt idx="2">
                  <c:v>District</c:v>
                </c:pt>
                <c:pt idx="3">
                  <c:v>Af Am</c:v>
                </c:pt>
                <c:pt idx="4">
                  <c:v>Hisp</c:v>
                </c:pt>
                <c:pt idx="5">
                  <c:v>White</c:v>
                </c:pt>
                <c:pt idx="6">
                  <c:v>Am. Indian</c:v>
                </c:pt>
                <c:pt idx="7">
                  <c:v>Asian</c:v>
                </c:pt>
                <c:pt idx="8">
                  <c:v>Pac. Islander</c:v>
                </c:pt>
                <c:pt idx="9">
                  <c:v>Two or More</c:v>
                </c:pt>
                <c:pt idx="10">
                  <c:v>Sp Ed</c:v>
                </c:pt>
                <c:pt idx="11">
                  <c:v>Eco Dis</c:v>
                </c:pt>
                <c:pt idx="12">
                  <c:v>EB/EL</c:v>
                </c:pt>
              </c:strCache>
            </c:strRef>
          </c:cat>
          <c:val>
            <c:numRef>
              <c:f>Sheet1!$B$2:$B$14</c:f>
              <c:numCache>
                <c:formatCode>0.0%</c:formatCode>
                <c:ptCount val="13"/>
                <c:pt idx="0">
                  <c:v>2.1999999999999999E-2</c:v>
                </c:pt>
                <c:pt idx="1">
                  <c:v>2.1999999999999999E-2</c:v>
                </c:pt>
                <c:pt idx="2">
                  <c:v>0.01</c:v>
                </c:pt>
                <c:pt idx="3">
                  <c:v>0.01</c:v>
                </c:pt>
                <c:pt idx="4">
                  <c:v>0.01</c:v>
                </c:pt>
                <c:pt idx="5">
                  <c:v>0.01</c:v>
                </c:pt>
                <c:pt idx="6">
                  <c:v>0.01</c:v>
                </c:pt>
                <c:pt idx="7">
                  <c:v>0.01</c:v>
                </c:pt>
                <c:pt idx="8">
                  <c:v>0.01</c:v>
                </c:pt>
                <c:pt idx="9">
                  <c:v>0.01</c:v>
                </c:pt>
                <c:pt idx="10">
                  <c:v>0.01</c:v>
                </c:pt>
                <c:pt idx="11">
                  <c:v>0.01</c:v>
                </c:pt>
                <c:pt idx="12">
                  <c:v>0.01</c:v>
                </c:pt>
              </c:numCache>
            </c:numRef>
          </c:val>
          <c:extLst>
            <c:ext xmlns:c16="http://schemas.microsoft.com/office/drawing/2014/chart" uri="{C3380CC4-5D6E-409C-BE32-E72D297353CC}">
              <c16:uniqueId val="{00000000-32EB-435A-A2D2-D802B7F56480}"/>
            </c:ext>
          </c:extLst>
        </c:ser>
        <c:dLbls>
          <c:showLegendKey val="0"/>
          <c:showVal val="0"/>
          <c:showCatName val="0"/>
          <c:showSerName val="0"/>
          <c:showPercent val="0"/>
          <c:showBubbleSize val="0"/>
        </c:dLbls>
        <c:gapWidth val="150"/>
        <c:axId val="459100072"/>
        <c:axId val="459100464"/>
      </c:barChart>
      <c:catAx>
        <c:axId val="459100072"/>
        <c:scaling>
          <c:orientation val="minMax"/>
        </c:scaling>
        <c:delete val="0"/>
        <c:axPos val="b"/>
        <c:numFmt formatCode="General" sourceLinked="0"/>
        <c:majorTickMark val="out"/>
        <c:minorTickMark val="none"/>
        <c:tickLblPos val="nextTo"/>
        <c:crossAx val="459100464"/>
        <c:crosses val="autoZero"/>
        <c:auto val="1"/>
        <c:lblAlgn val="ctr"/>
        <c:lblOffset val="100"/>
        <c:noMultiLvlLbl val="0"/>
      </c:catAx>
      <c:valAx>
        <c:axId val="459100464"/>
        <c:scaling>
          <c:orientation val="minMax"/>
          <c:max val="3.0000000000000006E-2"/>
          <c:min val="0"/>
        </c:scaling>
        <c:delete val="0"/>
        <c:axPos val="l"/>
        <c:majorGridlines/>
        <c:numFmt formatCode="0.0%" sourceLinked="0"/>
        <c:majorTickMark val="out"/>
        <c:minorTickMark val="in"/>
        <c:tickLblPos val="nextTo"/>
        <c:crossAx val="459100072"/>
        <c:crosses val="autoZero"/>
        <c:crossBetween val="between"/>
        <c:majorUnit val="1.0000000000000002E-2"/>
      </c:valAx>
    </c:plotArea>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Graduate</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Sheet1!$B$2:$B$12</c:f>
              <c:numCache>
                <c:formatCode>0.0%</c:formatCode>
                <c:ptCount val="11"/>
                <c:pt idx="0">
                  <c:v>0.93</c:v>
                </c:pt>
                <c:pt idx="1">
                  <c:v>0.93</c:v>
                </c:pt>
                <c:pt idx="2">
                  <c:v>0.93</c:v>
                </c:pt>
                <c:pt idx="3">
                  <c:v>0.93</c:v>
                </c:pt>
                <c:pt idx="4">
                  <c:v>0.93</c:v>
                </c:pt>
                <c:pt idx="5">
                  <c:v>0.93</c:v>
                </c:pt>
                <c:pt idx="6">
                  <c:v>0.93</c:v>
                </c:pt>
                <c:pt idx="7">
                  <c:v>0.93</c:v>
                </c:pt>
                <c:pt idx="8">
                  <c:v>0.93</c:v>
                </c:pt>
                <c:pt idx="9">
                  <c:v>0.93</c:v>
                </c:pt>
                <c:pt idx="10">
                  <c:v>0.93</c:v>
                </c:pt>
              </c:numCache>
            </c:numRef>
          </c:val>
          <c:extLst>
            <c:ext xmlns:c16="http://schemas.microsoft.com/office/drawing/2014/chart" uri="{C3380CC4-5D6E-409C-BE32-E72D297353CC}">
              <c16:uniqueId val="{00000000-02F2-429B-BE0B-ADD44A3DFC89}"/>
            </c:ext>
          </c:extLst>
        </c:ser>
        <c:ser>
          <c:idx val="1"/>
          <c:order val="1"/>
          <c:tx>
            <c:strRef>
              <c:f>Sheet1!$D$1</c:f>
              <c:strCache>
                <c:ptCount val="1"/>
                <c:pt idx="0">
                  <c:v>Continuer</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Sheet1!$D$2:$D$12</c:f>
              <c:numCache>
                <c:formatCode>0.0%</c:formatCode>
                <c:ptCount val="11"/>
                <c:pt idx="0">
                  <c:v>0.02</c:v>
                </c:pt>
                <c:pt idx="1">
                  <c:v>0.02</c:v>
                </c:pt>
                <c:pt idx="2">
                  <c:v>0.02</c:v>
                </c:pt>
                <c:pt idx="3">
                  <c:v>0.02</c:v>
                </c:pt>
                <c:pt idx="4">
                  <c:v>0.02</c:v>
                </c:pt>
                <c:pt idx="5">
                  <c:v>0.02</c:v>
                </c:pt>
                <c:pt idx="6">
                  <c:v>0.02</c:v>
                </c:pt>
                <c:pt idx="7">
                  <c:v>0.02</c:v>
                </c:pt>
                <c:pt idx="8">
                  <c:v>0.02</c:v>
                </c:pt>
                <c:pt idx="9">
                  <c:v>0.02</c:v>
                </c:pt>
                <c:pt idx="10">
                  <c:v>0.02</c:v>
                </c:pt>
              </c:numCache>
            </c:numRef>
          </c:val>
          <c:extLst>
            <c:ext xmlns:c16="http://schemas.microsoft.com/office/drawing/2014/chart" uri="{C3380CC4-5D6E-409C-BE32-E72D297353CC}">
              <c16:uniqueId val="{00000001-02F2-429B-BE0B-ADD44A3DFC89}"/>
            </c:ext>
          </c:extLst>
        </c:ser>
        <c:ser>
          <c:idx val="2"/>
          <c:order val="2"/>
          <c:tx>
            <c:strRef>
              <c:f>Sheet1!$C$1</c:f>
              <c:strCache>
                <c:ptCount val="1"/>
                <c:pt idx="0">
                  <c:v>GED</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Sheet1!$C$2:$C$12</c:f>
              <c:numCache>
                <c:formatCode>0.0%</c:formatCode>
                <c:ptCount val="11"/>
                <c:pt idx="0">
                  <c:v>0.01</c:v>
                </c:pt>
                <c:pt idx="1">
                  <c:v>0.01</c:v>
                </c:pt>
                <c:pt idx="2">
                  <c:v>0.01</c:v>
                </c:pt>
                <c:pt idx="3">
                  <c:v>0.01</c:v>
                </c:pt>
                <c:pt idx="4">
                  <c:v>0.01</c:v>
                </c:pt>
                <c:pt idx="5">
                  <c:v>0.01</c:v>
                </c:pt>
                <c:pt idx="6">
                  <c:v>0.01</c:v>
                </c:pt>
                <c:pt idx="7">
                  <c:v>0.01</c:v>
                </c:pt>
                <c:pt idx="8">
                  <c:v>0.01</c:v>
                </c:pt>
                <c:pt idx="9">
                  <c:v>0.01</c:v>
                </c:pt>
                <c:pt idx="10">
                  <c:v>0.01</c:v>
                </c:pt>
              </c:numCache>
            </c:numRef>
          </c:val>
          <c:extLst>
            <c:ext xmlns:c16="http://schemas.microsoft.com/office/drawing/2014/chart" uri="{C3380CC4-5D6E-409C-BE32-E72D297353CC}">
              <c16:uniqueId val="{00000002-02F2-429B-BE0B-ADD44A3DFC89}"/>
            </c:ext>
          </c:extLst>
        </c:ser>
        <c:ser>
          <c:idx val="3"/>
          <c:order val="3"/>
          <c:tx>
            <c:strRef>
              <c:f>Sheet1!$E$1</c:f>
              <c:strCache>
                <c:ptCount val="1"/>
                <c:pt idx="0">
                  <c:v>Dropout</c:v>
                </c:pt>
              </c:strCache>
            </c:strRef>
          </c:tx>
          <c:spPr>
            <a:solidFill>
              <a:srgbClr val="304269">
                <a:lumMod val="20000"/>
                <a:lumOff val="80000"/>
              </a:srgbClr>
            </a:solidFill>
          </c:spPr>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Sheet1!$E$2:$E$12</c:f>
              <c:numCache>
                <c:formatCode>0.0%</c:formatCode>
                <c:ptCount val="11"/>
                <c:pt idx="0">
                  <c:v>0.03</c:v>
                </c:pt>
                <c:pt idx="1">
                  <c:v>0.03</c:v>
                </c:pt>
                <c:pt idx="2">
                  <c:v>0.03</c:v>
                </c:pt>
                <c:pt idx="3">
                  <c:v>0.03</c:v>
                </c:pt>
                <c:pt idx="4">
                  <c:v>0.03</c:v>
                </c:pt>
                <c:pt idx="5">
                  <c:v>0.03</c:v>
                </c:pt>
                <c:pt idx="6">
                  <c:v>0.03</c:v>
                </c:pt>
                <c:pt idx="7">
                  <c:v>0.03</c:v>
                </c:pt>
                <c:pt idx="8">
                  <c:v>0.03</c:v>
                </c:pt>
                <c:pt idx="9">
                  <c:v>0.03</c:v>
                </c:pt>
                <c:pt idx="10">
                  <c:v>0.03</c:v>
                </c:pt>
              </c:numCache>
            </c:numRef>
          </c:val>
          <c:extLst>
            <c:ext xmlns:c16="http://schemas.microsoft.com/office/drawing/2014/chart" uri="{C3380CC4-5D6E-409C-BE32-E72D297353CC}">
              <c16:uniqueId val="{00000003-02F2-429B-BE0B-ADD44A3DFC89}"/>
            </c:ext>
          </c:extLst>
        </c:ser>
        <c:dLbls>
          <c:showLegendKey val="0"/>
          <c:showVal val="0"/>
          <c:showCatName val="0"/>
          <c:showSerName val="0"/>
          <c:showPercent val="0"/>
          <c:showBubbleSize val="0"/>
        </c:dLbls>
        <c:gapWidth val="150"/>
        <c:overlap val="100"/>
        <c:axId val="459101248"/>
        <c:axId val="459101640"/>
      </c:barChart>
      <c:catAx>
        <c:axId val="459101248"/>
        <c:scaling>
          <c:orientation val="minMax"/>
        </c:scaling>
        <c:delete val="0"/>
        <c:axPos val="b"/>
        <c:numFmt formatCode="General" sourceLinked="0"/>
        <c:majorTickMark val="out"/>
        <c:minorTickMark val="none"/>
        <c:tickLblPos val="nextTo"/>
        <c:crossAx val="459101640"/>
        <c:crosses val="autoZero"/>
        <c:auto val="1"/>
        <c:lblAlgn val="ctr"/>
        <c:lblOffset val="100"/>
        <c:noMultiLvlLbl val="0"/>
      </c:catAx>
      <c:valAx>
        <c:axId val="459101640"/>
        <c:scaling>
          <c:orientation val="minMax"/>
          <c:max val="1"/>
          <c:min val="0.8"/>
        </c:scaling>
        <c:delete val="0"/>
        <c:axPos val="l"/>
        <c:majorGridlines/>
        <c:numFmt formatCode="0.0%" sourceLinked="1"/>
        <c:majorTickMark val="out"/>
        <c:minorTickMark val="in"/>
        <c:tickLblPos val="nextTo"/>
        <c:crossAx val="459101248"/>
        <c:crosses val="autoZero"/>
        <c:crossBetween val="between"/>
        <c:majorUnit val="2.0000000000000004E-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66535433070865E-2"/>
          <c:y val="6.5087163523164251E-2"/>
          <c:w val="0.77941924873027235"/>
          <c:h val="0.84211829335286581"/>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Sheet1!$B$2:$B$6</c:f>
              <c:numCache>
                <c:formatCode>0.0%</c:formatCode>
                <c:ptCount val="5"/>
                <c:pt idx="0">
                  <c:v>0.9</c:v>
                </c:pt>
                <c:pt idx="1">
                  <c:v>0.9</c:v>
                </c:pt>
                <c:pt idx="2">
                  <c:v>0.9</c:v>
                </c:pt>
                <c:pt idx="3">
                  <c:v>0.9</c:v>
                </c:pt>
                <c:pt idx="4">
                  <c:v>0.9</c:v>
                </c:pt>
              </c:numCache>
            </c:numRef>
          </c:val>
          <c:extLst>
            <c:ext xmlns:c16="http://schemas.microsoft.com/office/drawing/2014/chart" uri="{C3380CC4-5D6E-409C-BE32-E72D297353CC}">
              <c16:uniqueId val="{00000000-2EB6-49C0-BBEF-A8C0B3C00653}"/>
            </c:ext>
          </c:extLst>
        </c:ser>
        <c:ser>
          <c:idx val="1"/>
          <c:order val="1"/>
          <c:tx>
            <c:strRef>
              <c:f>Sheet1!$C$1</c:f>
              <c:strCache>
                <c:ptCount val="1"/>
                <c:pt idx="0">
                  <c:v>Af Am</c:v>
                </c:pt>
              </c:strCache>
            </c:strRef>
          </c:tx>
          <c:spPr>
            <a:solidFill>
              <a:srgbClr val="92D05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Sheet1!$C$2:$C$6</c:f>
              <c:numCache>
                <c:formatCode>0.0%</c:formatCode>
                <c:ptCount val="5"/>
                <c:pt idx="0">
                  <c:v>0.85</c:v>
                </c:pt>
                <c:pt idx="1">
                  <c:v>0.85</c:v>
                </c:pt>
                <c:pt idx="2">
                  <c:v>0.85</c:v>
                </c:pt>
                <c:pt idx="3">
                  <c:v>0.85</c:v>
                </c:pt>
                <c:pt idx="4">
                  <c:v>0.85</c:v>
                </c:pt>
              </c:numCache>
            </c:numRef>
          </c:val>
          <c:extLst>
            <c:ext xmlns:c16="http://schemas.microsoft.com/office/drawing/2014/chart" uri="{C3380CC4-5D6E-409C-BE32-E72D297353CC}">
              <c16:uniqueId val="{00000001-2EB6-49C0-BBEF-A8C0B3C00653}"/>
            </c:ext>
          </c:extLst>
        </c:ser>
        <c:ser>
          <c:idx val="2"/>
          <c:order val="2"/>
          <c:tx>
            <c:strRef>
              <c:f>Sheet1!$D$1</c:f>
              <c:strCache>
                <c:ptCount val="1"/>
                <c:pt idx="0">
                  <c:v>Hisp</c:v>
                </c:pt>
              </c:strCache>
            </c:strRef>
          </c:tx>
          <c:spPr>
            <a:solidFill>
              <a:schemeClr val="accent5"/>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Sheet1!$D$2:$D$6</c:f>
              <c:numCache>
                <c:formatCode>0.0%</c:formatCode>
                <c:ptCount val="5"/>
                <c:pt idx="0">
                  <c:v>0.8</c:v>
                </c:pt>
                <c:pt idx="1">
                  <c:v>0.8</c:v>
                </c:pt>
                <c:pt idx="2">
                  <c:v>0.8</c:v>
                </c:pt>
                <c:pt idx="3">
                  <c:v>0.8</c:v>
                </c:pt>
                <c:pt idx="4">
                  <c:v>0.8</c:v>
                </c:pt>
              </c:numCache>
            </c:numRef>
          </c:val>
          <c:extLst>
            <c:ext xmlns:c16="http://schemas.microsoft.com/office/drawing/2014/chart" uri="{C3380CC4-5D6E-409C-BE32-E72D297353CC}">
              <c16:uniqueId val="{00000002-2EB6-49C0-BBEF-A8C0B3C00653}"/>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Sheet1!$E$2:$E$6</c:f>
              <c:numCache>
                <c:formatCode>0.0%</c:formatCode>
                <c:ptCount val="5"/>
                <c:pt idx="0">
                  <c:v>0.75</c:v>
                </c:pt>
                <c:pt idx="1">
                  <c:v>0.75</c:v>
                </c:pt>
                <c:pt idx="2">
                  <c:v>0.75</c:v>
                </c:pt>
                <c:pt idx="3">
                  <c:v>0.75</c:v>
                </c:pt>
                <c:pt idx="4">
                  <c:v>0.75</c:v>
                </c:pt>
              </c:numCache>
            </c:numRef>
          </c:val>
          <c:extLst>
            <c:ext xmlns:c16="http://schemas.microsoft.com/office/drawing/2014/chart" uri="{C3380CC4-5D6E-409C-BE32-E72D297353CC}">
              <c16:uniqueId val="{00000003-2EB6-49C0-BBEF-A8C0B3C00653}"/>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Sheet1!$F$2:$F$6</c:f>
              <c:numCache>
                <c:formatCode>0.0%</c:formatCode>
                <c:ptCount val="5"/>
                <c:pt idx="0">
                  <c:v>0.7</c:v>
                </c:pt>
                <c:pt idx="1">
                  <c:v>0.7</c:v>
                </c:pt>
                <c:pt idx="2">
                  <c:v>0.7</c:v>
                </c:pt>
                <c:pt idx="3">
                  <c:v>0.7</c:v>
                </c:pt>
                <c:pt idx="4">
                  <c:v>0.7</c:v>
                </c:pt>
              </c:numCache>
            </c:numRef>
          </c:val>
          <c:extLst>
            <c:ext xmlns:c16="http://schemas.microsoft.com/office/drawing/2014/chart" uri="{C3380CC4-5D6E-409C-BE32-E72D297353CC}">
              <c16:uniqueId val="{00000004-2EB6-49C0-BBEF-A8C0B3C00653}"/>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Sheet1!$G$2:$G$6</c:f>
              <c:numCache>
                <c:formatCode>0.0%</c:formatCode>
                <c:ptCount val="5"/>
                <c:pt idx="0">
                  <c:v>0.65</c:v>
                </c:pt>
                <c:pt idx="1">
                  <c:v>0.65</c:v>
                </c:pt>
                <c:pt idx="2">
                  <c:v>0.65</c:v>
                </c:pt>
                <c:pt idx="3">
                  <c:v>0.65</c:v>
                </c:pt>
                <c:pt idx="4">
                  <c:v>0.65</c:v>
                </c:pt>
              </c:numCache>
            </c:numRef>
          </c:val>
          <c:extLst>
            <c:ext xmlns:c16="http://schemas.microsoft.com/office/drawing/2014/chart" uri="{C3380CC4-5D6E-409C-BE32-E72D297353CC}">
              <c16:uniqueId val="{00000005-2EB6-49C0-BBEF-A8C0B3C00653}"/>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Sheet1!$H$2:$H$6</c:f>
              <c:numCache>
                <c:formatCode>0.0%</c:formatCode>
                <c:ptCount val="5"/>
                <c:pt idx="0">
                  <c:v>0.59</c:v>
                </c:pt>
                <c:pt idx="1">
                  <c:v>0.59</c:v>
                </c:pt>
                <c:pt idx="2">
                  <c:v>0.59</c:v>
                </c:pt>
                <c:pt idx="3">
                  <c:v>0.59</c:v>
                </c:pt>
                <c:pt idx="4">
                  <c:v>0.59</c:v>
                </c:pt>
              </c:numCache>
            </c:numRef>
          </c:val>
          <c:extLst>
            <c:ext xmlns:c16="http://schemas.microsoft.com/office/drawing/2014/chart" uri="{C3380CC4-5D6E-409C-BE32-E72D297353CC}">
              <c16:uniqueId val="{00000006-2EB6-49C0-BBEF-A8C0B3C00653}"/>
            </c:ext>
          </c:extLst>
        </c:ser>
        <c:ser>
          <c:idx val="7"/>
          <c:order val="7"/>
          <c:tx>
            <c:strRef>
              <c:f>Sheet1!$I$1</c:f>
              <c:strCache>
                <c:ptCount val="1"/>
                <c:pt idx="0">
                  <c:v>Two or More</c:v>
                </c:pt>
              </c:strCache>
            </c:strRef>
          </c:tx>
          <c:spPr>
            <a:solidFill>
              <a:srgbClr val="FFFF0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Sheet1!$I$2:$I$6</c:f>
              <c:numCache>
                <c:formatCode>0.0%</c:formatCode>
                <c:ptCount val="5"/>
                <c:pt idx="0">
                  <c:v>0.57999999999999996</c:v>
                </c:pt>
                <c:pt idx="1">
                  <c:v>0.57999999999999996</c:v>
                </c:pt>
                <c:pt idx="2">
                  <c:v>0.57999999999999996</c:v>
                </c:pt>
                <c:pt idx="3">
                  <c:v>0.57999999999999996</c:v>
                </c:pt>
                <c:pt idx="4">
                  <c:v>0.57999999999999996</c:v>
                </c:pt>
              </c:numCache>
            </c:numRef>
          </c:val>
          <c:extLst>
            <c:ext xmlns:c16="http://schemas.microsoft.com/office/drawing/2014/chart" uri="{C3380CC4-5D6E-409C-BE32-E72D297353CC}">
              <c16:uniqueId val="{00000007-2EB6-49C0-BBEF-A8C0B3C00653}"/>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Sheet1!$J$2:$J$6</c:f>
              <c:numCache>
                <c:formatCode>0.0%</c:formatCode>
                <c:ptCount val="5"/>
                <c:pt idx="0">
                  <c:v>0.56999999999999995</c:v>
                </c:pt>
                <c:pt idx="1">
                  <c:v>0.56999999999999995</c:v>
                </c:pt>
                <c:pt idx="2">
                  <c:v>0.56999999999999995</c:v>
                </c:pt>
                <c:pt idx="3">
                  <c:v>0.56999999999999995</c:v>
                </c:pt>
                <c:pt idx="4">
                  <c:v>0.56999999999999995</c:v>
                </c:pt>
              </c:numCache>
            </c:numRef>
          </c:val>
          <c:extLst>
            <c:ext xmlns:c16="http://schemas.microsoft.com/office/drawing/2014/chart" uri="{C3380CC4-5D6E-409C-BE32-E72D297353CC}">
              <c16:uniqueId val="{00000003-A538-4E3D-8846-65C697DDE159}"/>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Sheet1!$K$2:$K$6</c:f>
              <c:numCache>
                <c:formatCode>0.0%</c:formatCode>
                <c:ptCount val="5"/>
                <c:pt idx="0">
                  <c:v>0.56000000000000005</c:v>
                </c:pt>
                <c:pt idx="1">
                  <c:v>0.56000000000000005</c:v>
                </c:pt>
                <c:pt idx="2">
                  <c:v>0.56000000000000005</c:v>
                </c:pt>
                <c:pt idx="3">
                  <c:v>0.56000000000000005</c:v>
                </c:pt>
                <c:pt idx="4">
                  <c:v>0.56000000000000005</c:v>
                </c:pt>
              </c:numCache>
            </c:numRef>
          </c:val>
          <c:extLst>
            <c:ext xmlns:c16="http://schemas.microsoft.com/office/drawing/2014/chart" uri="{C3380CC4-5D6E-409C-BE32-E72D297353CC}">
              <c16:uniqueId val="{00000004-A538-4E3D-8846-65C697DDE159}"/>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Sheet1!$L$2:$L$6</c:f>
              <c:numCache>
                <c:formatCode>0.0%</c:formatCode>
                <c:ptCount val="5"/>
                <c:pt idx="0">
                  <c:v>0.55000000000000004</c:v>
                </c:pt>
                <c:pt idx="1">
                  <c:v>0.55000000000000004</c:v>
                </c:pt>
                <c:pt idx="2">
                  <c:v>0.55000000000000004</c:v>
                </c:pt>
                <c:pt idx="3">
                  <c:v>0.55000000000000004</c:v>
                </c:pt>
                <c:pt idx="4">
                  <c:v>0.55000000000000004</c:v>
                </c:pt>
              </c:numCache>
            </c:numRef>
          </c:val>
          <c:extLst>
            <c:ext xmlns:c16="http://schemas.microsoft.com/office/drawing/2014/chart" uri="{C3380CC4-5D6E-409C-BE32-E72D297353CC}">
              <c16:uniqueId val="{00000005-A538-4E3D-8846-65C697DDE159}"/>
            </c:ext>
          </c:extLst>
        </c:ser>
        <c:dLbls>
          <c:showLegendKey val="0"/>
          <c:showVal val="0"/>
          <c:showCatName val="0"/>
          <c:showSerName val="0"/>
          <c:showPercent val="0"/>
          <c:showBubbleSize val="0"/>
        </c:dLbls>
        <c:gapWidth val="150"/>
        <c:axId val="459098416"/>
        <c:axId val="459098808"/>
      </c:barChart>
      <c:catAx>
        <c:axId val="45909841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808"/>
        <c:crosses val="autoZero"/>
        <c:auto val="1"/>
        <c:lblAlgn val="ctr"/>
        <c:lblOffset val="100"/>
        <c:noMultiLvlLbl val="0"/>
      </c:catAx>
      <c:valAx>
        <c:axId val="459098808"/>
        <c:scaling>
          <c:orientation val="minMax"/>
          <c:max val="1"/>
          <c:min val="0.5"/>
        </c:scaling>
        <c:delete val="0"/>
        <c:axPos val="l"/>
        <c:majorGridlines>
          <c:spPr>
            <a:ln w="9525" cap="flat" cmpd="sng" algn="ctr">
              <a:solidFill>
                <a:schemeClr val="tx1">
                  <a:tint val="75000"/>
                  <a:shade val="95000"/>
                  <a:satMod val="105000"/>
                </a:schemeClr>
              </a:solidFill>
              <a:prstDash val="solid"/>
              <a:round/>
            </a:ln>
            <a:effectLst/>
          </c:spPr>
        </c:majorGridlines>
        <c:numFmt formatCode="0.0%" sourceLinked="1"/>
        <c:majorTickMark val="out"/>
        <c:minorTickMark val="cross"/>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416"/>
        <c:crosses val="autoZero"/>
        <c:crossBetween val="between"/>
        <c:majorUnit val="0.1"/>
      </c:valAx>
      <c:spPr>
        <a:noFill/>
        <a:ln>
          <a:noFill/>
        </a:ln>
        <a:effectLst/>
      </c:spPr>
    </c:plotArea>
    <c:legend>
      <c:legendPos val="r"/>
      <c:layout>
        <c:manualLayout>
          <c:xMode val="edge"/>
          <c:yMode val="edge"/>
          <c:x val="0.86263847700855578"/>
          <c:y val="0"/>
          <c:w val="0.12761649112042814"/>
          <c:h val="0.9106017237710151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Graduate</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Sheet1!$B$2:$B$12</c:f>
              <c:numCache>
                <c:formatCode>0.0%</c:formatCode>
                <c:ptCount val="11"/>
                <c:pt idx="0">
                  <c:v>0.93</c:v>
                </c:pt>
                <c:pt idx="1">
                  <c:v>0.93</c:v>
                </c:pt>
                <c:pt idx="2">
                  <c:v>0.93</c:v>
                </c:pt>
                <c:pt idx="3">
                  <c:v>0.93</c:v>
                </c:pt>
                <c:pt idx="4">
                  <c:v>0.93</c:v>
                </c:pt>
                <c:pt idx="5">
                  <c:v>0.93</c:v>
                </c:pt>
                <c:pt idx="6">
                  <c:v>0.93</c:v>
                </c:pt>
                <c:pt idx="7">
                  <c:v>0.93</c:v>
                </c:pt>
                <c:pt idx="8">
                  <c:v>0.93</c:v>
                </c:pt>
                <c:pt idx="9">
                  <c:v>0.93</c:v>
                </c:pt>
                <c:pt idx="10">
                  <c:v>0.93</c:v>
                </c:pt>
              </c:numCache>
            </c:numRef>
          </c:val>
          <c:extLst>
            <c:ext xmlns:c16="http://schemas.microsoft.com/office/drawing/2014/chart" uri="{C3380CC4-5D6E-409C-BE32-E72D297353CC}">
              <c16:uniqueId val="{00000000-4192-44FB-BCAB-A920FC834F84}"/>
            </c:ext>
          </c:extLst>
        </c:ser>
        <c:ser>
          <c:idx val="1"/>
          <c:order val="1"/>
          <c:tx>
            <c:strRef>
              <c:f>Sheet1!$D$1</c:f>
              <c:strCache>
                <c:ptCount val="1"/>
                <c:pt idx="0">
                  <c:v>Continuer</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Sheet1!$D$2:$D$12</c:f>
              <c:numCache>
                <c:formatCode>0.0%</c:formatCode>
                <c:ptCount val="11"/>
                <c:pt idx="0">
                  <c:v>0.02</c:v>
                </c:pt>
                <c:pt idx="1">
                  <c:v>0.02</c:v>
                </c:pt>
                <c:pt idx="2">
                  <c:v>0.02</c:v>
                </c:pt>
                <c:pt idx="3">
                  <c:v>0.02</c:v>
                </c:pt>
                <c:pt idx="4">
                  <c:v>0.02</c:v>
                </c:pt>
                <c:pt idx="5">
                  <c:v>0.02</c:v>
                </c:pt>
                <c:pt idx="6">
                  <c:v>0.02</c:v>
                </c:pt>
                <c:pt idx="7">
                  <c:v>0.02</c:v>
                </c:pt>
                <c:pt idx="8">
                  <c:v>0.02</c:v>
                </c:pt>
                <c:pt idx="9">
                  <c:v>0.02</c:v>
                </c:pt>
                <c:pt idx="10">
                  <c:v>0.02</c:v>
                </c:pt>
              </c:numCache>
            </c:numRef>
          </c:val>
          <c:extLst>
            <c:ext xmlns:c16="http://schemas.microsoft.com/office/drawing/2014/chart" uri="{C3380CC4-5D6E-409C-BE32-E72D297353CC}">
              <c16:uniqueId val="{00000001-4192-44FB-BCAB-A920FC834F84}"/>
            </c:ext>
          </c:extLst>
        </c:ser>
        <c:ser>
          <c:idx val="2"/>
          <c:order val="2"/>
          <c:tx>
            <c:strRef>
              <c:f>Sheet1!$C$1</c:f>
              <c:strCache>
                <c:ptCount val="1"/>
                <c:pt idx="0">
                  <c:v>GED</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Sheet1!$C$2:$C$12</c:f>
              <c:numCache>
                <c:formatCode>0.0%</c:formatCode>
                <c:ptCount val="11"/>
                <c:pt idx="0">
                  <c:v>0.01</c:v>
                </c:pt>
                <c:pt idx="1">
                  <c:v>0.01</c:v>
                </c:pt>
                <c:pt idx="2">
                  <c:v>0.01</c:v>
                </c:pt>
                <c:pt idx="3">
                  <c:v>0.01</c:v>
                </c:pt>
                <c:pt idx="4">
                  <c:v>0.01</c:v>
                </c:pt>
                <c:pt idx="5">
                  <c:v>0.01</c:v>
                </c:pt>
                <c:pt idx="6">
                  <c:v>0.01</c:v>
                </c:pt>
                <c:pt idx="7">
                  <c:v>0.01</c:v>
                </c:pt>
                <c:pt idx="8">
                  <c:v>0.01</c:v>
                </c:pt>
                <c:pt idx="9">
                  <c:v>0.01</c:v>
                </c:pt>
                <c:pt idx="10">
                  <c:v>0.01</c:v>
                </c:pt>
              </c:numCache>
            </c:numRef>
          </c:val>
          <c:extLst>
            <c:ext xmlns:c16="http://schemas.microsoft.com/office/drawing/2014/chart" uri="{C3380CC4-5D6E-409C-BE32-E72D297353CC}">
              <c16:uniqueId val="{00000002-4192-44FB-BCAB-A920FC834F84}"/>
            </c:ext>
          </c:extLst>
        </c:ser>
        <c:ser>
          <c:idx val="3"/>
          <c:order val="3"/>
          <c:tx>
            <c:strRef>
              <c:f>Sheet1!$E$1</c:f>
              <c:strCache>
                <c:ptCount val="1"/>
                <c:pt idx="0">
                  <c:v>Dropout</c:v>
                </c:pt>
              </c:strCache>
            </c:strRef>
          </c:tx>
          <c:spPr>
            <a:solidFill>
              <a:srgbClr val="304269">
                <a:lumMod val="20000"/>
                <a:lumOff val="80000"/>
              </a:srgbClr>
            </a:solidFill>
          </c:spPr>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Sheet1!$E$2:$E$12</c:f>
              <c:numCache>
                <c:formatCode>0.0%</c:formatCode>
                <c:ptCount val="11"/>
                <c:pt idx="0">
                  <c:v>0.03</c:v>
                </c:pt>
                <c:pt idx="1">
                  <c:v>0.03</c:v>
                </c:pt>
                <c:pt idx="2">
                  <c:v>0.03</c:v>
                </c:pt>
                <c:pt idx="3">
                  <c:v>0.03</c:v>
                </c:pt>
                <c:pt idx="4">
                  <c:v>0.03</c:v>
                </c:pt>
                <c:pt idx="5">
                  <c:v>0.03</c:v>
                </c:pt>
                <c:pt idx="6">
                  <c:v>0.03</c:v>
                </c:pt>
                <c:pt idx="7">
                  <c:v>0.03</c:v>
                </c:pt>
                <c:pt idx="8">
                  <c:v>0.03</c:v>
                </c:pt>
                <c:pt idx="9">
                  <c:v>0.03</c:v>
                </c:pt>
                <c:pt idx="10">
                  <c:v>0.03</c:v>
                </c:pt>
              </c:numCache>
            </c:numRef>
          </c:val>
          <c:extLst>
            <c:ext xmlns:c16="http://schemas.microsoft.com/office/drawing/2014/chart" uri="{C3380CC4-5D6E-409C-BE32-E72D297353CC}">
              <c16:uniqueId val="{00000003-4192-44FB-BCAB-A920FC834F84}"/>
            </c:ext>
          </c:extLst>
        </c:ser>
        <c:dLbls>
          <c:showLegendKey val="0"/>
          <c:showVal val="0"/>
          <c:showCatName val="0"/>
          <c:showSerName val="0"/>
          <c:showPercent val="0"/>
          <c:showBubbleSize val="0"/>
        </c:dLbls>
        <c:gapWidth val="150"/>
        <c:overlap val="100"/>
        <c:axId val="459101248"/>
        <c:axId val="459101640"/>
      </c:barChart>
      <c:catAx>
        <c:axId val="459101248"/>
        <c:scaling>
          <c:orientation val="minMax"/>
        </c:scaling>
        <c:delete val="0"/>
        <c:axPos val="b"/>
        <c:numFmt formatCode="General" sourceLinked="0"/>
        <c:majorTickMark val="out"/>
        <c:minorTickMark val="none"/>
        <c:tickLblPos val="nextTo"/>
        <c:crossAx val="459101640"/>
        <c:crosses val="autoZero"/>
        <c:auto val="1"/>
        <c:lblAlgn val="ctr"/>
        <c:lblOffset val="100"/>
        <c:noMultiLvlLbl val="0"/>
      </c:catAx>
      <c:valAx>
        <c:axId val="459101640"/>
        <c:scaling>
          <c:orientation val="minMax"/>
          <c:max val="1"/>
          <c:min val="0.8"/>
        </c:scaling>
        <c:delete val="0"/>
        <c:axPos val="l"/>
        <c:majorGridlines/>
        <c:numFmt formatCode="0.0%" sourceLinked="1"/>
        <c:majorTickMark val="out"/>
        <c:minorTickMark val="in"/>
        <c:tickLblPos val="nextTo"/>
        <c:crossAx val="459101248"/>
        <c:crosses val="autoZero"/>
        <c:crossBetween val="between"/>
        <c:majorUnit val="2.0000000000000004E-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66535433070865E-2"/>
          <c:y val="6.5087163523164251E-2"/>
          <c:w val="0.77941924873027235"/>
          <c:h val="0.84211829335286581"/>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Sheet1!$B$2:$B$6</c:f>
              <c:numCache>
                <c:formatCode>0.0%</c:formatCode>
                <c:ptCount val="5"/>
                <c:pt idx="0">
                  <c:v>0.9</c:v>
                </c:pt>
                <c:pt idx="1">
                  <c:v>0.9</c:v>
                </c:pt>
                <c:pt idx="2">
                  <c:v>0.9</c:v>
                </c:pt>
                <c:pt idx="3">
                  <c:v>0.9</c:v>
                </c:pt>
                <c:pt idx="4">
                  <c:v>0.9</c:v>
                </c:pt>
              </c:numCache>
            </c:numRef>
          </c:val>
          <c:extLst>
            <c:ext xmlns:c16="http://schemas.microsoft.com/office/drawing/2014/chart" uri="{C3380CC4-5D6E-409C-BE32-E72D297353CC}">
              <c16:uniqueId val="{00000000-1FE4-4054-95B2-0A838FC949F0}"/>
            </c:ext>
          </c:extLst>
        </c:ser>
        <c:ser>
          <c:idx val="1"/>
          <c:order val="1"/>
          <c:tx>
            <c:strRef>
              <c:f>Sheet1!$C$1</c:f>
              <c:strCache>
                <c:ptCount val="1"/>
                <c:pt idx="0">
                  <c:v>Af Am</c:v>
                </c:pt>
              </c:strCache>
            </c:strRef>
          </c:tx>
          <c:spPr>
            <a:solidFill>
              <a:srgbClr val="92D05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Sheet1!$C$2:$C$6</c:f>
              <c:numCache>
                <c:formatCode>0.0%</c:formatCode>
                <c:ptCount val="5"/>
                <c:pt idx="0">
                  <c:v>0.85</c:v>
                </c:pt>
                <c:pt idx="1">
                  <c:v>0.85</c:v>
                </c:pt>
                <c:pt idx="2">
                  <c:v>0.85</c:v>
                </c:pt>
                <c:pt idx="3">
                  <c:v>0.85</c:v>
                </c:pt>
                <c:pt idx="4">
                  <c:v>0.85</c:v>
                </c:pt>
              </c:numCache>
            </c:numRef>
          </c:val>
          <c:extLst>
            <c:ext xmlns:c16="http://schemas.microsoft.com/office/drawing/2014/chart" uri="{C3380CC4-5D6E-409C-BE32-E72D297353CC}">
              <c16:uniqueId val="{00000001-1FE4-4054-95B2-0A838FC949F0}"/>
            </c:ext>
          </c:extLst>
        </c:ser>
        <c:ser>
          <c:idx val="2"/>
          <c:order val="2"/>
          <c:tx>
            <c:strRef>
              <c:f>Sheet1!$D$1</c:f>
              <c:strCache>
                <c:ptCount val="1"/>
                <c:pt idx="0">
                  <c:v>Hisp</c:v>
                </c:pt>
              </c:strCache>
            </c:strRef>
          </c:tx>
          <c:spPr>
            <a:solidFill>
              <a:schemeClr val="accent5"/>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Sheet1!$D$2:$D$6</c:f>
              <c:numCache>
                <c:formatCode>0.0%</c:formatCode>
                <c:ptCount val="5"/>
                <c:pt idx="0">
                  <c:v>0.8</c:v>
                </c:pt>
                <c:pt idx="1">
                  <c:v>0.8</c:v>
                </c:pt>
                <c:pt idx="2">
                  <c:v>0.8</c:v>
                </c:pt>
                <c:pt idx="3">
                  <c:v>0.8</c:v>
                </c:pt>
                <c:pt idx="4">
                  <c:v>0.8</c:v>
                </c:pt>
              </c:numCache>
            </c:numRef>
          </c:val>
          <c:extLst>
            <c:ext xmlns:c16="http://schemas.microsoft.com/office/drawing/2014/chart" uri="{C3380CC4-5D6E-409C-BE32-E72D297353CC}">
              <c16:uniqueId val="{00000002-1FE4-4054-95B2-0A838FC949F0}"/>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Sheet1!$E$2:$E$6</c:f>
              <c:numCache>
                <c:formatCode>0.0%</c:formatCode>
                <c:ptCount val="5"/>
                <c:pt idx="0">
                  <c:v>0.75</c:v>
                </c:pt>
                <c:pt idx="1">
                  <c:v>0.75</c:v>
                </c:pt>
                <c:pt idx="2">
                  <c:v>0.75</c:v>
                </c:pt>
                <c:pt idx="3">
                  <c:v>0.75</c:v>
                </c:pt>
                <c:pt idx="4">
                  <c:v>0.75</c:v>
                </c:pt>
              </c:numCache>
            </c:numRef>
          </c:val>
          <c:extLst>
            <c:ext xmlns:c16="http://schemas.microsoft.com/office/drawing/2014/chart" uri="{C3380CC4-5D6E-409C-BE32-E72D297353CC}">
              <c16:uniqueId val="{00000003-1FE4-4054-95B2-0A838FC949F0}"/>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Sheet1!$F$2:$F$6</c:f>
              <c:numCache>
                <c:formatCode>0.0%</c:formatCode>
                <c:ptCount val="5"/>
                <c:pt idx="0">
                  <c:v>0.7</c:v>
                </c:pt>
                <c:pt idx="1">
                  <c:v>0.7</c:v>
                </c:pt>
                <c:pt idx="2">
                  <c:v>0.7</c:v>
                </c:pt>
                <c:pt idx="3">
                  <c:v>0.7</c:v>
                </c:pt>
                <c:pt idx="4">
                  <c:v>0.7</c:v>
                </c:pt>
              </c:numCache>
            </c:numRef>
          </c:val>
          <c:extLst>
            <c:ext xmlns:c16="http://schemas.microsoft.com/office/drawing/2014/chart" uri="{C3380CC4-5D6E-409C-BE32-E72D297353CC}">
              <c16:uniqueId val="{00000004-1FE4-4054-95B2-0A838FC949F0}"/>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Sheet1!$G$2:$G$6</c:f>
              <c:numCache>
                <c:formatCode>0.0%</c:formatCode>
                <c:ptCount val="5"/>
                <c:pt idx="0">
                  <c:v>0.65</c:v>
                </c:pt>
                <c:pt idx="1">
                  <c:v>0.65</c:v>
                </c:pt>
                <c:pt idx="2">
                  <c:v>0.65</c:v>
                </c:pt>
                <c:pt idx="3">
                  <c:v>0.65</c:v>
                </c:pt>
                <c:pt idx="4">
                  <c:v>0.65</c:v>
                </c:pt>
              </c:numCache>
            </c:numRef>
          </c:val>
          <c:extLst>
            <c:ext xmlns:c16="http://schemas.microsoft.com/office/drawing/2014/chart" uri="{C3380CC4-5D6E-409C-BE32-E72D297353CC}">
              <c16:uniqueId val="{00000005-1FE4-4054-95B2-0A838FC949F0}"/>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Sheet1!$H$2:$H$6</c:f>
              <c:numCache>
                <c:formatCode>0.0%</c:formatCode>
                <c:ptCount val="5"/>
                <c:pt idx="0">
                  <c:v>0.59</c:v>
                </c:pt>
                <c:pt idx="1">
                  <c:v>0.59</c:v>
                </c:pt>
                <c:pt idx="2">
                  <c:v>0.59</c:v>
                </c:pt>
                <c:pt idx="3">
                  <c:v>0.59</c:v>
                </c:pt>
                <c:pt idx="4">
                  <c:v>0.59</c:v>
                </c:pt>
              </c:numCache>
            </c:numRef>
          </c:val>
          <c:extLst>
            <c:ext xmlns:c16="http://schemas.microsoft.com/office/drawing/2014/chart" uri="{C3380CC4-5D6E-409C-BE32-E72D297353CC}">
              <c16:uniqueId val="{00000006-1FE4-4054-95B2-0A838FC949F0}"/>
            </c:ext>
          </c:extLst>
        </c:ser>
        <c:ser>
          <c:idx val="7"/>
          <c:order val="7"/>
          <c:tx>
            <c:strRef>
              <c:f>Sheet1!$I$1</c:f>
              <c:strCache>
                <c:ptCount val="1"/>
                <c:pt idx="0">
                  <c:v>Two or More</c:v>
                </c:pt>
              </c:strCache>
            </c:strRef>
          </c:tx>
          <c:spPr>
            <a:solidFill>
              <a:srgbClr val="FFFF0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Sheet1!$I$2:$I$6</c:f>
              <c:numCache>
                <c:formatCode>0.0%</c:formatCode>
                <c:ptCount val="5"/>
                <c:pt idx="0">
                  <c:v>0.57999999999999996</c:v>
                </c:pt>
                <c:pt idx="1">
                  <c:v>0.57999999999999996</c:v>
                </c:pt>
                <c:pt idx="2">
                  <c:v>0.57999999999999996</c:v>
                </c:pt>
                <c:pt idx="3">
                  <c:v>0.57999999999999996</c:v>
                </c:pt>
                <c:pt idx="4">
                  <c:v>0.57999999999999996</c:v>
                </c:pt>
              </c:numCache>
            </c:numRef>
          </c:val>
          <c:extLst>
            <c:ext xmlns:c16="http://schemas.microsoft.com/office/drawing/2014/chart" uri="{C3380CC4-5D6E-409C-BE32-E72D297353CC}">
              <c16:uniqueId val="{00000007-1FE4-4054-95B2-0A838FC949F0}"/>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Sheet1!$J$2:$J$6</c:f>
              <c:numCache>
                <c:formatCode>0.0%</c:formatCode>
                <c:ptCount val="5"/>
                <c:pt idx="0">
                  <c:v>0.56999999999999995</c:v>
                </c:pt>
                <c:pt idx="1">
                  <c:v>0.56999999999999995</c:v>
                </c:pt>
                <c:pt idx="2">
                  <c:v>0.56999999999999995</c:v>
                </c:pt>
                <c:pt idx="3">
                  <c:v>0.56999999999999995</c:v>
                </c:pt>
                <c:pt idx="4">
                  <c:v>0.56999999999999995</c:v>
                </c:pt>
              </c:numCache>
            </c:numRef>
          </c:val>
          <c:extLst>
            <c:ext xmlns:c16="http://schemas.microsoft.com/office/drawing/2014/chart" uri="{C3380CC4-5D6E-409C-BE32-E72D297353CC}">
              <c16:uniqueId val="{00000008-1FE4-4054-95B2-0A838FC949F0}"/>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Sheet1!$K$2:$K$6</c:f>
              <c:numCache>
                <c:formatCode>0.0%</c:formatCode>
                <c:ptCount val="5"/>
                <c:pt idx="0">
                  <c:v>0.56000000000000005</c:v>
                </c:pt>
                <c:pt idx="1">
                  <c:v>0.56000000000000005</c:v>
                </c:pt>
                <c:pt idx="2">
                  <c:v>0.56000000000000005</c:v>
                </c:pt>
                <c:pt idx="3">
                  <c:v>0.56000000000000005</c:v>
                </c:pt>
                <c:pt idx="4">
                  <c:v>0.56000000000000005</c:v>
                </c:pt>
              </c:numCache>
            </c:numRef>
          </c:val>
          <c:extLst>
            <c:ext xmlns:c16="http://schemas.microsoft.com/office/drawing/2014/chart" uri="{C3380CC4-5D6E-409C-BE32-E72D297353CC}">
              <c16:uniqueId val="{00000009-1FE4-4054-95B2-0A838FC949F0}"/>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Sheet1!$L$2:$L$6</c:f>
              <c:numCache>
                <c:formatCode>0.0%</c:formatCode>
                <c:ptCount val="5"/>
                <c:pt idx="0">
                  <c:v>0.55000000000000004</c:v>
                </c:pt>
                <c:pt idx="1">
                  <c:v>0.55000000000000004</c:v>
                </c:pt>
                <c:pt idx="2">
                  <c:v>0.55000000000000004</c:v>
                </c:pt>
                <c:pt idx="3">
                  <c:v>0.55000000000000004</c:v>
                </c:pt>
                <c:pt idx="4">
                  <c:v>0.55000000000000004</c:v>
                </c:pt>
              </c:numCache>
            </c:numRef>
          </c:val>
          <c:extLst>
            <c:ext xmlns:c16="http://schemas.microsoft.com/office/drawing/2014/chart" uri="{C3380CC4-5D6E-409C-BE32-E72D297353CC}">
              <c16:uniqueId val="{0000000A-1FE4-4054-95B2-0A838FC949F0}"/>
            </c:ext>
          </c:extLst>
        </c:ser>
        <c:dLbls>
          <c:showLegendKey val="0"/>
          <c:showVal val="0"/>
          <c:showCatName val="0"/>
          <c:showSerName val="0"/>
          <c:showPercent val="0"/>
          <c:showBubbleSize val="0"/>
        </c:dLbls>
        <c:gapWidth val="150"/>
        <c:axId val="459098416"/>
        <c:axId val="459098808"/>
      </c:barChart>
      <c:catAx>
        <c:axId val="45909841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808"/>
        <c:crosses val="autoZero"/>
        <c:auto val="1"/>
        <c:lblAlgn val="ctr"/>
        <c:lblOffset val="100"/>
        <c:noMultiLvlLbl val="0"/>
      </c:catAx>
      <c:valAx>
        <c:axId val="459098808"/>
        <c:scaling>
          <c:orientation val="minMax"/>
          <c:max val="1"/>
          <c:min val="0.5"/>
        </c:scaling>
        <c:delete val="0"/>
        <c:axPos val="l"/>
        <c:majorGridlines>
          <c:spPr>
            <a:ln w="9525" cap="flat" cmpd="sng" algn="ctr">
              <a:solidFill>
                <a:schemeClr val="tx1">
                  <a:tint val="75000"/>
                  <a:shade val="95000"/>
                  <a:satMod val="105000"/>
                </a:schemeClr>
              </a:solidFill>
              <a:prstDash val="solid"/>
              <a:round/>
            </a:ln>
            <a:effectLst/>
          </c:spPr>
        </c:majorGridlines>
        <c:numFmt formatCode="0.0%" sourceLinked="1"/>
        <c:majorTickMark val="out"/>
        <c:minorTickMark val="cross"/>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416"/>
        <c:crosses val="autoZero"/>
        <c:crossBetween val="between"/>
        <c:majorUnit val="0.1"/>
      </c:valAx>
      <c:spPr>
        <a:noFill/>
        <a:ln>
          <a:noFill/>
        </a:ln>
        <a:effectLst/>
      </c:spPr>
    </c:plotArea>
    <c:legend>
      <c:legendPos val="r"/>
      <c:layout>
        <c:manualLayout>
          <c:xMode val="edge"/>
          <c:yMode val="edge"/>
          <c:x val="0.86155622592630454"/>
          <c:y val="0"/>
          <c:w val="0.12761649112042814"/>
          <c:h val="0.9106017237710151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Graduate</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Sheet1!$B$2:$B$12</c:f>
              <c:numCache>
                <c:formatCode>0.0%</c:formatCode>
                <c:ptCount val="11"/>
                <c:pt idx="0">
                  <c:v>0.93</c:v>
                </c:pt>
                <c:pt idx="1">
                  <c:v>0.93</c:v>
                </c:pt>
                <c:pt idx="2">
                  <c:v>0.93</c:v>
                </c:pt>
                <c:pt idx="3">
                  <c:v>0.93</c:v>
                </c:pt>
                <c:pt idx="4">
                  <c:v>0.93</c:v>
                </c:pt>
                <c:pt idx="5">
                  <c:v>0.93</c:v>
                </c:pt>
                <c:pt idx="6">
                  <c:v>0.93</c:v>
                </c:pt>
                <c:pt idx="7">
                  <c:v>0.93</c:v>
                </c:pt>
                <c:pt idx="8">
                  <c:v>0.93</c:v>
                </c:pt>
                <c:pt idx="9">
                  <c:v>0.93</c:v>
                </c:pt>
                <c:pt idx="10">
                  <c:v>0.93</c:v>
                </c:pt>
              </c:numCache>
            </c:numRef>
          </c:val>
          <c:extLst>
            <c:ext xmlns:c16="http://schemas.microsoft.com/office/drawing/2014/chart" uri="{C3380CC4-5D6E-409C-BE32-E72D297353CC}">
              <c16:uniqueId val="{00000000-5D91-48A8-A194-1EB2E85E5B88}"/>
            </c:ext>
          </c:extLst>
        </c:ser>
        <c:ser>
          <c:idx val="1"/>
          <c:order val="1"/>
          <c:tx>
            <c:strRef>
              <c:f>Sheet1!$D$1</c:f>
              <c:strCache>
                <c:ptCount val="1"/>
                <c:pt idx="0">
                  <c:v>Continuer</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Sheet1!$D$2:$D$12</c:f>
              <c:numCache>
                <c:formatCode>0.0%</c:formatCode>
                <c:ptCount val="11"/>
                <c:pt idx="0">
                  <c:v>0.02</c:v>
                </c:pt>
                <c:pt idx="1">
                  <c:v>0.02</c:v>
                </c:pt>
                <c:pt idx="2">
                  <c:v>0.02</c:v>
                </c:pt>
                <c:pt idx="3">
                  <c:v>0.02</c:v>
                </c:pt>
                <c:pt idx="4">
                  <c:v>0.02</c:v>
                </c:pt>
                <c:pt idx="5">
                  <c:v>0.02</c:v>
                </c:pt>
                <c:pt idx="6">
                  <c:v>0.02</c:v>
                </c:pt>
                <c:pt idx="7">
                  <c:v>0.02</c:v>
                </c:pt>
                <c:pt idx="8">
                  <c:v>0.02</c:v>
                </c:pt>
                <c:pt idx="9">
                  <c:v>0.02</c:v>
                </c:pt>
                <c:pt idx="10">
                  <c:v>0.02</c:v>
                </c:pt>
              </c:numCache>
            </c:numRef>
          </c:val>
          <c:extLst>
            <c:ext xmlns:c16="http://schemas.microsoft.com/office/drawing/2014/chart" uri="{C3380CC4-5D6E-409C-BE32-E72D297353CC}">
              <c16:uniqueId val="{00000001-5D91-48A8-A194-1EB2E85E5B88}"/>
            </c:ext>
          </c:extLst>
        </c:ser>
        <c:ser>
          <c:idx val="2"/>
          <c:order val="2"/>
          <c:tx>
            <c:strRef>
              <c:f>Sheet1!$C$1</c:f>
              <c:strCache>
                <c:ptCount val="1"/>
                <c:pt idx="0">
                  <c:v>GED</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Sheet1!$C$2:$C$12</c:f>
              <c:numCache>
                <c:formatCode>0.0%</c:formatCode>
                <c:ptCount val="11"/>
                <c:pt idx="0">
                  <c:v>0.01</c:v>
                </c:pt>
                <c:pt idx="1">
                  <c:v>0.01</c:v>
                </c:pt>
                <c:pt idx="2">
                  <c:v>0.01</c:v>
                </c:pt>
                <c:pt idx="3">
                  <c:v>0.01</c:v>
                </c:pt>
                <c:pt idx="4">
                  <c:v>0.01</c:v>
                </c:pt>
                <c:pt idx="5">
                  <c:v>0.01</c:v>
                </c:pt>
                <c:pt idx="6">
                  <c:v>0.01</c:v>
                </c:pt>
                <c:pt idx="7">
                  <c:v>0.01</c:v>
                </c:pt>
                <c:pt idx="8">
                  <c:v>0.01</c:v>
                </c:pt>
                <c:pt idx="9">
                  <c:v>0.01</c:v>
                </c:pt>
                <c:pt idx="10">
                  <c:v>0.01</c:v>
                </c:pt>
              </c:numCache>
            </c:numRef>
          </c:val>
          <c:extLst>
            <c:ext xmlns:c16="http://schemas.microsoft.com/office/drawing/2014/chart" uri="{C3380CC4-5D6E-409C-BE32-E72D297353CC}">
              <c16:uniqueId val="{00000002-5D91-48A8-A194-1EB2E85E5B88}"/>
            </c:ext>
          </c:extLst>
        </c:ser>
        <c:ser>
          <c:idx val="3"/>
          <c:order val="3"/>
          <c:tx>
            <c:strRef>
              <c:f>Sheet1!$E$1</c:f>
              <c:strCache>
                <c:ptCount val="1"/>
                <c:pt idx="0">
                  <c:v>Dropout</c:v>
                </c:pt>
              </c:strCache>
            </c:strRef>
          </c:tx>
          <c:spPr>
            <a:solidFill>
              <a:srgbClr val="304269">
                <a:lumMod val="20000"/>
                <a:lumOff val="80000"/>
              </a:srgbClr>
            </a:solidFill>
          </c:spPr>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Sheet1!$E$2:$E$12</c:f>
              <c:numCache>
                <c:formatCode>0.0%</c:formatCode>
                <c:ptCount val="11"/>
                <c:pt idx="0">
                  <c:v>0.03</c:v>
                </c:pt>
                <c:pt idx="1">
                  <c:v>0.03</c:v>
                </c:pt>
                <c:pt idx="2">
                  <c:v>0.03</c:v>
                </c:pt>
                <c:pt idx="3">
                  <c:v>0.03</c:v>
                </c:pt>
                <c:pt idx="4">
                  <c:v>0.03</c:v>
                </c:pt>
                <c:pt idx="5">
                  <c:v>0.03</c:v>
                </c:pt>
                <c:pt idx="6">
                  <c:v>0.03</c:v>
                </c:pt>
                <c:pt idx="7">
                  <c:v>0.03</c:v>
                </c:pt>
                <c:pt idx="8">
                  <c:v>0.03</c:v>
                </c:pt>
                <c:pt idx="9">
                  <c:v>0.03</c:v>
                </c:pt>
                <c:pt idx="10">
                  <c:v>0.03</c:v>
                </c:pt>
              </c:numCache>
            </c:numRef>
          </c:val>
          <c:extLst>
            <c:ext xmlns:c16="http://schemas.microsoft.com/office/drawing/2014/chart" uri="{C3380CC4-5D6E-409C-BE32-E72D297353CC}">
              <c16:uniqueId val="{00000003-5D91-48A8-A194-1EB2E85E5B88}"/>
            </c:ext>
          </c:extLst>
        </c:ser>
        <c:dLbls>
          <c:showLegendKey val="0"/>
          <c:showVal val="0"/>
          <c:showCatName val="0"/>
          <c:showSerName val="0"/>
          <c:showPercent val="0"/>
          <c:showBubbleSize val="0"/>
        </c:dLbls>
        <c:gapWidth val="150"/>
        <c:overlap val="100"/>
        <c:axId val="459101248"/>
        <c:axId val="459101640"/>
      </c:barChart>
      <c:catAx>
        <c:axId val="459101248"/>
        <c:scaling>
          <c:orientation val="minMax"/>
        </c:scaling>
        <c:delete val="0"/>
        <c:axPos val="b"/>
        <c:numFmt formatCode="General" sourceLinked="0"/>
        <c:majorTickMark val="out"/>
        <c:minorTickMark val="none"/>
        <c:tickLblPos val="nextTo"/>
        <c:crossAx val="459101640"/>
        <c:crosses val="autoZero"/>
        <c:auto val="1"/>
        <c:lblAlgn val="ctr"/>
        <c:lblOffset val="100"/>
        <c:noMultiLvlLbl val="0"/>
      </c:catAx>
      <c:valAx>
        <c:axId val="459101640"/>
        <c:scaling>
          <c:orientation val="minMax"/>
          <c:max val="1"/>
          <c:min val="0.8"/>
        </c:scaling>
        <c:delete val="0"/>
        <c:axPos val="l"/>
        <c:majorGridlines/>
        <c:numFmt formatCode="0.0%" sourceLinked="1"/>
        <c:majorTickMark val="out"/>
        <c:minorTickMark val="in"/>
        <c:tickLblPos val="nextTo"/>
        <c:crossAx val="459101248"/>
        <c:crosses val="autoZero"/>
        <c:crossBetween val="between"/>
        <c:majorUnit val="2.0000000000000004E-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66535433070865E-2"/>
          <c:y val="6.5087163523164251E-2"/>
          <c:w val="0.77941924873027235"/>
          <c:h val="0.84211829335286581"/>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Sheet1!$B$2:$B$6</c:f>
              <c:numCache>
                <c:formatCode>0.0%</c:formatCode>
                <c:ptCount val="5"/>
                <c:pt idx="0">
                  <c:v>0.9</c:v>
                </c:pt>
                <c:pt idx="1">
                  <c:v>0.9</c:v>
                </c:pt>
                <c:pt idx="2">
                  <c:v>0.9</c:v>
                </c:pt>
                <c:pt idx="3">
                  <c:v>0.9</c:v>
                </c:pt>
                <c:pt idx="4">
                  <c:v>0.9</c:v>
                </c:pt>
              </c:numCache>
            </c:numRef>
          </c:val>
          <c:extLst>
            <c:ext xmlns:c16="http://schemas.microsoft.com/office/drawing/2014/chart" uri="{C3380CC4-5D6E-409C-BE32-E72D297353CC}">
              <c16:uniqueId val="{00000000-016C-4FD0-8812-1315476B2F07}"/>
            </c:ext>
          </c:extLst>
        </c:ser>
        <c:ser>
          <c:idx val="1"/>
          <c:order val="1"/>
          <c:tx>
            <c:strRef>
              <c:f>Sheet1!$C$1</c:f>
              <c:strCache>
                <c:ptCount val="1"/>
                <c:pt idx="0">
                  <c:v>Af Am</c:v>
                </c:pt>
              </c:strCache>
            </c:strRef>
          </c:tx>
          <c:spPr>
            <a:solidFill>
              <a:srgbClr val="92D05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Sheet1!$C$2:$C$6</c:f>
              <c:numCache>
                <c:formatCode>0.0%</c:formatCode>
                <c:ptCount val="5"/>
                <c:pt idx="0">
                  <c:v>0.85</c:v>
                </c:pt>
                <c:pt idx="1">
                  <c:v>0.85</c:v>
                </c:pt>
                <c:pt idx="2">
                  <c:v>0.85</c:v>
                </c:pt>
                <c:pt idx="3">
                  <c:v>0.85</c:v>
                </c:pt>
                <c:pt idx="4">
                  <c:v>0.85</c:v>
                </c:pt>
              </c:numCache>
            </c:numRef>
          </c:val>
          <c:extLst>
            <c:ext xmlns:c16="http://schemas.microsoft.com/office/drawing/2014/chart" uri="{C3380CC4-5D6E-409C-BE32-E72D297353CC}">
              <c16:uniqueId val="{00000001-016C-4FD0-8812-1315476B2F07}"/>
            </c:ext>
          </c:extLst>
        </c:ser>
        <c:ser>
          <c:idx val="2"/>
          <c:order val="2"/>
          <c:tx>
            <c:strRef>
              <c:f>Sheet1!$D$1</c:f>
              <c:strCache>
                <c:ptCount val="1"/>
                <c:pt idx="0">
                  <c:v>Hisp</c:v>
                </c:pt>
              </c:strCache>
            </c:strRef>
          </c:tx>
          <c:spPr>
            <a:solidFill>
              <a:schemeClr val="accent5"/>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Sheet1!$D$2:$D$6</c:f>
              <c:numCache>
                <c:formatCode>0.0%</c:formatCode>
                <c:ptCount val="5"/>
                <c:pt idx="0">
                  <c:v>0.8</c:v>
                </c:pt>
                <c:pt idx="1">
                  <c:v>0.8</c:v>
                </c:pt>
                <c:pt idx="2">
                  <c:v>0.8</c:v>
                </c:pt>
                <c:pt idx="3">
                  <c:v>0.8</c:v>
                </c:pt>
                <c:pt idx="4">
                  <c:v>0.8</c:v>
                </c:pt>
              </c:numCache>
            </c:numRef>
          </c:val>
          <c:extLst>
            <c:ext xmlns:c16="http://schemas.microsoft.com/office/drawing/2014/chart" uri="{C3380CC4-5D6E-409C-BE32-E72D297353CC}">
              <c16:uniqueId val="{00000002-016C-4FD0-8812-1315476B2F07}"/>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Sheet1!$E$2:$E$6</c:f>
              <c:numCache>
                <c:formatCode>0.0%</c:formatCode>
                <c:ptCount val="5"/>
                <c:pt idx="0">
                  <c:v>0.75</c:v>
                </c:pt>
                <c:pt idx="1">
                  <c:v>0.75</c:v>
                </c:pt>
                <c:pt idx="2">
                  <c:v>0.75</c:v>
                </c:pt>
                <c:pt idx="3">
                  <c:v>0.75</c:v>
                </c:pt>
                <c:pt idx="4">
                  <c:v>0.75</c:v>
                </c:pt>
              </c:numCache>
            </c:numRef>
          </c:val>
          <c:extLst>
            <c:ext xmlns:c16="http://schemas.microsoft.com/office/drawing/2014/chart" uri="{C3380CC4-5D6E-409C-BE32-E72D297353CC}">
              <c16:uniqueId val="{00000003-016C-4FD0-8812-1315476B2F07}"/>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Sheet1!$F$2:$F$6</c:f>
              <c:numCache>
                <c:formatCode>0.0%</c:formatCode>
                <c:ptCount val="5"/>
                <c:pt idx="0">
                  <c:v>0.7</c:v>
                </c:pt>
                <c:pt idx="1">
                  <c:v>0.7</c:v>
                </c:pt>
                <c:pt idx="2">
                  <c:v>0.7</c:v>
                </c:pt>
                <c:pt idx="3">
                  <c:v>0.7</c:v>
                </c:pt>
                <c:pt idx="4">
                  <c:v>0.7</c:v>
                </c:pt>
              </c:numCache>
            </c:numRef>
          </c:val>
          <c:extLst>
            <c:ext xmlns:c16="http://schemas.microsoft.com/office/drawing/2014/chart" uri="{C3380CC4-5D6E-409C-BE32-E72D297353CC}">
              <c16:uniqueId val="{00000004-016C-4FD0-8812-1315476B2F07}"/>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Sheet1!$G$2:$G$6</c:f>
              <c:numCache>
                <c:formatCode>0.0%</c:formatCode>
                <c:ptCount val="5"/>
                <c:pt idx="0">
                  <c:v>0.65</c:v>
                </c:pt>
                <c:pt idx="1">
                  <c:v>0.65</c:v>
                </c:pt>
                <c:pt idx="2">
                  <c:v>0.65</c:v>
                </c:pt>
                <c:pt idx="3">
                  <c:v>0.65</c:v>
                </c:pt>
                <c:pt idx="4">
                  <c:v>0.65</c:v>
                </c:pt>
              </c:numCache>
            </c:numRef>
          </c:val>
          <c:extLst>
            <c:ext xmlns:c16="http://schemas.microsoft.com/office/drawing/2014/chart" uri="{C3380CC4-5D6E-409C-BE32-E72D297353CC}">
              <c16:uniqueId val="{00000005-016C-4FD0-8812-1315476B2F07}"/>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Sheet1!$H$2:$H$6</c:f>
              <c:numCache>
                <c:formatCode>0.0%</c:formatCode>
                <c:ptCount val="5"/>
                <c:pt idx="0">
                  <c:v>0.59</c:v>
                </c:pt>
                <c:pt idx="1">
                  <c:v>0.59</c:v>
                </c:pt>
                <c:pt idx="2">
                  <c:v>0.59</c:v>
                </c:pt>
                <c:pt idx="3">
                  <c:v>0.59</c:v>
                </c:pt>
                <c:pt idx="4">
                  <c:v>0.59</c:v>
                </c:pt>
              </c:numCache>
            </c:numRef>
          </c:val>
          <c:extLst>
            <c:ext xmlns:c16="http://schemas.microsoft.com/office/drawing/2014/chart" uri="{C3380CC4-5D6E-409C-BE32-E72D297353CC}">
              <c16:uniqueId val="{00000006-016C-4FD0-8812-1315476B2F07}"/>
            </c:ext>
          </c:extLst>
        </c:ser>
        <c:ser>
          <c:idx val="7"/>
          <c:order val="7"/>
          <c:tx>
            <c:strRef>
              <c:f>Sheet1!$I$1</c:f>
              <c:strCache>
                <c:ptCount val="1"/>
                <c:pt idx="0">
                  <c:v>Two or More</c:v>
                </c:pt>
              </c:strCache>
            </c:strRef>
          </c:tx>
          <c:spPr>
            <a:solidFill>
              <a:srgbClr val="FFFF0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Sheet1!$I$2:$I$6</c:f>
              <c:numCache>
                <c:formatCode>0.0%</c:formatCode>
                <c:ptCount val="5"/>
                <c:pt idx="0">
                  <c:v>0.57999999999999996</c:v>
                </c:pt>
                <c:pt idx="1">
                  <c:v>0.57999999999999996</c:v>
                </c:pt>
                <c:pt idx="2">
                  <c:v>0.57999999999999996</c:v>
                </c:pt>
                <c:pt idx="3">
                  <c:v>0.57999999999999996</c:v>
                </c:pt>
                <c:pt idx="4">
                  <c:v>0.57999999999999996</c:v>
                </c:pt>
              </c:numCache>
            </c:numRef>
          </c:val>
          <c:extLst>
            <c:ext xmlns:c16="http://schemas.microsoft.com/office/drawing/2014/chart" uri="{C3380CC4-5D6E-409C-BE32-E72D297353CC}">
              <c16:uniqueId val="{00000007-016C-4FD0-8812-1315476B2F07}"/>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Sheet1!$J$2:$J$6</c:f>
              <c:numCache>
                <c:formatCode>0.0%</c:formatCode>
                <c:ptCount val="5"/>
                <c:pt idx="0">
                  <c:v>0.56999999999999995</c:v>
                </c:pt>
                <c:pt idx="1">
                  <c:v>0.56999999999999995</c:v>
                </c:pt>
                <c:pt idx="2">
                  <c:v>0.56999999999999995</c:v>
                </c:pt>
                <c:pt idx="3">
                  <c:v>0.56999999999999995</c:v>
                </c:pt>
                <c:pt idx="4">
                  <c:v>0.56999999999999995</c:v>
                </c:pt>
              </c:numCache>
            </c:numRef>
          </c:val>
          <c:extLst>
            <c:ext xmlns:c16="http://schemas.microsoft.com/office/drawing/2014/chart" uri="{C3380CC4-5D6E-409C-BE32-E72D297353CC}">
              <c16:uniqueId val="{00000008-016C-4FD0-8812-1315476B2F07}"/>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Sheet1!$K$2:$K$6</c:f>
              <c:numCache>
                <c:formatCode>0.0%</c:formatCode>
                <c:ptCount val="5"/>
                <c:pt idx="0">
                  <c:v>0.56000000000000005</c:v>
                </c:pt>
                <c:pt idx="1">
                  <c:v>0.56000000000000005</c:v>
                </c:pt>
                <c:pt idx="2">
                  <c:v>0.56000000000000005</c:v>
                </c:pt>
                <c:pt idx="3">
                  <c:v>0.56000000000000005</c:v>
                </c:pt>
                <c:pt idx="4">
                  <c:v>0.56000000000000005</c:v>
                </c:pt>
              </c:numCache>
            </c:numRef>
          </c:val>
          <c:extLst>
            <c:ext xmlns:c16="http://schemas.microsoft.com/office/drawing/2014/chart" uri="{C3380CC4-5D6E-409C-BE32-E72D297353CC}">
              <c16:uniqueId val="{00000009-016C-4FD0-8812-1315476B2F07}"/>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Sheet1!$L$2:$L$6</c:f>
              <c:numCache>
                <c:formatCode>0.0%</c:formatCode>
                <c:ptCount val="5"/>
                <c:pt idx="0">
                  <c:v>0.55000000000000004</c:v>
                </c:pt>
                <c:pt idx="1">
                  <c:v>0.55000000000000004</c:v>
                </c:pt>
                <c:pt idx="2">
                  <c:v>0.55000000000000004</c:v>
                </c:pt>
                <c:pt idx="3">
                  <c:v>0.55000000000000004</c:v>
                </c:pt>
                <c:pt idx="4">
                  <c:v>0.55000000000000004</c:v>
                </c:pt>
              </c:numCache>
            </c:numRef>
          </c:val>
          <c:extLst>
            <c:ext xmlns:c16="http://schemas.microsoft.com/office/drawing/2014/chart" uri="{C3380CC4-5D6E-409C-BE32-E72D297353CC}">
              <c16:uniqueId val="{0000000A-016C-4FD0-8812-1315476B2F07}"/>
            </c:ext>
          </c:extLst>
        </c:ser>
        <c:dLbls>
          <c:showLegendKey val="0"/>
          <c:showVal val="0"/>
          <c:showCatName val="0"/>
          <c:showSerName val="0"/>
          <c:showPercent val="0"/>
          <c:showBubbleSize val="0"/>
        </c:dLbls>
        <c:gapWidth val="150"/>
        <c:axId val="459098416"/>
        <c:axId val="459098808"/>
      </c:barChart>
      <c:catAx>
        <c:axId val="45909841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808"/>
        <c:crosses val="autoZero"/>
        <c:auto val="1"/>
        <c:lblAlgn val="ctr"/>
        <c:lblOffset val="100"/>
        <c:noMultiLvlLbl val="0"/>
      </c:catAx>
      <c:valAx>
        <c:axId val="459098808"/>
        <c:scaling>
          <c:orientation val="minMax"/>
          <c:max val="1"/>
          <c:min val="0.5"/>
        </c:scaling>
        <c:delete val="0"/>
        <c:axPos val="l"/>
        <c:majorGridlines>
          <c:spPr>
            <a:ln w="9525" cap="flat" cmpd="sng" algn="ctr">
              <a:solidFill>
                <a:schemeClr val="tx1">
                  <a:tint val="75000"/>
                  <a:shade val="95000"/>
                  <a:satMod val="105000"/>
                </a:schemeClr>
              </a:solidFill>
              <a:prstDash val="solid"/>
              <a:round/>
            </a:ln>
            <a:effectLst/>
          </c:spPr>
        </c:majorGridlines>
        <c:numFmt formatCode="0.0%" sourceLinked="1"/>
        <c:majorTickMark val="out"/>
        <c:minorTickMark val="cross"/>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416"/>
        <c:crosses val="autoZero"/>
        <c:crossBetween val="between"/>
        <c:majorUnit val="0.1"/>
      </c:valAx>
      <c:spPr>
        <a:noFill/>
        <a:ln>
          <a:noFill/>
        </a:ln>
        <a:effectLst/>
      </c:spPr>
    </c:plotArea>
    <c:legend>
      <c:legendPos val="r"/>
      <c:layout>
        <c:manualLayout>
          <c:xMode val="edge"/>
          <c:yMode val="edge"/>
          <c:x val="0.86263847700855578"/>
          <c:y val="0"/>
          <c:w val="0.12761649112042814"/>
          <c:h val="0.9106017237710151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College Ready Both</c:v>
                </c:pt>
              </c:strCache>
            </c:strRef>
          </c:tx>
          <c:spPr>
            <a:solidFill>
              <a:srgbClr val="91BED4"/>
            </a:solidFill>
          </c:spPr>
          <c:invertIfNegative val="0"/>
          <c:cat>
            <c:strRef>
              <c:f>Sheet1!$A$2:$A$12</c:f>
              <c:strCache>
                <c:ptCount val="11"/>
                <c:pt idx="0">
                  <c:v>All</c:v>
                </c:pt>
                <c:pt idx="1">
                  <c:v>Af Am</c:v>
                </c:pt>
                <c:pt idx="2">
                  <c:v>Hisp</c:v>
                </c:pt>
                <c:pt idx="3">
                  <c:v>White</c:v>
                </c:pt>
                <c:pt idx="4">
                  <c:v>Am. Indian</c:v>
                </c:pt>
                <c:pt idx="5">
                  <c:v>Asian</c:v>
                </c:pt>
                <c:pt idx="6">
                  <c:v>Pac. Islander</c:v>
                </c:pt>
                <c:pt idx="7">
                  <c:v>Eco Dis</c:v>
                </c:pt>
                <c:pt idx="8">
                  <c:v>Sp Ed</c:v>
                </c:pt>
                <c:pt idx="9">
                  <c:v>Two or More</c:v>
                </c:pt>
                <c:pt idx="10">
                  <c:v>EB/EL</c:v>
                </c:pt>
              </c:strCache>
            </c:strRef>
          </c:cat>
          <c:val>
            <c:numRef>
              <c:f>Sheet1!$B$2:$B$12</c:f>
              <c:numCache>
                <c:formatCode>0.0%</c:formatCode>
                <c:ptCount val="11"/>
                <c:pt idx="0">
                  <c:v>0.6</c:v>
                </c:pt>
                <c:pt idx="1">
                  <c:v>0.6</c:v>
                </c:pt>
                <c:pt idx="2">
                  <c:v>0.6</c:v>
                </c:pt>
                <c:pt idx="3">
                  <c:v>0.6</c:v>
                </c:pt>
                <c:pt idx="4">
                  <c:v>0.6</c:v>
                </c:pt>
                <c:pt idx="5">
                  <c:v>0.6</c:v>
                </c:pt>
                <c:pt idx="6">
                  <c:v>0.6</c:v>
                </c:pt>
                <c:pt idx="7">
                  <c:v>0.6</c:v>
                </c:pt>
                <c:pt idx="8">
                  <c:v>0.6</c:v>
                </c:pt>
                <c:pt idx="9">
                  <c:v>0.6</c:v>
                </c:pt>
                <c:pt idx="10">
                  <c:v>0.6</c:v>
                </c:pt>
              </c:numCache>
            </c:numRef>
          </c:val>
          <c:extLst>
            <c:ext xmlns:c16="http://schemas.microsoft.com/office/drawing/2014/chart" uri="{C3380CC4-5D6E-409C-BE32-E72D297353CC}">
              <c16:uniqueId val="{00000000-D7A8-42CF-A93A-0B1C77EE8604}"/>
            </c:ext>
          </c:extLst>
        </c:ser>
        <c:dLbls>
          <c:showLegendKey val="0"/>
          <c:showVal val="0"/>
          <c:showCatName val="0"/>
          <c:showSerName val="0"/>
          <c:showPercent val="0"/>
          <c:showBubbleSize val="0"/>
        </c:dLbls>
        <c:gapWidth val="150"/>
        <c:axId val="468412976"/>
        <c:axId val="468413368"/>
      </c:barChart>
      <c:catAx>
        <c:axId val="468412976"/>
        <c:scaling>
          <c:orientation val="minMax"/>
        </c:scaling>
        <c:delete val="0"/>
        <c:axPos val="b"/>
        <c:numFmt formatCode="General" sourceLinked="0"/>
        <c:majorTickMark val="out"/>
        <c:minorTickMark val="none"/>
        <c:tickLblPos val="nextTo"/>
        <c:crossAx val="468413368"/>
        <c:crosses val="autoZero"/>
        <c:auto val="1"/>
        <c:lblAlgn val="ctr"/>
        <c:lblOffset val="100"/>
        <c:noMultiLvlLbl val="0"/>
      </c:catAx>
      <c:valAx>
        <c:axId val="468413368"/>
        <c:scaling>
          <c:orientation val="minMax"/>
          <c:max val="1"/>
          <c:min val="0"/>
        </c:scaling>
        <c:delete val="0"/>
        <c:axPos val="l"/>
        <c:majorGridlines/>
        <c:numFmt formatCode="0.0%" sourceLinked="1"/>
        <c:majorTickMark val="out"/>
        <c:minorTickMark val="in"/>
        <c:tickLblPos val="nextTo"/>
        <c:crossAx val="468412976"/>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ENG I</c:v>
                </c:pt>
                <c:pt idx="1">
                  <c:v>ENG II</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696E-4AE9-B134-C7ED7601737A}"/>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ENG I</c:v>
                </c:pt>
                <c:pt idx="1">
                  <c:v>ENG II</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696E-4AE9-B134-C7ED7601737A}"/>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ENG I</c:v>
                </c:pt>
                <c:pt idx="1">
                  <c:v>ENG II</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696E-4AE9-B134-C7ED7601737A}"/>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ENG I</c:v>
                </c:pt>
                <c:pt idx="1">
                  <c:v>ENG II</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696E-4AE9-B134-C7ED7601737A}"/>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ENG I</c:v>
                </c:pt>
                <c:pt idx="1">
                  <c:v>ENG II</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696E-4AE9-B134-C7ED7601737A}"/>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ENG I</c:v>
                </c:pt>
                <c:pt idx="1">
                  <c:v>ENG II</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696E-4AE9-B134-C7ED7601737A}"/>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ENG I</c:v>
                </c:pt>
                <c:pt idx="1">
                  <c:v>ENG II</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696E-4AE9-B134-C7ED7601737A}"/>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ENG I</c:v>
                </c:pt>
                <c:pt idx="1">
                  <c:v>ENG II</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696E-4AE9-B134-C7ED7601737A}"/>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ENG I</c:v>
                </c:pt>
                <c:pt idx="1">
                  <c:v>ENG II</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F63F-4F4F-B82C-4DEB1E4DEDE7}"/>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ENG I</c:v>
                </c:pt>
                <c:pt idx="1">
                  <c:v>ENG II</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F63F-4F4F-B82C-4DEB1E4DEDE7}"/>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ENG I</c:v>
                </c:pt>
                <c:pt idx="1">
                  <c:v>ENG II</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F63F-4F4F-B82C-4DEB1E4DEDE7}"/>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College Ready Both</c:v>
                </c:pt>
              </c:strCache>
            </c:strRef>
          </c:tx>
          <c:spPr>
            <a:solidFill>
              <a:srgbClr val="91BED4"/>
            </a:solidFill>
          </c:spPr>
          <c:invertIfNegative val="0"/>
          <c:cat>
            <c:strRef>
              <c:f>Sheet1!$A$2:$A$12</c:f>
              <c:strCache>
                <c:ptCount val="11"/>
                <c:pt idx="0">
                  <c:v>All</c:v>
                </c:pt>
                <c:pt idx="1">
                  <c:v>Af Am</c:v>
                </c:pt>
                <c:pt idx="2">
                  <c:v>Hisp</c:v>
                </c:pt>
                <c:pt idx="3">
                  <c:v>White</c:v>
                </c:pt>
                <c:pt idx="4">
                  <c:v>Am. Indian</c:v>
                </c:pt>
                <c:pt idx="5">
                  <c:v>Asian</c:v>
                </c:pt>
                <c:pt idx="6">
                  <c:v>Pac. Islander</c:v>
                </c:pt>
                <c:pt idx="7">
                  <c:v>Eco Dis</c:v>
                </c:pt>
                <c:pt idx="8">
                  <c:v>Sp Ed</c:v>
                </c:pt>
                <c:pt idx="9">
                  <c:v>Two or More</c:v>
                </c:pt>
                <c:pt idx="10">
                  <c:v>EB/EL</c:v>
                </c:pt>
              </c:strCache>
            </c:strRef>
          </c:cat>
          <c:val>
            <c:numRef>
              <c:f>Sheet1!$B$2:$B$12</c:f>
              <c:numCache>
                <c:formatCode>0.0%</c:formatCode>
                <c:ptCount val="11"/>
                <c:pt idx="0">
                  <c:v>0.6</c:v>
                </c:pt>
                <c:pt idx="1">
                  <c:v>0.6</c:v>
                </c:pt>
                <c:pt idx="2">
                  <c:v>0.6</c:v>
                </c:pt>
                <c:pt idx="3">
                  <c:v>0.6</c:v>
                </c:pt>
                <c:pt idx="4">
                  <c:v>0.6</c:v>
                </c:pt>
                <c:pt idx="5">
                  <c:v>0.6</c:v>
                </c:pt>
                <c:pt idx="6">
                  <c:v>0.6</c:v>
                </c:pt>
                <c:pt idx="7">
                  <c:v>0.6</c:v>
                </c:pt>
                <c:pt idx="8">
                  <c:v>0.6</c:v>
                </c:pt>
                <c:pt idx="9">
                  <c:v>0.6</c:v>
                </c:pt>
                <c:pt idx="10">
                  <c:v>0.6</c:v>
                </c:pt>
              </c:numCache>
            </c:numRef>
          </c:val>
          <c:extLst>
            <c:ext xmlns:c16="http://schemas.microsoft.com/office/drawing/2014/chart" uri="{C3380CC4-5D6E-409C-BE32-E72D297353CC}">
              <c16:uniqueId val="{00000000-EE53-4177-85F6-A295BDDC6A70}"/>
            </c:ext>
          </c:extLst>
        </c:ser>
        <c:dLbls>
          <c:showLegendKey val="0"/>
          <c:showVal val="0"/>
          <c:showCatName val="0"/>
          <c:showSerName val="0"/>
          <c:showPercent val="0"/>
          <c:showBubbleSize val="0"/>
        </c:dLbls>
        <c:gapWidth val="150"/>
        <c:axId val="468412976"/>
        <c:axId val="468413368"/>
      </c:barChart>
      <c:catAx>
        <c:axId val="468412976"/>
        <c:scaling>
          <c:orientation val="minMax"/>
        </c:scaling>
        <c:delete val="0"/>
        <c:axPos val="b"/>
        <c:numFmt formatCode="General" sourceLinked="0"/>
        <c:majorTickMark val="out"/>
        <c:minorTickMark val="none"/>
        <c:tickLblPos val="nextTo"/>
        <c:crossAx val="468413368"/>
        <c:crosses val="autoZero"/>
        <c:auto val="1"/>
        <c:lblAlgn val="ctr"/>
        <c:lblOffset val="100"/>
        <c:noMultiLvlLbl val="0"/>
      </c:catAx>
      <c:valAx>
        <c:axId val="468413368"/>
        <c:scaling>
          <c:orientation val="minMax"/>
          <c:max val="1"/>
          <c:min val="0"/>
        </c:scaling>
        <c:delete val="0"/>
        <c:axPos val="l"/>
        <c:majorGridlines/>
        <c:numFmt formatCode="0.0%" sourceLinked="1"/>
        <c:majorTickMark val="out"/>
        <c:minorTickMark val="in"/>
        <c:tickLblPos val="nextTo"/>
        <c:crossAx val="468412976"/>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District</c:v>
                </c:pt>
              </c:strCache>
            </c:strRef>
          </c:tx>
          <c:spPr>
            <a:solidFill>
              <a:schemeClr val="accent1"/>
            </a:solidFill>
            <a:ln>
              <a:noFill/>
            </a:ln>
            <a:effectLst/>
          </c:spPr>
          <c:invertIfNegative val="0"/>
          <c:cat>
            <c:strRef>
              <c:f>Sheet1!$A$2</c:f>
              <c:strCache>
                <c:ptCount val="1"/>
                <c:pt idx="0">
                  <c:v>Class of 2022</c:v>
                </c:pt>
              </c:strCache>
            </c:strRef>
          </c:cat>
          <c:val>
            <c:numRef>
              <c:f>Sheet1!$B$2</c:f>
              <c:numCache>
                <c:formatCode>General</c:formatCode>
                <c:ptCount val="1"/>
                <c:pt idx="0">
                  <c:v>1400</c:v>
                </c:pt>
              </c:numCache>
            </c:numRef>
          </c:val>
          <c:extLst>
            <c:ext xmlns:c16="http://schemas.microsoft.com/office/drawing/2014/chart" uri="{C3380CC4-5D6E-409C-BE32-E72D297353CC}">
              <c16:uniqueId val="{00000000-E057-401F-B536-1E082B125C97}"/>
            </c:ext>
          </c:extLst>
        </c:ser>
        <c:ser>
          <c:idx val="1"/>
          <c:order val="1"/>
          <c:tx>
            <c:strRef>
              <c:f>Sheet1!$C$1</c:f>
              <c:strCache>
                <c:ptCount val="1"/>
                <c:pt idx="0">
                  <c:v>AA</c:v>
                </c:pt>
              </c:strCache>
            </c:strRef>
          </c:tx>
          <c:spPr>
            <a:solidFill>
              <a:srgbClr val="92D050"/>
            </a:solidFill>
            <a:ln>
              <a:noFill/>
            </a:ln>
            <a:effectLst/>
          </c:spPr>
          <c:invertIfNegative val="0"/>
          <c:cat>
            <c:strRef>
              <c:f>Sheet1!$A$2</c:f>
              <c:strCache>
                <c:ptCount val="1"/>
                <c:pt idx="0">
                  <c:v>Class of 2022</c:v>
                </c:pt>
              </c:strCache>
            </c:strRef>
          </c:cat>
          <c:val>
            <c:numRef>
              <c:f>Sheet1!$C$2</c:f>
              <c:numCache>
                <c:formatCode>General</c:formatCode>
                <c:ptCount val="1"/>
                <c:pt idx="0">
                  <c:v>1400</c:v>
                </c:pt>
              </c:numCache>
            </c:numRef>
          </c:val>
          <c:extLst>
            <c:ext xmlns:c16="http://schemas.microsoft.com/office/drawing/2014/chart" uri="{C3380CC4-5D6E-409C-BE32-E72D297353CC}">
              <c16:uniqueId val="{00000001-E057-401F-B536-1E082B125C97}"/>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Class of 2022</c:v>
                </c:pt>
              </c:strCache>
            </c:strRef>
          </c:cat>
          <c:val>
            <c:numRef>
              <c:f>Sheet1!$D$2</c:f>
              <c:numCache>
                <c:formatCode>General</c:formatCode>
                <c:ptCount val="1"/>
                <c:pt idx="0">
                  <c:v>1400</c:v>
                </c:pt>
              </c:numCache>
            </c:numRef>
          </c:val>
          <c:extLst>
            <c:ext xmlns:c16="http://schemas.microsoft.com/office/drawing/2014/chart" uri="{C3380CC4-5D6E-409C-BE32-E72D297353CC}">
              <c16:uniqueId val="{00000002-E057-401F-B536-1E082B125C97}"/>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Class of 2022</c:v>
                </c:pt>
              </c:strCache>
            </c:strRef>
          </c:cat>
          <c:val>
            <c:numRef>
              <c:f>Sheet1!$E$2</c:f>
              <c:numCache>
                <c:formatCode>General</c:formatCode>
                <c:ptCount val="1"/>
                <c:pt idx="0">
                  <c:v>1400</c:v>
                </c:pt>
              </c:numCache>
            </c:numRef>
          </c:val>
          <c:extLst>
            <c:ext xmlns:c16="http://schemas.microsoft.com/office/drawing/2014/chart" uri="{C3380CC4-5D6E-409C-BE32-E72D297353CC}">
              <c16:uniqueId val="{00000003-E057-401F-B536-1E082B125C97}"/>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Class of 2022</c:v>
                </c:pt>
              </c:strCache>
            </c:strRef>
          </c:cat>
          <c:val>
            <c:numRef>
              <c:f>Sheet1!$F$2</c:f>
              <c:numCache>
                <c:formatCode>General</c:formatCode>
                <c:ptCount val="1"/>
                <c:pt idx="0">
                  <c:v>1400</c:v>
                </c:pt>
              </c:numCache>
            </c:numRef>
          </c:val>
          <c:extLst>
            <c:ext xmlns:c16="http://schemas.microsoft.com/office/drawing/2014/chart" uri="{C3380CC4-5D6E-409C-BE32-E72D297353CC}">
              <c16:uniqueId val="{00000004-E057-401F-B536-1E082B125C97}"/>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Class of 2022</c:v>
                </c:pt>
              </c:strCache>
            </c:strRef>
          </c:cat>
          <c:val>
            <c:numRef>
              <c:f>Sheet1!$G$2</c:f>
              <c:numCache>
                <c:formatCode>General</c:formatCode>
                <c:ptCount val="1"/>
                <c:pt idx="0">
                  <c:v>1400</c:v>
                </c:pt>
              </c:numCache>
            </c:numRef>
          </c:val>
          <c:extLst>
            <c:ext xmlns:c16="http://schemas.microsoft.com/office/drawing/2014/chart" uri="{C3380CC4-5D6E-409C-BE32-E72D297353CC}">
              <c16:uniqueId val="{00000005-E057-401F-B536-1E082B125C97}"/>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Class of 2022</c:v>
                </c:pt>
              </c:strCache>
            </c:strRef>
          </c:cat>
          <c:val>
            <c:numRef>
              <c:f>Sheet1!$H$2</c:f>
              <c:numCache>
                <c:formatCode>General</c:formatCode>
                <c:ptCount val="1"/>
                <c:pt idx="0">
                  <c:v>1400</c:v>
                </c:pt>
              </c:numCache>
            </c:numRef>
          </c:val>
          <c:extLst>
            <c:ext xmlns:c16="http://schemas.microsoft.com/office/drawing/2014/chart" uri="{C3380CC4-5D6E-409C-BE32-E72D297353CC}">
              <c16:uniqueId val="{00000006-E057-401F-B536-1E082B125C97}"/>
            </c:ext>
          </c:extLst>
        </c:ser>
        <c:ser>
          <c:idx val="7"/>
          <c:order val="7"/>
          <c:tx>
            <c:strRef>
              <c:f>Sheet1!$I$1</c:f>
              <c:strCache>
                <c:ptCount val="1"/>
                <c:pt idx="0">
                  <c:v>Two or More</c:v>
                </c:pt>
              </c:strCache>
            </c:strRef>
          </c:tx>
          <c:spPr>
            <a:solidFill>
              <a:srgbClr val="FFFF00"/>
            </a:solidFill>
            <a:ln>
              <a:noFill/>
            </a:ln>
            <a:effectLst/>
          </c:spPr>
          <c:invertIfNegative val="0"/>
          <c:cat>
            <c:strRef>
              <c:f>Sheet1!$A$2</c:f>
              <c:strCache>
                <c:ptCount val="1"/>
                <c:pt idx="0">
                  <c:v>Class of 2022</c:v>
                </c:pt>
              </c:strCache>
            </c:strRef>
          </c:cat>
          <c:val>
            <c:numRef>
              <c:f>Sheet1!$I$2</c:f>
              <c:numCache>
                <c:formatCode>General</c:formatCode>
                <c:ptCount val="1"/>
                <c:pt idx="0">
                  <c:v>1400</c:v>
                </c:pt>
              </c:numCache>
            </c:numRef>
          </c:val>
          <c:extLst>
            <c:ext xmlns:c16="http://schemas.microsoft.com/office/drawing/2014/chart" uri="{C3380CC4-5D6E-409C-BE32-E72D297353CC}">
              <c16:uniqueId val="{00000007-E057-401F-B536-1E082B125C97}"/>
            </c:ext>
          </c:extLst>
        </c:ser>
        <c:ser>
          <c:idx val="8"/>
          <c:order val="8"/>
          <c:tx>
            <c:strRef>
              <c:f>Sheet1!$J$1</c:f>
              <c:strCache>
                <c:ptCount val="1"/>
                <c:pt idx="0">
                  <c:v>SpEd</c:v>
                </c:pt>
              </c:strCache>
            </c:strRef>
          </c:tx>
          <c:spPr>
            <a:solidFill>
              <a:schemeClr val="accent5">
                <a:lumMod val="80000"/>
                <a:lumOff val="20000"/>
              </a:schemeClr>
            </a:solidFill>
            <a:ln>
              <a:noFill/>
            </a:ln>
            <a:effectLst/>
          </c:spPr>
          <c:invertIfNegative val="0"/>
          <c:cat>
            <c:strRef>
              <c:f>Sheet1!$A$2</c:f>
              <c:strCache>
                <c:ptCount val="1"/>
                <c:pt idx="0">
                  <c:v>Class of 2022</c:v>
                </c:pt>
              </c:strCache>
            </c:strRef>
          </c:cat>
          <c:val>
            <c:numRef>
              <c:f>Sheet1!$J$2</c:f>
              <c:numCache>
                <c:formatCode>General</c:formatCode>
                <c:ptCount val="1"/>
                <c:pt idx="0">
                  <c:v>1400</c:v>
                </c:pt>
              </c:numCache>
            </c:numRef>
          </c:val>
          <c:extLst>
            <c:ext xmlns:c16="http://schemas.microsoft.com/office/drawing/2014/chart" uri="{C3380CC4-5D6E-409C-BE32-E72D297353CC}">
              <c16:uniqueId val="{00000000-275F-4DD1-8638-0EC729B682F4}"/>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Class of 2022</c:v>
                </c:pt>
              </c:strCache>
            </c:strRef>
          </c:cat>
          <c:val>
            <c:numRef>
              <c:f>Sheet1!$K$2</c:f>
              <c:numCache>
                <c:formatCode>General</c:formatCode>
                <c:ptCount val="1"/>
                <c:pt idx="0">
                  <c:v>1400</c:v>
                </c:pt>
              </c:numCache>
            </c:numRef>
          </c:val>
          <c:extLst>
            <c:ext xmlns:c16="http://schemas.microsoft.com/office/drawing/2014/chart" uri="{C3380CC4-5D6E-409C-BE32-E72D297353CC}">
              <c16:uniqueId val="{00000001-275F-4DD1-8638-0EC729B682F4}"/>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Class of 2022</c:v>
                </c:pt>
              </c:strCache>
            </c:strRef>
          </c:cat>
          <c:val>
            <c:numRef>
              <c:f>Sheet1!$L$2</c:f>
              <c:numCache>
                <c:formatCode>General</c:formatCode>
                <c:ptCount val="1"/>
                <c:pt idx="0">
                  <c:v>1400</c:v>
                </c:pt>
              </c:numCache>
            </c:numRef>
          </c:val>
          <c:extLst>
            <c:ext xmlns:c16="http://schemas.microsoft.com/office/drawing/2014/chart" uri="{C3380CC4-5D6E-409C-BE32-E72D297353CC}">
              <c16:uniqueId val="{00000002-275F-4DD1-8638-0EC729B682F4}"/>
            </c:ext>
          </c:extLst>
        </c:ser>
        <c:dLbls>
          <c:showLegendKey val="0"/>
          <c:showVal val="0"/>
          <c:showCatName val="0"/>
          <c:showSerName val="0"/>
          <c:showPercent val="0"/>
          <c:showBubbleSize val="0"/>
        </c:dLbls>
        <c:gapWidth val="150"/>
        <c:axId val="468414152"/>
        <c:axId val="468414544"/>
      </c:barChart>
      <c:catAx>
        <c:axId val="46841415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544"/>
        <c:crosses val="autoZero"/>
        <c:auto val="1"/>
        <c:lblAlgn val="ctr"/>
        <c:lblOffset val="100"/>
        <c:noMultiLvlLbl val="0"/>
      </c:catAx>
      <c:valAx>
        <c:axId val="468414544"/>
        <c:scaling>
          <c:orientation val="minMax"/>
          <c:max val="2400"/>
          <c:min val="6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152"/>
        <c:crosses val="autoZero"/>
        <c:crossBetween val="between"/>
        <c:majorUnit val="200"/>
        <c:minorUnit val="1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District</c:v>
                </c:pt>
              </c:strCache>
            </c:strRef>
          </c:tx>
          <c:spPr>
            <a:solidFill>
              <a:schemeClr val="accent1"/>
            </a:solidFill>
            <a:ln>
              <a:noFill/>
            </a:ln>
            <a:effectLst/>
          </c:spPr>
          <c:invertIfNegative val="0"/>
          <c:cat>
            <c:strRef>
              <c:f>Sheet1!$A$2</c:f>
              <c:strCache>
                <c:ptCount val="1"/>
                <c:pt idx="0">
                  <c:v>Class of 2022</c:v>
                </c:pt>
              </c:strCache>
            </c:strRef>
          </c:cat>
          <c:val>
            <c:numRef>
              <c:f>Sheet1!$B$2</c:f>
              <c:numCache>
                <c:formatCode>General</c:formatCode>
                <c:ptCount val="1"/>
                <c:pt idx="0">
                  <c:v>1400</c:v>
                </c:pt>
              </c:numCache>
            </c:numRef>
          </c:val>
          <c:extLst>
            <c:ext xmlns:c16="http://schemas.microsoft.com/office/drawing/2014/chart" uri="{C3380CC4-5D6E-409C-BE32-E72D297353CC}">
              <c16:uniqueId val="{00000000-93B0-4197-9A99-1387C4AB3309}"/>
            </c:ext>
          </c:extLst>
        </c:ser>
        <c:ser>
          <c:idx val="1"/>
          <c:order val="1"/>
          <c:tx>
            <c:strRef>
              <c:f>Sheet1!$C$1</c:f>
              <c:strCache>
                <c:ptCount val="1"/>
                <c:pt idx="0">
                  <c:v>AA</c:v>
                </c:pt>
              </c:strCache>
            </c:strRef>
          </c:tx>
          <c:spPr>
            <a:solidFill>
              <a:srgbClr val="92D050"/>
            </a:solidFill>
            <a:ln>
              <a:noFill/>
            </a:ln>
            <a:effectLst/>
          </c:spPr>
          <c:invertIfNegative val="0"/>
          <c:cat>
            <c:strRef>
              <c:f>Sheet1!$A$2</c:f>
              <c:strCache>
                <c:ptCount val="1"/>
                <c:pt idx="0">
                  <c:v>Class of 2022</c:v>
                </c:pt>
              </c:strCache>
            </c:strRef>
          </c:cat>
          <c:val>
            <c:numRef>
              <c:f>Sheet1!$C$2</c:f>
              <c:numCache>
                <c:formatCode>General</c:formatCode>
                <c:ptCount val="1"/>
                <c:pt idx="0">
                  <c:v>1400</c:v>
                </c:pt>
              </c:numCache>
            </c:numRef>
          </c:val>
          <c:extLst>
            <c:ext xmlns:c16="http://schemas.microsoft.com/office/drawing/2014/chart" uri="{C3380CC4-5D6E-409C-BE32-E72D297353CC}">
              <c16:uniqueId val="{00000001-93B0-4197-9A99-1387C4AB3309}"/>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Class of 2022</c:v>
                </c:pt>
              </c:strCache>
            </c:strRef>
          </c:cat>
          <c:val>
            <c:numRef>
              <c:f>Sheet1!$D$2</c:f>
              <c:numCache>
                <c:formatCode>General</c:formatCode>
                <c:ptCount val="1"/>
                <c:pt idx="0">
                  <c:v>1400</c:v>
                </c:pt>
              </c:numCache>
            </c:numRef>
          </c:val>
          <c:extLst>
            <c:ext xmlns:c16="http://schemas.microsoft.com/office/drawing/2014/chart" uri="{C3380CC4-5D6E-409C-BE32-E72D297353CC}">
              <c16:uniqueId val="{00000002-93B0-4197-9A99-1387C4AB3309}"/>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Class of 2022</c:v>
                </c:pt>
              </c:strCache>
            </c:strRef>
          </c:cat>
          <c:val>
            <c:numRef>
              <c:f>Sheet1!$E$2</c:f>
              <c:numCache>
                <c:formatCode>General</c:formatCode>
                <c:ptCount val="1"/>
                <c:pt idx="0">
                  <c:v>1400</c:v>
                </c:pt>
              </c:numCache>
            </c:numRef>
          </c:val>
          <c:extLst>
            <c:ext xmlns:c16="http://schemas.microsoft.com/office/drawing/2014/chart" uri="{C3380CC4-5D6E-409C-BE32-E72D297353CC}">
              <c16:uniqueId val="{00000003-93B0-4197-9A99-1387C4AB3309}"/>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Class of 2022</c:v>
                </c:pt>
              </c:strCache>
            </c:strRef>
          </c:cat>
          <c:val>
            <c:numRef>
              <c:f>Sheet1!$F$2</c:f>
              <c:numCache>
                <c:formatCode>General</c:formatCode>
                <c:ptCount val="1"/>
                <c:pt idx="0">
                  <c:v>1400</c:v>
                </c:pt>
              </c:numCache>
            </c:numRef>
          </c:val>
          <c:extLst>
            <c:ext xmlns:c16="http://schemas.microsoft.com/office/drawing/2014/chart" uri="{C3380CC4-5D6E-409C-BE32-E72D297353CC}">
              <c16:uniqueId val="{00000004-93B0-4197-9A99-1387C4AB3309}"/>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Class of 2022</c:v>
                </c:pt>
              </c:strCache>
            </c:strRef>
          </c:cat>
          <c:val>
            <c:numRef>
              <c:f>Sheet1!$G$2</c:f>
              <c:numCache>
                <c:formatCode>General</c:formatCode>
                <c:ptCount val="1"/>
                <c:pt idx="0">
                  <c:v>1400</c:v>
                </c:pt>
              </c:numCache>
            </c:numRef>
          </c:val>
          <c:extLst>
            <c:ext xmlns:c16="http://schemas.microsoft.com/office/drawing/2014/chart" uri="{C3380CC4-5D6E-409C-BE32-E72D297353CC}">
              <c16:uniqueId val="{00000005-93B0-4197-9A99-1387C4AB3309}"/>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Class of 2022</c:v>
                </c:pt>
              </c:strCache>
            </c:strRef>
          </c:cat>
          <c:val>
            <c:numRef>
              <c:f>Sheet1!$H$2</c:f>
              <c:numCache>
                <c:formatCode>General</c:formatCode>
                <c:ptCount val="1"/>
                <c:pt idx="0">
                  <c:v>1400</c:v>
                </c:pt>
              </c:numCache>
            </c:numRef>
          </c:val>
          <c:extLst>
            <c:ext xmlns:c16="http://schemas.microsoft.com/office/drawing/2014/chart" uri="{C3380CC4-5D6E-409C-BE32-E72D297353CC}">
              <c16:uniqueId val="{00000006-93B0-4197-9A99-1387C4AB3309}"/>
            </c:ext>
          </c:extLst>
        </c:ser>
        <c:ser>
          <c:idx val="7"/>
          <c:order val="7"/>
          <c:tx>
            <c:strRef>
              <c:f>Sheet1!$I$1</c:f>
              <c:strCache>
                <c:ptCount val="1"/>
                <c:pt idx="0">
                  <c:v>Two or More</c:v>
                </c:pt>
              </c:strCache>
            </c:strRef>
          </c:tx>
          <c:spPr>
            <a:solidFill>
              <a:srgbClr val="FFFF00"/>
            </a:solidFill>
            <a:ln>
              <a:noFill/>
            </a:ln>
            <a:effectLst/>
          </c:spPr>
          <c:invertIfNegative val="0"/>
          <c:cat>
            <c:strRef>
              <c:f>Sheet1!$A$2</c:f>
              <c:strCache>
                <c:ptCount val="1"/>
                <c:pt idx="0">
                  <c:v>Class of 2022</c:v>
                </c:pt>
              </c:strCache>
            </c:strRef>
          </c:cat>
          <c:val>
            <c:numRef>
              <c:f>Sheet1!$I$2</c:f>
              <c:numCache>
                <c:formatCode>General</c:formatCode>
                <c:ptCount val="1"/>
                <c:pt idx="0">
                  <c:v>1400</c:v>
                </c:pt>
              </c:numCache>
            </c:numRef>
          </c:val>
          <c:extLst>
            <c:ext xmlns:c16="http://schemas.microsoft.com/office/drawing/2014/chart" uri="{C3380CC4-5D6E-409C-BE32-E72D297353CC}">
              <c16:uniqueId val="{00000007-93B0-4197-9A99-1387C4AB3309}"/>
            </c:ext>
          </c:extLst>
        </c:ser>
        <c:ser>
          <c:idx val="8"/>
          <c:order val="8"/>
          <c:tx>
            <c:strRef>
              <c:f>Sheet1!$J$1</c:f>
              <c:strCache>
                <c:ptCount val="1"/>
                <c:pt idx="0">
                  <c:v>SpEd</c:v>
                </c:pt>
              </c:strCache>
            </c:strRef>
          </c:tx>
          <c:spPr>
            <a:solidFill>
              <a:schemeClr val="accent5">
                <a:lumMod val="80000"/>
                <a:lumOff val="20000"/>
              </a:schemeClr>
            </a:solidFill>
            <a:ln>
              <a:noFill/>
            </a:ln>
            <a:effectLst/>
          </c:spPr>
          <c:invertIfNegative val="0"/>
          <c:cat>
            <c:strRef>
              <c:f>Sheet1!$A$2</c:f>
              <c:strCache>
                <c:ptCount val="1"/>
                <c:pt idx="0">
                  <c:v>Class of 2022</c:v>
                </c:pt>
              </c:strCache>
            </c:strRef>
          </c:cat>
          <c:val>
            <c:numRef>
              <c:f>Sheet1!$J$2</c:f>
              <c:numCache>
                <c:formatCode>General</c:formatCode>
                <c:ptCount val="1"/>
                <c:pt idx="0">
                  <c:v>1400</c:v>
                </c:pt>
              </c:numCache>
            </c:numRef>
          </c:val>
          <c:extLst>
            <c:ext xmlns:c16="http://schemas.microsoft.com/office/drawing/2014/chart" uri="{C3380CC4-5D6E-409C-BE32-E72D297353CC}">
              <c16:uniqueId val="{00000008-93B0-4197-9A99-1387C4AB3309}"/>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Class of 2022</c:v>
                </c:pt>
              </c:strCache>
            </c:strRef>
          </c:cat>
          <c:val>
            <c:numRef>
              <c:f>Sheet1!$K$2</c:f>
              <c:numCache>
                <c:formatCode>General</c:formatCode>
                <c:ptCount val="1"/>
                <c:pt idx="0">
                  <c:v>1400</c:v>
                </c:pt>
              </c:numCache>
            </c:numRef>
          </c:val>
          <c:extLst>
            <c:ext xmlns:c16="http://schemas.microsoft.com/office/drawing/2014/chart" uri="{C3380CC4-5D6E-409C-BE32-E72D297353CC}">
              <c16:uniqueId val="{00000009-93B0-4197-9A99-1387C4AB3309}"/>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Class of 2022</c:v>
                </c:pt>
              </c:strCache>
            </c:strRef>
          </c:cat>
          <c:val>
            <c:numRef>
              <c:f>Sheet1!$L$2</c:f>
              <c:numCache>
                <c:formatCode>General</c:formatCode>
                <c:ptCount val="1"/>
                <c:pt idx="0">
                  <c:v>1400</c:v>
                </c:pt>
              </c:numCache>
            </c:numRef>
          </c:val>
          <c:extLst>
            <c:ext xmlns:c16="http://schemas.microsoft.com/office/drawing/2014/chart" uri="{C3380CC4-5D6E-409C-BE32-E72D297353CC}">
              <c16:uniqueId val="{0000000A-93B0-4197-9A99-1387C4AB3309}"/>
            </c:ext>
          </c:extLst>
        </c:ser>
        <c:dLbls>
          <c:showLegendKey val="0"/>
          <c:showVal val="0"/>
          <c:showCatName val="0"/>
          <c:showSerName val="0"/>
          <c:showPercent val="0"/>
          <c:showBubbleSize val="0"/>
        </c:dLbls>
        <c:gapWidth val="150"/>
        <c:axId val="468414152"/>
        <c:axId val="468414544"/>
      </c:barChart>
      <c:catAx>
        <c:axId val="46841415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544"/>
        <c:crosses val="autoZero"/>
        <c:auto val="1"/>
        <c:lblAlgn val="ctr"/>
        <c:lblOffset val="100"/>
        <c:noMultiLvlLbl val="0"/>
      </c:catAx>
      <c:valAx>
        <c:axId val="468414544"/>
        <c:scaling>
          <c:orientation val="minMax"/>
          <c:max val="2400"/>
          <c:min val="6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152"/>
        <c:crosses val="autoZero"/>
        <c:crossBetween val="between"/>
        <c:majorUnit val="200"/>
        <c:minorUnit val="1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District</a:t>
            </a:r>
          </a:p>
        </c:rich>
      </c:tx>
      <c:layout>
        <c:manualLayout>
          <c:xMode val="edge"/>
          <c:yMode val="edge"/>
          <c:x val="0.22435011902581944"/>
          <c:y val="0.8904109589041096"/>
        </c:manualLayout>
      </c:layout>
      <c:overlay val="0"/>
    </c:title>
    <c:autoTitleDeleted val="0"/>
    <c:plotArea>
      <c:layout/>
      <c:pieChart>
        <c:varyColors val="1"/>
        <c:ser>
          <c:idx val="0"/>
          <c:order val="0"/>
          <c:tx>
            <c:strRef>
              <c:f>Sheet1!$B$1</c:f>
              <c:strCache>
                <c:ptCount val="1"/>
                <c:pt idx="0">
                  <c:v>Percent</c:v>
                </c:pt>
              </c:strCache>
            </c:strRef>
          </c:tx>
          <c:dLbls>
            <c:dLbl>
              <c:idx val="0"/>
              <c:layout>
                <c:manualLayout>
                  <c:x val="1.4318439846182017E-2"/>
                  <c:y val="-1.4761442490921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49-4A9F-955A-B809BF9B8F39}"/>
                </c:ext>
              </c:extLst>
            </c:dLbl>
            <c:dLbl>
              <c:idx val="1"/>
              <c:layout>
                <c:manualLayout>
                  <c:x val="-0.16971424647500458"/>
                  <c:y val="-8.9398123179807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49-4A9F-955A-B809BF9B8F39}"/>
                </c:ext>
              </c:extLst>
            </c:dLbl>
            <c:dLbl>
              <c:idx val="2"/>
              <c:layout>
                <c:manualLayout>
                  <c:x val="0.12583144112799854"/>
                  <c:y val="-7.3321827922194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49-4A9F-955A-B809BF9B8F39}"/>
                </c:ext>
              </c:extLst>
            </c:dLbl>
            <c:dLbl>
              <c:idx val="3"/>
              <c:layout>
                <c:manualLayout>
                  <c:x val="-6.2712140633583588E-2"/>
                  <c:y val="3.22403192751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B9-4772-AFB3-CA4690ACC35B}"/>
                </c:ext>
              </c:extLst>
            </c:dLbl>
            <c:dLbl>
              <c:idx val="6"/>
              <c:layout>
                <c:manualLayout>
                  <c:x val="5.3854696941952024E-2"/>
                  <c:y val="-3.2078524431021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49-4A9F-955A-B809BF9B8F39}"/>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c:v>
                </c:pt>
                <c:pt idx="1">
                  <c:v>0.5</c:v>
                </c:pt>
                <c:pt idx="2">
                  <c:v>0.3</c:v>
                </c:pt>
                <c:pt idx="3">
                  <c:v>0.01</c:v>
                </c:pt>
                <c:pt idx="4">
                  <c:v>0.02</c:v>
                </c:pt>
                <c:pt idx="5">
                  <c:v>0.01</c:v>
                </c:pt>
                <c:pt idx="6">
                  <c:v>0.05</c:v>
                </c:pt>
              </c:numCache>
            </c:numRef>
          </c:val>
          <c:extLst>
            <c:ext xmlns:c16="http://schemas.microsoft.com/office/drawing/2014/chart" uri="{C3380CC4-5D6E-409C-BE32-E72D297353CC}">
              <c16:uniqueId val="{00000004-B549-4A9F-955A-B809BF9B8F3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805163889397543"/>
          <c:y val="0.14474004961708553"/>
          <c:w val="0.35194836110602457"/>
          <c:h val="0.7912619997842735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State</a:t>
            </a:r>
          </a:p>
        </c:rich>
      </c:tx>
      <c:layout>
        <c:manualLayout>
          <c:xMode val="edge"/>
          <c:yMode val="edge"/>
          <c:x val="0.42847300337457822"/>
          <c:y val="0.89814814814814825"/>
        </c:manualLayout>
      </c:layout>
      <c:overlay val="0"/>
    </c:title>
    <c:autoTitleDeleted val="0"/>
    <c:plotArea>
      <c:layout/>
      <c:pieChart>
        <c:varyColors val="1"/>
        <c:ser>
          <c:idx val="0"/>
          <c:order val="0"/>
          <c:tx>
            <c:strRef>
              <c:f>Sheet1!$B$1</c:f>
              <c:strCache>
                <c:ptCount val="1"/>
                <c:pt idx="0">
                  <c:v>Percent</c:v>
                </c:pt>
              </c:strCache>
            </c:strRef>
          </c:tx>
          <c:dLbls>
            <c:dLbl>
              <c:idx val="0"/>
              <c:layout>
                <c:manualLayout>
                  <c:x val="3.2109955005624156E-2"/>
                  <c:y val="-5.0921331751339581E-3"/>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801771653543306"/>
                      <c:h val="9.8059360730593612E-2"/>
                    </c:manualLayout>
                  </c15:layout>
                </c:ext>
                <c:ext xmlns:c16="http://schemas.microsoft.com/office/drawing/2014/chart" uri="{C3380CC4-5D6E-409C-BE32-E72D297353CC}">
                  <c16:uniqueId val="{00000000-52AA-4687-A4E8-04BC71E0CA54}"/>
                </c:ext>
              </c:extLst>
            </c:dLbl>
            <c:dLbl>
              <c:idx val="1"/>
              <c:layout>
                <c:manualLayout>
                  <c:x val="-9.9999999999999936E-2"/>
                  <c:y val="-0.15067450472800489"/>
                </c:manualLayout>
              </c:layout>
              <c:showLegendKey val="0"/>
              <c:showVal val="1"/>
              <c:showCatName val="0"/>
              <c:showSerName val="0"/>
              <c:showPercent val="0"/>
              <c:showBubbleSize val="0"/>
              <c:extLst>
                <c:ext xmlns:c15="http://schemas.microsoft.com/office/drawing/2012/chart" uri="{CE6537A1-D6FC-4f65-9D91-7224C49458BB}">
                  <c15:layout>
                    <c:manualLayout>
                      <c:w val="0.28303571428571428"/>
                      <c:h val="5.8219178082191778E-2"/>
                    </c:manualLayout>
                  </c15:layout>
                </c:ext>
                <c:ext xmlns:c16="http://schemas.microsoft.com/office/drawing/2014/chart" uri="{C3380CC4-5D6E-409C-BE32-E72D297353CC}">
                  <c16:uniqueId val="{00000001-52AA-4687-A4E8-04BC71E0CA54}"/>
                </c:ext>
              </c:extLst>
            </c:dLbl>
            <c:dLbl>
              <c:idx val="3"/>
              <c:layout>
                <c:manualLayout>
                  <c:x val="-0.11046147356580427"/>
                  <c:y val="-3.02736130586416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2F-4B16-A3B5-281885EB2CC1}"/>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0.128</c:v>
                </c:pt>
                <c:pt idx="1">
                  <c:v>0.53</c:v>
                </c:pt>
                <c:pt idx="2">
                  <c:v>0.25600000000000001</c:v>
                </c:pt>
                <c:pt idx="3">
                  <c:v>3.0000000000000001E-3</c:v>
                </c:pt>
                <c:pt idx="4">
                  <c:v>5.0999999999999997E-2</c:v>
                </c:pt>
                <c:pt idx="5">
                  <c:v>2E-3</c:v>
                </c:pt>
                <c:pt idx="6">
                  <c:v>0.03</c:v>
                </c:pt>
              </c:numCache>
            </c:numRef>
          </c:val>
          <c:extLst>
            <c:ext xmlns:c16="http://schemas.microsoft.com/office/drawing/2014/chart" uri="{C3380CC4-5D6E-409C-BE32-E72D297353CC}">
              <c16:uniqueId val="{00000002-52AA-4687-A4E8-04BC71E0CA5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District</a:t>
            </a:r>
          </a:p>
        </c:rich>
      </c:tx>
      <c:layout>
        <c:manualLayout>
          <c:xMode val="edge"/>
          <c:yMode val="edge"/>
          <c:x val="0.23176792934666954"/>
          <c:y val="0.87555555555555553"/>
        </c:manualLayout>
      </c:layout>
      <c:overlay val="0"/>
    </c:title>
    <c:autoTitleDeleted val="0"/>
    <c:plotArea>
      <c:layout/>
      <c:pieChart>
        <c:varyColors val="1"/>
        <c:ser>
          <c:idx val="0"/>
          <c:order val="0"/>
          <c:tx>
            <c:strRef>
              <c:f>Sheet1!$B$1</c:f>
              <c:strCache>
                <c:ptCount val="1"/>
                <c:pt idx="0">
                  <c:v>Percent</c:v>
                </c:pt>
              </c:strCache>
            </c:strRef>
          </c:tx>
          <c:dLbls>
            <c:dLbl>
              <c:idx val="0"/>
              <c:layout>
                <c:manualLayout>
                  <c:x val="9.2504542701393102E-3"/>
                  <c:y val="-4.0802624671916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4B-47C9-91C2-789D5E4E5EBF}"/>
                </c:ext>
              </c:extLst>
            </c:dLbl>
            <c:dLbl>
              <c:idx val="1"/>
              <c:layout>
                <c:manualLayout>
                  <c:x val="-0.17477468610342625"/>
                  <c:y val="-9.2119685039370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4B-47C9-91C2-789D5E4E5EBF}"/>
                </c:ext>
              </c:extLst>
            </c:dLbl>
            <c:dLbl>
              <c:idx val="3"/>
              <c:layout>
                <c:manualLayout>
                  <c:x val="-4.2720405141664981E-2"/>
                  <c:y val="1.1508661417322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41-4DDE-A600-7B46D39EDF8F}"/>
                </c:ext>
              </c:extLst>
            </c:dLbl>
            <c:dLbl>
              <c:idx val="4"/>
              <c:layout>
                <c:manualLayout>
                  <c:x val="-1.5936385355676694E-2"/>
                  <c:y val="-6.6273140857392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41-4DDE-A600-7B46D39EDF8F}"/>
                </c:ext>
              </c:extLst>
            </c:dLbl>
            <c:dLbl>
              <c:idx val="5"/>
              <c:layout>
                <c:manualLayout>
                  <c:x val="0.1020792544513017"/>
                  <c:y val="-0.10188381452318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4B-47C9-91C2-789D5E4E5EBF}"/>
                </c:ext>
              </c:extLst>
            </c:dLbl>
            <c:dLbl>
              <c:idx val="6"/>
              <c:layout>
                <c:manualLayout>
                  <c:x val="6.0142672199758815E-2"/>
                  <c:y val="-9.79772528433945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4B-47C9-91C2-789D5E4E5EBF}"/>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c:v>
                </c:pt>
                <c:pt idx="1">
                  <c:v>0.5</c:v>
                </c:pt>
                <c:pt idx="2">
                  <c:v>0.3</c:v>
                </c:pt>
                <c:pt idx="3">
                  <c:v>0.01</c:v>
                </c:pt>
                <c:pt idx="4">
                  <c:v>0.02</c:v>
                </c:pt>
                <c:pt idx="5">
                  <c:v>0.01</c:v>
                </c:pt>
                <c:pt idx="6">
                  <c:v>0.05</c:v>
                </c:pt>
              </c:numCache>
            </c:numRef>
          </c:val>
          <c:extLst>
            <c:ext xmlns:c16="http://schemas.microsoft.com/office/drawing/2014/chart" uri="{C3380CC4-5D6E-409C-BE32-E72D297353CC}">
              <c16:uniqueId val="{00000004-7A4B-47C9-91C2-789D5E4E5EB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590214684702882"/>
          <c:y val="0.1727692038495188"/>
          <c:w val="0.33281580187091997"/>
          <c:h val="0.7701616797900262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State</a:t>
            </a:r>
          </a:p>
        </c:rich>
      </c:tx>
      <c:layout>
        <c:manualLayout>
          <c:xMode val="edge"/>
          <c:yMode val="edge"/>
          <c:x val="0.42854189765658768"/>
          <c:y val="0.86327537182852143"/>
        </c:manualLayout>
      </c:layout>
      <c:overlay val="0"/>
    </c:title>
    <c:autoTitleDeleted val="0"/>
    <c:plotArea>
      <c:layout>
        <c:manualLayout>
          <c:layoutTarget val="inner"/>
          <c:xMode val="edge"/>
          <c:yMode val="edge"/>
          <c:x val="0.1032405949256343"/>
          <c:y val="0.24097185768445611"/>
          <c:w val="0.8293462123917088"/>
          <c:h val="0.57916010498687664"/>
        </c:manualLayout>
      </c:layout>
      <c:pieChart>
        <c:varyColors val="1"/>
        <c:ser>
          <c:idx val="0"/>
          <c:order val="0"/>
          <c:tx>
            <c:strRef>
              <c:f>Sheet1!$B$1</c:f>
              <c:strCache>
                <c:ptCount val="1"/>
                <c:pt idx="0">
                  <c:v>Percent</c:v>
                </c:pt>
              </c:strCache>
            </c:strRef>
          </c:tx>
          <c:dLbls>
            <c:dLbl>
              <c:idx val="0"/>
              <c:layout>
                <c:manualLayout>
                  <c:x val="5.2540549823873448E-2"/>
                  <c:y val="1.045968212306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ED-4849-8DAB-96D432556E3C}"/>
                </c:ext>
              </c:extLst>
            </c:dLbl>
            <c:dLbl>
              <c:idx val="1"/>
              <c:layout>
                <c:manualLayout>
                  <c:x val="-9.2592446777486154E-2"/>
                  <c:y val="2.7280686629499781E-2"/>
                </c:manualLayout>
              </c:layout>
              <c:showLegendKey val="0"/>
              <c:showVal val="1"/>
              <c:showCatName val="0"/>
              <c:showSerName val="0"/>
              <c:showPercent val="0"/>
              <c:showBubbleSize val="0"/>
              <c:extLst>
                <c:ext xmlns:c15="http://schemas.microsoft.com/office/drawing/2012/chart" uri="{CE6537A1-D6FC-4f65-9D91-7224C49458BB}">
                  <c15:layout>
                    <c:manualLayout>
                      <c:w val="0.28888888888888886"/>
                      <c:h val="6.0218978102189784E-2"/>
                    </c:manualLayout>
                  </c15:layout>
                </c:ext>
                <c:ext xmlns:c16="http://schemas.microsoft.com/office/drawing/2014/chart" uri="{C3380CC4-5D6E-409C-BE32-E72D297353CC}">
                  <c16:uniqueId val="{00000001-1EED-4849-8DAB-96D432556E3C}"/>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0.11799999999999999</c:v>
                </c:pt>
                <c:pt idx="1">
                  <c:v>0.29599999999999999</c:v>
                </c:pt>
                <c:pt idx="2">
                  <c:v>0.54900000000000004</c:v>
                </c:pt>
                <c:pt idx="3">
                  <c:v>3.0000000000000001E-3</c:v>
                </c:pt>
                <c:pt idx="4">
                  <c:v>0.02</c:v>
                </c:pt>
                <c:pt idx="5">
                  <c:v>1E-3</c:v>
                </c:pt>
                <c:pt idx="6">
                  <c:v>1.2E-2</c:v>
                </c:pt>
              </c:numCache>
            </c:numRef>
          </c:val>
          <c:extLst>
            <c:ext xmlns:c16="http://schemas.microsoft.com/office/drawing/2014/chart" uri="{C3380CC4-5D6E-409C-BE32-E72D297353CC}">
              <c16:uniqueId val="{00000002-1EED-4849-8DAB-96D432556E3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District</a:t>
            </a:r>
          </a:p>
        </c:rich>
      </c:tx>
      <c:layout>
        <c:manualLayout>
          <c:xMode val="edge"/>
          <c:yMode val="edge"/>
          <c:x val="0.2415609404458246"/>
          <c:y val="0.87777777777777777"/>
        </c:manualLayout>
      </c:layout>
      <c:overlay val="0"/>
    </c:title>
    <c:autoTitleDeleted val="0"/>
    <c:plotArea>
      <c:layout>
        <c:manualLayout>
          <c:layoutTarget val="inner"/>
          <c:xMode val="edge"/>
          <c:yMode val="edge"/>
          <c:x val="0"/>
          <c:y val="0.273265791776028"/>
          <c:w val="0.60529536800857642"/>
          <c:h val="0.57301294838145234"/>
        </c:manualLayout>
      </c:layout>
      <c:pieChart>
        <c:varyColors val="1"/>
        <c:ser>
          <c:idx val="0"/>
          <c:order val="0"/>
          <c:tx>
            <c:strRef>
              <c:f>Sheet1!$B$1</c:f>
              <c:strCache>
                <c:ptCount val="1"/>
                <c:pt idx="0">
                  <c:v>Percent</c:v>
                </c:pt>
              </c:strCache>
            </c:strRef>
          </c:tx>
          <c:spPr>
            <a:ln>
              <a:solidFill>
                <a:schemeClr val="accent1"/>
              </a:solidFill>
            </a:ln>
          </c:spPr>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38D-45FE-A3A0-3FFC1FB67F5E}"/>
                </c:ext>
              </c:extLst>
            </c:dLbl>
            <c:dLbl>
              <c:idx val="4"/>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38D-45FE-A3A0-3FFC1FB67F5E}"/>
                </c:ext>
              </c:extLst>
            </c:dLbl>
            <c:dLbl>
              <c:idx val="5"/>
              <c:layout>
                <c:manualLayout>
                  <c:x val="2.8877305829728986E-2"/>
                  <c:y val="-3.46132983377078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D7-40E8-8D8D-4C847E34EB4D}"/>
                </c:ext>
              </c:extLst>
            </c:dLbl>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Beginning</c:v>
                </c:pt>
                <c:pt idx="1">
                  <c:v>1-5 Years</c:v>
                </c:pt>
                <c:pt idx="2">
                  <c:v>6-10 Years</c:v>
                </c:pt>
                <c:pt idx="3">
                  <c:v>11-20 Years</c:v>
                </c:pt>
                <c:pt idx="4">
                  <c:v>Over 20 years</c:v>
                </c:pt>
                <c:pt idx="5">
                  <c:v>Over 30 Years</c:v>
                </c:pt>
              </c:strCache>
            </c:strRef>
          </c:cat>
          <c:val>
            <c:numRef>
              <c:f>Sheet1!$B$2:$B$7</c:f>
              <c:numCache>
                <c:formatCode>0.0%</c:formatCode>
                <c:ptCount val="6"/>
                <c:pt idx="0">
                  <c:v>0.15</c:v>
                </c:pt>
                <c:pt idx="1">
                  <c:v>0.25</c:v>
                </c:pt>
                <c:pt idx="2">
                  <c:v>0.25</c:v>
                </c:pt>
                <c:pt idx="3">
                  <c:v>0.25</c:v>
                </c:pt>
                <c:pt idx="4">
                  <c:v>0.1</c:v>
                </c:pt>
                <c:pt idx="5">
                  <c:v>0.05</c:v>
                </c:pt>
              </c:numCache>
            </c:numRef>
          </c:val>
          <c:extLst>
            <c:ext xmlns:c16="http://schemas.microsoft.com/office/drawing/2014/chart" uri="{C3380CC4-5D6E-409C-BE32-E72D297353CC}">
              <c16:uniqueId val="{00000002-638D-45FE-A3A0-3FFC1FB67F5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710230675390928"/>
          <c:y val="0.37149063867016624"/>
          <c:w val="0.3289769324609072"/>
          <c:h val="0.3454519685039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State</a:t>
            </a:r>
          </a:p>
        </c:rich>
      </c:tx>
      <c:layout>
        <c:manualLayout>
          <c:xMode val="edge"/>
          <c:yMode val="edge"/>
          <c:x val="0.4389787401574804"/>
          <c:y val="0.86599737532808385"/>
        </c:manualLayout>
      </c:layout>
      <c:overlay val="0"/>
    </c:title>
    <c:autoTitleDeleted val="0"/>
    <c:plotArea>
      <c:layout>
        <c:manualLayout>
          <c:layoutTarget val="inner"/>
          <c:xMode val="edge"/>
          <c:yMode val="edge"/>
          <c:x val="0.16"/>
          <c:y val="0.19364272647737216"/>
          <c:w val="0.80333333333333334"/>
          <c:h val="0.60858585858585856"/>
        </c:manualLayout>
      </c:layout>
      <c:pieChart>
        <c:varyColors val="1"/>
        <c:ser>
          <c:idx val="0"/>
          <c:order val="0"/>
          <c:tx>
            <c:strRef>
              <c:f>Sheet1!$B$1</c:f>
              <c:strCache>
                <c:ptCount val="1"/>
                <c:pt idx="0">
                  <c:v>Percent</c:v>
                </c:pt>
              </c:strCache>
            </c:strRef>
          </c:tx>
          <c:spPr>
            <a:ln>
              <a:solidFill>
                <a:schemeClr val="accent1"/>
              </a:solidFill>
            </a:ln>
          </c:spPr>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0-08A9-498A-8D09-7F34AEA3B1B3}"/>
                </c:ext>
              </c:extLst>
            </c:dLbl>
            <c:dLbl>
              <c:idx val="4"/>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08A9-498A-8D09-7F34AEA3B1B3}"/>
                </c:ext>
              </c:extLst>
            </c:dLbl>
            <c:dLbl>
              <c:idx val="5"/>
              <c:layout>
                <c:manualLayout>
                  <c:x val="-1.4213648293963255E-2"/>
                  <c:y val="-4.718006840054084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3B-49B8-BFAE-9277F0318BFB}"/>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multiLvlStrRef>
              <c:f>Sheet1!$A$2:$B$6</c:f>
              <c:multiLvlStrCache>
                <c:ptCount val="5"/>
                <c:lvl>
                  <c:pt idx="0">
                    <c:v>9.7%</c:v>
                  </c:pt>
                  <c:pt idx="1">
                    <c:v>26.3%</c:v>
                  </c:pt>
                  <c:pt idx="2">
                    <c:v>20.5%</c:v>
                  </c:pt>
                  <c:pt idx="3">
                    <c:v>27.2%</c:v>
                  </c:pt>
                  <c:pt idx="4">
                    <c:v>13.3%</c:v>
                  </c:pt>
                </c:lvl>
                <c:lvl>
                  <c:pt idx="0">
                    <c:v>Beginning</c:v>
                  </c:pt>
                  <c:pt idx="1">
                    <c:v>1-5 Years</c:v>
                  </c:pt>
                  <c:pt idx="2">
                    <c:v>6-10 Years</c:v>
                  </c:pt>
                  <c:pt idx="3">
                    <c:v>11-20 Years</c:v>
                  </c:pt>
                  <c:pt idx="4">
                    <c:v>Over 20 years</c:v>
                  </c:pt>
                </c:lvl>
              </c:multiLvlStrCache>
            </c:multiLvlStrRef>
          </c:cat>
          <c:val>
            <c:numRef>
              <c:f>Sheet1!$B$2:$B$7</c:f>
              <c:numCache>
                <c:formatCode>0.0%</c:formatCode>
                <c:ptCount val="6"/>
                <c:pt idx="0">
                  <c:v>9.7000000000000003E-2</c:v>
                </c:pt>
                <c:pt idx="1">
                  <c:v>0.26300000000000001</c:v>
                </c:pt>
                <c:pt idx="2">
                  <c:v>0.20499999999999999</c:v>
                </c:pt>
                <c:pt idx="3">
                  <c:v>0.27200000000000002</c:v>
                </c:pt>
                <c:pt idx="4">
                  <c:v>0.13300000000000001</c:v>
                </c:pt>
                <c:pt idx="5">
                  <c:v>2.9000000000000001E-2</c:v>
                </c:pt>
              </c:numCache>
            </c:numRef>
          </c:val>
          <c:extLst>
            <c:ext xmlns:c16="http://schemas.microsoft.com/office/drawing/2014/chart" uri="{C3380CC4-5D6E-409C-BE32-E72D297353CC}">
              <c16:uniqueId val="{00000002-08A9-498A-8D09-7F34AEA3B1B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Felony</c:v>
                </c:pt>
              </c:strCache>
            </c:strRef>
          </c:tx>
          <c:invertIfNegative val="0"/>
          <c:cat>
            <c:strRef>
              <c:f>Sheet1!$A$2</c:f>
              <c:strCache>
                <c:ptCount val="1"/>
                <c:pt idx="0">
                  <c:v>2022 - 2023</c:v>
                </c:pt>
              </c:strCache>
            </c:strRef>
          </c:cat>
          <c:val>
            <c:numRef>
              <c:f>Sheet1!$B$2</c:f>
              <c:numCache>
                <c:formatCode>General</c:formatCode>
                <c:ptCount val="1"/>
                <c:pt idx="0">
                  <c:v>70</c:v>
                </c:pt>
              </c:numCache>
            </c:numRef>
          </c:val>
          <c:extLst>
            <c:ext xmlns:c16="http://schemas.microsoft.com/office/drawing/2014/chart" uri="{C3380CC4-5D6E-409C-BE32-E72D297353CC}">
              <c16:uniqueId val="{00000000-CC6F-4D98-B507-18A931E56FDE}"/>
            </c:ext>
          </c:extLst>
        </c:ser>
        <c:ser>
          <c:idx val="1"/>
          <c:order val="1"/>
          <c:tx>
            <c:strRef>
              <c:f>Sheet1!$C$1</c:f>
              <c:strCache>
                <c:ptCount val="1"/>
                <c:pt idx="0">
                  <c:v>Controlled Substance/Drugs</c:v>
                </c:pt>
              </c:strCache>
            </c:strRef>
          </c:tx>
          <c:invertIfNegative val="0"/>
          <c:cat>
            <c:strRef>
              <c:f>Sheet1!$A$2</c:f>
              <c:strCache>
                <c:ptCount val="1"/>
                <c:pt idx="0">
                  <c:v>2022 - 2023</c:v>
                </c:pt>
              </c:strCache>
            </c:strRef>
          </c:cat>
          <c:val>
            <c:numRef>
              <c:f>Sheet1!$C$2</c:f>
              <c:numCache>
                <c:formatCode>General</c:formatCode>
                <c:ptCount val="1"/>
                <c:pt idx="0">
                  <c:v>60</c:v>
                </c:pt>
              </c:numCache>
            </c:numRef>
          </c:val>
          <c:extLst>
            <c:ext xmlns:c16="http://schemas.microsoft.com/office/drawing/2014/chart" uri="{C3380CC4-5D6E-409C-BE32-E72D297353CC}">
              <c16:uniqueId val="{00000001-CC6F-4D98-B507-18A931E56FDE}"/>
            </c:ext>
          </c:extLst>
        </c:ser>
        <c:ser>
          <c:idx val="2"/>
          <c:order val="2"/>
          <c:tx>
            <c:strRef>
              <c:f>Sheet1!$D$1</c:f>
              <c:strCache>
                <c:ptCount val="1"/>
                <c:pt idx="0">
                  <c:v>Alcohol</c:v>
                </c:pt>
              </c:strCache>
            </c:strRef>
          </c:tx>
          <c:invertIfNegative val="0"/>
          <c:cat>
            <c:strRef>
              <c:f>Sheet1!$A$2</c:f>
              <c:strCache>
                <c:ptCount val="1"/>
                <c:pt idx="0">
                  <c:v>2022 - 2023</c:v>
                </c:pt>
              </c:strCache>
            </c:strRef>
          </c:cat>
          <c:val>
            <c:numRef>
              <c:f>Sheet1!$D$2</c:f>
              <c:numCache>
                <c:formatCode>General</c:formatCode>
                <c:ptCount val="1"/>
                <c:pt idx="0">
                  <c:v>50</c:v>
                </c:pt>
              </c:numCache>
            </c:numRef>
          </c:val>
          <c:extLst>
            <c:ext xmlns:c16="http://schemas.microsoft.com/office/drawing/2014/chart" uri="{C3380CC4-5D6E-409C-BE32-E72D297353CC}">
              <c16:uniqueId val="{00000002-CC6F-4D98-B507-18A931E56FDE}"/>
            </c:ext>
          </c:extLst>
        </c:ser>
        <c:ser>
          <c:idx val="3"/>
          <c:order val="3"/>
          <c:tx>
            <c:strRef>
              <c:f>Sheet1!$E$1</c:f>
              <c:strCache>
                <c:ptCount val="1"/>
                <c:pt idx="0">
                  <c:v>Terroristic Threat</c:v>
                </c:pt>
              </c:strCache>
            </c:strRef>
          </c:tx>
          <c:spPr>
            <a:solidFill>
              <a:srgbClr val="304269">
                <a:lumMod val="20000"/>
                <a:lumOff val="80000"/>
              </a:srgbClr>
            </a:solidFill>
          </c:spPr>
          <c:invertIfNegative val="0"/>
          <c:cat>
            <c:strRef>
              <c:f>Sheet1!$A$2</c:f>
              <c:strCache>
                <c:ptCount val="1"/>
                <c:pt idx="0">
                  <c:v>2022 - 2023</c:v>
                </c:pt>
              </c:strCache>
            </c:strRef>
          </c:cat>
          <c:val>
            <c:numRef>
              <c:f>Sheet1!$E$2</c:f>
              <c:numCache>
                <c:formatCode>General</c:formatCode>
                <c:ptCount val="1"/>
                <c:pt idx="0">
                  <c:v>40</c:v>
                </c:pt>
              </c:numCache>
            </c:numRef>
          </c:val>
          <c:extLst>
            <c:ext xmlns:c16="http://schemas.microsoft.com/office/drawing/2014/chart" uri="{C3380CC4-5D6E-409C-BE32-E72D297353CC}">
              <c16:uniqueId val="{00000003-CC6F-4D98-B507-18A931E56FDE}"/>
            </c:ext>
          </c:extLst>
        </c:ser>
        <c:ser>
          <c:idx val="4"/>
          <c:order val="4"/>
          <c:tx>
            <c:strRef>
              <c:f>Sheet1!$F$1</c:f>
              <c:strCache>
                <c:ptCount val="1"/>
                <c:pt idx="0">
                  <c:v>Assault-District Employee</c:v>
                </c:pt>
              </c:strCache>
            </c:strRef>
          </c:tx>
          <c:invertIfNegative val="0"/>
          <c:cat>
            <c:strRef>
              <c:f>Sheet1!$A$2</c:f>
              <c:strCache>
                <c:ptCount val="1"/>
                <c:pt idx="0">
                  <c:v>2022 - 2023</c:v>
                </c:pt>
              </c:strCache>
            </c:strRef>
          </c:cat>
          <c:val>
            <c:numRef>
              <c:f>Sheet1!$F$2</c:f>
              <c:numCache>
                <c:formatCode>General</c:formatCode>
                <c:ptCount val="1"/>
                <c:pt idx="0">
                  <c:v>30</c:v>
                </c:pt>
              </c:numCache>
            </c:numRef>
          </c:val>
          <c:extLst>
            <c:ext xmlns:c16="http://schemas.microsoft.com/office/drawing/2014/chart" uri="{C3380CC4-5D6E-409C-BE32-E72D297353CC}">
              <c16:uniqueId val="{00000004-CC6F-4D98-B507-18A931E56FDE}"/>
            </c:ext>
          </c:extLst>
        </c:ser>
        <c:ser>
          <c:idx val="5"/>
          <c:order val="5"/>
          <c:tx>
            <c:strRef>
              <c:f>Sheet1!$G$1</c:f>
              <c:strCache>
                <c:ptCount val="1"/>
                <c:pt idx="0">
                  <c:v>Assault-NonDistrict Employee</c:v>
                </c:pt>
              </c:strCache>
            </c:strRef>
          </c:tx>
          <c:invertIfNegative val="0"/>
          <c:cat>
            <c:strRef>
              <c:f>Sheet1!$A$2</c:f>
              <c:strCache>
                <c:ptCount val="1"/>
                <c:pt idx="0">
                  <c:v>2022 - 2023</c:v>
                </c:pt>
              </c:strCache>
            </c:strRef>
          </c:cat>
          <c:val>
            <c:numRef>
              <c:f>Sheet1!$G$2</c:f>
              <c:numCache>
                <c:formatCode>General</c:formatCode>
                <c:ptCount val="1"/>
                <c:pt idx="0">
                  <c:v>20</c:v>
                </c:pt>
              </c:numCache>
            </c:numRef>
          </c:val>
          <c:extLst>
            <c:ext xmlns:c16="http://schemas.microsoft.com/office/drawing/2014/chart" uri="{C3380CC4-5D6E-409C-BE32-E72D297353CC}">
              <c16:uniqueId val="{00000000-3416-41BC-9508-56B7239DE010}"/>
            </c:ext>
          </c:extLst>
        </c:ser>
        <c:ser>
          <c:idx val="6"/>
          <c:order val="6"/>
          <c:tx>
            <c:strRef>
              <c:f>Sheet1!$H$1</c:f>
              <c:strCache>
                <c:ptCount val="1"/>
                <c:pt idx="0">
                  <c:v>Fighting</c:v>
                </c:pt>
              </c:strCache>
            </c:strRef>
          </c:tx>
          <c:invertIfNegative val="0"/>
          <c:cat>
            <c:strRef>
              <c:f>Sheet1!$A$2</c:f>
              <c:strCache>
                <c:ptCount val="1"/>
                <c:pt idx="0">
                  <c:v>2022 - 2023</c:v>
                </c:pt>
              </c:strCache>
            </c:strRef>
          </c:cat>
          <c:val>
            <c:numRef>
              <c:f>Sheet1!$H$2</c:f>
              <c:numCache>
                <c:formatCode>General</c:formatCode>
                <c:ptCount val="1"/>
                <c:pt idx="0">
                  <c:v>10</c:v>
                </c:pt>
              </c:numCache>
            </c:numRef>
          </c:val>
          <c:extLst>
            <c:ext xmlns:c16="http://schemas.microsoft.com/office/drawing/2014/chart" uri="{C3380CC4-5D6E-409C-BE32-E72D297353CC}">
              <c16:uniqueId val="{00000003-3416-41BC-9508-56B7239DE010}"/>
            </c:ext>
          </c:extLst>
        </c:ser>
        <c:dLbls>
          <c:showLegendKey val="0"/>
          <c:showVal val="0"/>
          <c:showCatName val="0"/>
          <c:showSerName val="0"/>
          <c:showPercent val="0"/>
          <c:showBubbleSize val="0"/>
        </c:dLbls>
        <c:gapWidth val="150"/>
        <c:axId val="463028560"/>
        <c:axId val="463028952"/>
      </c:barChart>
      <c:catAx>
        <c:axId val="463028560"/>
        <c:scaling>
          <c:orientation val="minMax"/>
        </c:scaling>
        <c:delete val="0"/>
        <c:axPos val="b"/>
        <c:numFmt formatCode="General" sourceLinked="0"/>
        <c:majorTickMark val="out"/>
        <c:minorTickMark val="none"/>
        <c:tickLblPos val="low"/>
        <c:crossAx val="463028952"/>
        <c:crosses val="autoZero"/>
        <c:auto val="1"/>
        <c:lblAlgn val="ctr"/>
        <c:lblOffset val="100"/>
        <c:noMultiLvlLbl val="0"/>
      </c:catAx>
      <c:valAx>
        <c:axId val="463028952"/>
        <c:scaling>
          <c:orientation val="minMax"/>
        </c:scaling>
        <c:delete val="0"/>
        <c:axPos val="l"/>
        <c:majorGridlines/>
        <c:numFmt formatCode="General" sourceLinked="1"/>
        <c:majorTickMark val="out"/>
        <c:minorTickMark val="cross"/>
        <c:tickLblPos val="nextTo"/>
        <c:spPr>
          <a:ln/>
        </c:spPr>
        <c:crossAx val="463028560"/>
        <c:crosses val="autoZero"/>
        <c:crossBetween val="between"/>
      </c:valAx>
    </c:plotArea>
    <c:legend>
      <c:legendPos val="r"/>
      <c:layout>
        <c:manualLayout>
          <c:xMode val="edge"/>
          <c:yMode val="edge"/>
          <c:x val="0.67282182988845141"/>
          <c:y val="0.10743891639583833"/>
          <c:w val="0.31676150344488191"/>
          <c:h val="0.43055153008920977"/>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ENG I</c:v>
                </c:pt>
                <c:pt idx="1">
                  <c:v>ENG II</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B38E-40B8-A387-7E49D73B56AD}"/>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ENG I</c:v>
                </c:pt>
                <c:pt idx="1">
                  <c:v>ENG II</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B38E-40B8-A387-7E49D73B56AD}"/>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ENG I</c:v>
                </c:pt>
                <c:pt idx="1">
                  <c:v>ENG II</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B38E-40B8-A387-7E49D73B56AD}"/>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ENG I</c:v>
                </c:pt>
                <c:pt idx="1">
                  <c:v>ENG II</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B38E-40B8-A387-7E49D73B56AD}"/>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ENG I</c:v>
                </c:pt>
                <c:pt idx="1">
                  <c:v>ENG II</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B38E-40B8-A387-7E49D73B56AD}"/>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ENG I</c:v>
                </c:pt>
                <c:pt idx="1">
                  <c:v>ENG II</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B38E-40B8-A387-7E49D73B56AD}"/>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ENG I</c:v>
                </c:pt>
                <c:pt idx="1">
                  <c:v>ENG II</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B38E-40B8-A387-7E49D73B56AD}"/>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ENG I</c:v>
                </c:pt>
                <c:pt idx="1">
                  <c:v>ENG II</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B38E-40B8-A387-7E49D73B56AD}"/>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ENG I</c:v>
                </c:pt>
                <c:pt idx="1">
                  <c:v>ENG II</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B38E-40B8-A387-7E49D73B56AD}"/>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ENG I</c:v>
                </c:pt>
                <c:pt idx="1">
                  <c:v>ENG II</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B38E-40B8-A387-7E49D73B56AD}"/>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ENG I</c:v>
                </c:pt>
                <c:pt idx="1">
                  <c:v>ENG II</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B38E-40B8-A387-7E49D73B56AD}"/>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3</c:v>
                </c:pt>
                <c:pt idx="1">
                  <c:v>GR 4</c:v>
                </c:pt>
                <c:pt idx="2">
                  <c:v>GR 5</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3</c:v>
                </c:pt>
                <c:pt idx="1">
                  <c:v>GR 4</c:v>
                </c:pt>
                <c:pt idx="2">
                  <c:v>GR 5</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3</c:v>
                </c:pt>
                <c:pt idx="1">
                  <c:v>GR 4</c:v>
                </c:pt>
                <c:pt idx="2">
                  <c:v>GR 5</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3</c:v>
                </c:pt>
                <c:pt idx="1">
                  <c:v>GR 4</c:v>
                </c:pt>
                <c:pt idx="2">
                  <c:v>GR 5</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3</c:v>
                </c:pt>
                <c:pt idx="1">
                  <c:v>GR 4</c:v>
                </c:pt>
                <c:pt idx="2">
                  <c:v>GR 5</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3</c:v>
                </c:pt>
                <c:pt idx="1">
                  <c:v>GR 4</c:v>
                </c:pt>
                <c:pt idx="2">
                  <c:v>GR 5</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3</c:v>
                </c:pt>
                <c:pt idx="1">
                  <c:v>GR 4</c:v>
                </c:pt>
                <c:pt idx="2">
                  <c:v>GR 5</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3</c:v>
                </c:pt>
                <c:pt idx="1">
                  <c:v>GR 4</c:v>
                </c:pt>
                <c:pt idx="2">
                  <c:v>GR 5</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3</c:v>
                </c:pt>
                <c:pt idx="1">
                  <c:v>GR 4</c:v>
                </c:pt>
                <c:pt idx="2">
                  <c:v>GR 5</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3</c:v>
                </c:pt>
                <c:pt idx="1">
                  <c:v>GR 4</c:v>
                </c:pt>
                <c:pt idx="2">
                  <c:v>GR 5</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3</c:v>
                </c:pt>
                <c:pt idx="1">
                  <c:v>GR 4</c:v>
                </c:pt>
                <c:pt idx="2">
                  <c:v>GR 5</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92"/>
          <c:y val="4.1125541125541128E-2"/>
          <c:w val="0.14920620717864813"/>
          <c:h val="0.84160019770255989"/>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6</c:v>
                </c:pt>
                <c:pt idx="1">
                  <c:v>GR 7</c:v>
                </c:pt>
                <c:pt idx="2">
                  <c:v>GR 8</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6</c:v>
                </c:pt>
                <c:pt idx="1">
                  <c:v>GR 7</c:v>
                </c:pt>
                <c:pt idx="2">
                  <c:v>GR 8</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6</c:v>
                </c:pt>
                <c:pt idx="1">
                  <c:v>GR 7</c:v>
                </c:pt>
                <c:pt idx="2">
                  <c:v>GR 8</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6</c:v>
                </c:pt>
                <c:pt idx="1">
                  <c:v>GR 7</c:v>
                </c:pt>
                <c:pt idx="2">
                  <c:v>GR 8</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6</c:v>
                </c:pt>
                <c:pt idx="1">
                  <c:v>GR 7</c:v>
                </c:pt>
                <c:pt idx="2">
                  <c:v>GR 8</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6</c:v>
                </c:pt>
                <c:pt idx="1">
                  <c:v>GR 7</c:v>
                </c:pt>
                <c:pt idx="2">
                  <c:v>GR 8</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6</c:v>
                </c:pt>
                <c:pt idx="1">
                  <c:v>GR 7</c:v>
                </c:pt>
                <c:pt idx="2">
                  <c:v>GR 8</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6</c:v>
                </c:pt>
                <c:pt idx="1">
                  <c:v>GR 7</c:v>
                </c:pt>
                <c:pt idx="2">
                  <c:v>GR 8</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6</c:v>
                </c:pt>
                <c:pt idx="1">
                  <c:v>GR 7</c:v>
                </c:pt>
                <c:pt idx="2">
                  <c:v>GR 8</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6</c:v>
                </c:pt>
                <c:pt idx="1">
                  <c:v>GR 7</c:v>
                </c:pt>
                <c:pt idx="2">
                  <c:v>GR 8</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6</c:v>
                </c:pt>
                <c:pt idx="1">
                  <c:v>GR 7</c:v>
                </c:pt>
                <c:pt idx="2">
                  <c:v>GR 8</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4632512065024135"/>
          <c:y val="3.3217268296008455E-2"/>
          <c:w val="0.15367487934975871"/>
          <c:h val="0.8356328186249446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GR 3</c:v>
                </c:pt>
                <c:pt idx="1">
                  <c:v>GR 4</c:v>
                </c:pt>
                <c:pt idx="2">
                  <c:v>GR 5</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GR 3</c:v>
                </c:pt>
                <c:pt idx="1">
                  <c:v>GR 4</c:v>
                </c:pt>
                <c:pt idx="2">
                  <c:v>GR 5</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GR 3</c:v>
                </c:pt>
                <c:pt idx="1">
                  <c:v>GR 4</c:v>
                </c:pt>
                <c:pt idx="2">
                  <c:v>GR 5</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GR 3</c:v>
                </c:pt>
                <c:pt idx="1">
                  <c:v>GR 4</c:v>
                </c:pt>
                <c:pt idx="2">
                  <c:v>GR 5</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GR 3</c:v>
                </c:pt>
                <c:pt idx="1">
                  <c:v>GR 4</c:v>
                </c:pt>
                <c:pt idx="2">
                  <c:v>GR 5</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GR 3</c:v>
                </c:pt>
                <c:pt idx="1">
                  <c:v>GR 4</c:v>
                </c:pt>
                <c:pt idx="2">
                  <c:v>GR 5</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GR 3</c:v>
                </c:pt>
                <c:pt idx="1">
                  <c:v>GR 4</c:v>
                </c:pt>
                <c:pt idx="2">
                  <c:v>GR 5</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GR 3</c:v>
                </c:pt>
                <c:pt idx="1">
                  <c:v>GR 4</c:v>
                </c:pt>
                <c:pt idx="2">
                  <c:v>GR 5</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Sheet1!$A$2:$A$4</c:f>
              <c:strCache>
                <c:ptCount val="3"/>
                <c:pt idx="0">
                  <c:v>GR 3</c:v>
                </c:pt>
                <c:pt idx="1">
                  <c:v>GR 4</c:v>
                </c:pt>
                <c:pt idx="2">
                  <c:v>GR 5</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GR 3</c:v>
                </c:pt>
                <c:pt idx="1">
                  <c:v>GR 4</c:v>
                </c:pt>
                <c:pt idx="2">
                  <c:v>GR 5</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GR 3</c:v>
                </c:pt>
                <c:pt idx="1">
                  <c:v>GR 4</c:v>
                </c:pt>
                <c:pt idx="2">
                  <c:v>GR 5</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4.1125541125541128E-2"/>
          <c:w val="0.14920620717864813"/>
          <c:h val="0.84160019770255989"/>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texas-academic-performance-repor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texas-academic-performance-repor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www.txhighereddata.org/index.cfm?objectid=5BFD5120-D971-11E8-BB650050560100A9"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400"/>
              <a:buNone/>
            </a:pPr>
            <a:r>
              <a:rPr lang="en-US" sz="1020" i="1" dirty="0"/>
              <a:t>This PowerPoint presentation has been designed for both campus and district use.  The notes in italics are instructions for the user.  </a:t>
            </a:r>
            <a:endParaRPr dirty="0"/>
          </a:p>
          <a:p>
            <a:pPr marL="0" lvl="0" indent="0" algn="l" rtl="0">
              <a:lnSpc>
                <a:spcPct val="80000"/>
              </a:lnSpc>
              <a:spcBef>
                <a:spcPts val="0"/>
              </a:spcBef>
              <a:spcAft>
                <a:spcPts val="0"/>
              </a:spcAft>
              <a:buSzPts val="1400"/>
              <a:buNone/>
            </a:pPr>
            <a:endParaRPr sz="1020" i="1" dirty="0"/>
          </a:p>
          <a:p>
            <a:pPr marL="0" lvl="0" indent="0" algn="l" rtl="0">
              <a:lnSpc>
                <a:spcPct val="80000"/>
              </a:lnSpc>
              <a:spcBef>
                <a:spcPts val="0"/>
              </a:spcBef>
              <a:spcAft>
                <a:spcPts val="0"/>
              </a:spcAft>
              <a:buSzPts val="1400"/>
              <a:buNone/>
            </a:pPr>
            <a:endParaRPr sz="1020" i="1" dirty="0"/>
          </a:p>
          <a:p>
            <a:pPr marL="0" lvl="0" indent="0" algn="l" rtl="0">
              <a:lnSpc>
                <a:spcPct val="80000"/>
              </a:lnSpc>
              <a:spcBef>
                <a:spcPts val="0"/>
              </a:spcBef>
              <a:spcAft>
                <a:spcPts val="0"/>
              </a:spcAft>
              <a:buSzPts val="1400"/>
              <a:buNone/>
            </a:pPr>
            <a:r>
              <a:rPr lang="en-US" sz="1020" i="1" dirty="0"/>
              <a:t>Insert your own campus/district name into the title.</a:t>
            </a:r>
            <a:endParaRPr dirty="0"/>
          </a:p>
          <a:p>
            <a:pPr marL="0" lvl="0" indent="0" algn="l" rtl="0">
              <a:lnSpc>
                <a:spcPct val="80000"/>
              </a:lnSpc>
              <a:spcBef>
                <a:spcPts val="0"/>
              </a:spcBef>
              <a:spcAft>
                <a:spcPts val="0"/>
              </a:spcAft>
              <a:buSzPts val="1400"/>
              <a:buNone/>
            </a:pPr>
            <a:endParaRPr sz="1020" i="1" dirty="0"/>
          </a:p>
          <a:p>
            <a:pPr marL="0" lvl="0" indent="0" algn="l" rtl="0">
              <a:lnSpc>
                <a:spcPct val="8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8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#46 STAAR tab - STAAR Performance</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#47 - #55 STAAR tab- Progress</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#56 - #64 Attendance and Graduation tab - Attendance, Graduation, and Dropout Rates</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#66 Postsecondary tab - College, Career, and Military Readiness (CCMS)</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#67 - #68 Postsecondary tab - CCMR-Related Indicators</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#69 - #70 Profile tab - Student Information</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#71 - #73 Profile tab - Staff Information</a:t>
            </a:r>
            <a:endParaRPr dirty="0"/>
          </a:p>
          <a:p>
            <a:pPr marL="457200" lvl="1" indent="0" algn="l" rtl="0">
              <a:lnSpc>
                <a:spcPct val="8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https://rptsvr1.tea.texas.gov/perfreport/tapr/2021/index.html</a:t>
            </a:r>
            <a:endParaRPr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#34 Pages 3 - 8</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#35 - #46 Page 11</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#47 - #55 Page 9</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#56 - #64 Pages 14 - 15</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#68 Pages 18 - 22</a:t>
            </a:r>
            <a:endParaRPr dirty="0"/>
          </a:p>
          <a:p>
            <a:pPr marL="457200" lvl="1"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#69 - #73 Pages 23 - 28</a:t>
            </a:r>
            <a:endParaRPr dirty="0"/>
          </a:p>
          <a:p>
            <a:pPr marL="0" lvl="0" indent="0" algn="l" rtl="0">
              <a:lnSpc>
                <a:spcPct val="80000"/>
              </a:lnSpc>
              <a:spcBef>
                <a:spcPts val="0"/>
              </a:spcBef>
              <a:spcAft>
                <a:spcPts val="0"/>
              </a:spcAft>
              <a:buClr>
                <a:schemeClr val="dk1"/>
              </a:buClr>
              <a:buSzPts val="1020"/>
              <a:buFont typeface="Calibri"/>
              <a:buNone/>
            </a:pPr>
            <a:endParaRPr sz="1020" i="0" dirty="0"/>
          </a:p>
          <a:p>
            <a:pPr marL="216233" lvl="0" indent="-151463" algn="l" rtl="0">
              <a:lnSpc>
                <a:spcPct val="80000"/>
              </a:lnSpc>
              <a:spcBef>
                <a:spcPts val="0"/>
              </a:spcBef>
              <a:spcAft>
                <a:spcPts val="0"/>
              </a:spcAft>
              <a:buClr>
                <a:schemeClr val="dk1"/>
              </a:buClr>
              <a:buSzPts val="1020"/>
              <a:buFont typeface="Calibri"/>
              <a:buNone/>
            </a:pPr>
            <a:endParaRPr sz="1020" dirty="0"/>
          </a:p>
          <a:p>
            <a:pPr marL="0" lvl="0" indent="0" algn="l" rtl="0">
              <a:lnSpc>
                <a:spcPct val="80000"/>
              </a:lnSpc>
              <a:spcBef>
                <a:spcPts val="0"/>
              </a:spcBef>
              <a:spcAft>
                <a:spcPts val="0"/>
              </a:spcAft>
              <a:buSzPts val="1400"/>
              <a:buNone/>
            </a:pPr>
            <a:endParaRPr sz="1020"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
        <p:nvSpPr>
          <p:cNvPr id="162" name="Google Shape;1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a:t>TAPR CONTENTS (Continued)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a:t>TAPR CONTENTS (Continued)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
        <p:nvSpPr>
          <p:cNvPr id="178" name="Google Shape;1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a:t>TAPR CONTENTS (Continued)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dirty="0"/>
          </a:p>
          <a:p>
            <a:pPr marL="0" lvl="0" indent="0" algn="l" rtl="0">
              <a:lnSpc>
                <a:spcPct val="70000"/>
              </a:lnSpc>
              <a:spcBef>
                <a:spcPts val="0"/>
              </a:spcBef>
              <a:spcAft>
                <a:spcPts val="0"/>
              </a:spcAft>
              <a:buSzPts val="1400"/>
              <a:buNone/>
            </a:pPr>
            <a:endParaRPr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70000"/>
              </a:lnSpc>
              <a:spcBef>
                <a:spcPts val="0"/>
              </a:spcBef>
              <a:spcAft>
                <a:spcPts val="0"/>
              </a:spcAft>
              <a:buClr>
                <a:schemeClr val="dk1"/>
              </a:buClr>
              <a:buSzPts val="1020"/>
              <a:buFont typeface="Calibri"/>
              <a:buNone/>
            </a:pPr>
            <a:endParaRPr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70000"/>
              </a:lnSpc>
              <a:spcBef>
                <a:spcPts val="0"/>
              </a:spcBef>
              <a:spcAft>
                <a:spcPts val="0"/>
              </a:spcAft>
              <a:buClr>
                <a:schemeClr val="dk1"/>
              </a:buClr>
              <a:buSzPts val="1020"/>
              <a:buFont typeface="Calibri"/>
              <a:buNone/>
            </a:pPr>
            <a:endParaRPr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dirty="0"/>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dirty="0"/>
          </a:p>
          <a:p>
            <a:pPr marL="0" lvl="0" indent="0" algn="l" rtl="0">
              <a:lnSpc>
                <a:spcPct val="70000"/>
              </a:lnSpc>
              <a:spcBef>
                <a:spcPts val="0"/>
              </a:spcBef>
              <a:spcAft>
                <a:spcPts val="0"/>
              </a:spcAft>
              <a:buClr>
                <a:schemeClr val="dk1"/>
              </a:buClr>
              <a:buSzPts val="1020"/>
              <a:buFont typeface="Calibri"/>
              <a:buNone/>
            </a:pPr>
            <a:endParaRPr sz="1020" i="0" dirty="0"/>
          </a:p>
          <a:p>
            <a:pPr marL="216233" lvl="0" indent="-151463" algn="l" rtl="0">
              <a:lnSpc>
                <a:spcPct val="70000"/>
              </a:lnSpc>
              <a:spcBef>
                <a:spcPts val="0"/>
              </a:spcBef>
              <a:spcAft>
                <a:spcPts val="0"/>
              </a:spcAft>
              <a:buClr>
                <a:schemeClr val="dk1"/>
              </a:buClr>
              <a:buSzPts val="1020"/>
              <a:buFont typeface="Calibri"/>
              <a:buNone/>
            </a:pPr>
            <a:endParaRPr sz="1020" dirty="0"/>
          </a:p>
          <a:p>
            <a:pPr marL="0" lvl="0" indent="0" algn="l" rtl="0">
              <a:lnSpc>
                <a:spcPct val="70000"/>
              </a:lnSpc>
              <a:spcBef>
                <a:spcPts val="0"/>
              </a:spcBef>
              <a:spcAft>
                <a:spcPts val="0"/>
              </a:spcAft>
              <a:buSzPts val="1400"/>
              <a:buNone/>
            </a:pPr>
            <a:endParaRPr sz="1020" dirty="0"/>
          </a:p>
        </p:txBody>
      </p:sp>
      <p:sp>
        <p:nvSpPr>
          <p:cNvPr id="187" name="Google Shape;18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195" name="Google Shape;19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03" name="Google Shape;20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11" name="Google Shape;21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19" name="Google Shape;21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27" name="Google Shape;22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35" name="Google Shape;23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Each district’s board of trustees must hold a public hearing to discuss the district’s annual report within 90 days of receiving the PDF TAPR in December, 2021 (winter break not included). Within two weeks following the public meeting, each district must widely publish its annual report, including posting it on the district website and other public places. The PDF TAPR comprises the main part of the district’s annual report, and it must be published in the same format as provided by TEA. Districts may promote the online TAPR (Now TPRS) system as well but the annual report must use the PDF TAPR. </a:t>
            </a: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43" name="Google Shape;24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51" name="Google Shape;25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59" name="Google Shape;25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67" name="Google Shape;26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75" name="Google Shape;275;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83" name="Google Shape;28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91" name="Google Shape;29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299" name="Google Shape;299;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07" name="Google Shape;307;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15" name="Google Shape;315;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200000"/>
              </a:lnSpc>
              <a:spcBef>
                <a:spcPts val="0"/>
              </a:spcBef>
              <a:spcAft>
                <a:spcPts val="0"/>
              </a:spcAft>
              <a:buClr>
                <a:srgbClr val="C45816"/>
              </a:buClr>
              <a:buSzPts val="1800"/>
              <a:buFont typeface="Noto Sans Symbols"/>
              <a:buNone/>
            </a:pPr>
            <a:endParaRPr i="1"/>
          </a:p>
          <a:p>
            <a:pPr marL="0" marR="0" lvl="0" indent="0" algn="l" rtl="0">
              <a:lnSpc>
                <a:spcPct val="200000"/>
              </a:lnSpc>
              <a:spcBef>
                <a:spcPts val="600"/>
              </a:spcBef>
              <a:spcAft>
                <a:spcPts val="0"/>
              </a:spcAft>
              <a:buClr>
                <a:srgbClr val="C45816"/>
              </a:buClr>
              <a:buSzPts val="1800"/>
              <a:buFont typeface="Noto Sans Symbols"/>
              <a:buNone/>
            </a:pPr>
            <a:endParaRPr i="1"/>
          </a:p>
        </p:txBody>
      </p:sp>
      <p:sp>
        <p:nvSpPr>
          <p:cNvPr id="105" name="Google Shape;10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23" name="Google Shape;323;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31" name="Google Shape;331;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39" name="Google Shape;33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47" name="Google Shape;347;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55" name="Google Shape;35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63" name="Google Shape;36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71" name="Google Shape;371;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79" name="Google Shape;379;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87" name="Google Shape;38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395" name="Google Shape;39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Insert appropriate district/campus website links.</a:t>
            </a:r>
            <a:endParaRPr i="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03" name="Google Shape;403;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11" name="Google Shape;411;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19" name="Google Shape;419;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27" name="Google Shape;427;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35" name="Google Shape;43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43" name="Google Shape;443;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51" name="Google Shape;451;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59" name="Google Shape;459;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67" name="Google Shape;46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75" name="Google Shape;475;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i="1" dirty="0"/>
              <a:t>Link to HTML TAPR System: </a:t>
            </a:r>
            <a:r>
              <a:rPr lang="en-US" u="sng" dirty="0">
                <a:solidFill>
                  <a:schemeClr val="hlink"/>
                </a:solidFill>
                <a:hlinkClick r:id="rId3"/>
              </a:rPr>
              <a:t>https://tea.texas.gov/texas-schools/accountability/academic-accountability/performance-reporting/texas-academic-performance-reports</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i="1" dirty="0"/>
              <a:t>Link to HTML TPRS System: </a:t>
            </a:r>
            <a:r>
              <a:rPr lang="en-US" sz="1200" b="0" i="0" u="sng" strike="noStrike" cap="none" dirty="0">
                <a:solidFill>
                  <a:srgbClr val="0070C0"/>
                </a:solidFill>
                <a:latin typeface="Calibri"/>
                <a:cs typeface="Calibri"/>
                <a:sym typeface="Calibri"/>
              </a:rPr>
              <a:t>https://rptsvr1.tea.texas.gov/perfreport/tprs/tprs_srch.html</a:t>
            </a:r>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endParaRPr i="1"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83" name="Google Shape;483;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91" name="Google Shape;491;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499" name="Google Shape;499;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08" name="Google Shape;508;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17" name="Google Shape;517;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26" name="Google Shape;526;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34" name="Google Shape;534;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42" name="Google Shape;54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50" name="Google Shape;550;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58" name="Google Shape;558;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i="1" dirty="0"/>
              <a:t>Link to HTML TAPR System: </a:t>
            </a:r>
            <a:r>
              <a:rPr lang="en-US" u="sng" dirty="0">
                <a:solidFill>
                  <a:schemeClr val="hlink"/>
                </a:solidFill>
                <a:hlinkClick r:id="rId3"/>
              </a:rPr>
              <a:t>https://tea.texas.gov/texas-schools/accountability/academic-accountability/performance-reporting/texas-academic-performance-reports</a:t>
            </a:r>
            <a:endParaRPr lang="en-US" dirty="0"/>
          </a:p>
          <a:p>
            <a:pPr marL="0" marR="0" lvl="0" indent="0" algn="l" rtl="0">
              <a:lnSpc>
                <a:spcPct val="100000"/>
              </a:lnSpc>
              <a:spcBef>
                <a:spcPts val="0"/>
              </a:spcBef>
              <a:spcAft>
                <a:spcPts val="0"/>
              </a:spcAft>
              <a:buClr>
                <a:schemeClr val="dk1"/>
              </a:buClr>
              <a:buSzPts val="1200"/>
              <a:buFont typeface="Calibri"/>
              <a:buNone/>
            </a:pPr>
            <a:endParaRPr lang="en-US" i="1" dirty="0"/>
          </a:p>
          <a:p>
            <a:pPr marL="0" marR="0" lvl="0" indent="0" algn="l" rtl="0">
              <a:lnSpc>
                <a:spcPct val="100000"/>
              </a:lnSpc>
              <a:spcBef>
                <a:spcPts val="0"/>
              </a:spcBef>
              <a:spcAft>
                <a:spcPts val="0"/>
              </a:spcAft>
              <a:buClr>
                <a:schemeClr val="dk1"/>
              </a:buClr>
              <a:buSzPts val="1200"/>
              <a:buFont typeface="Calibri"/>
              <a:buNone/>
            </a:pPr>
            <a:r>
              <a:rPr lang="en-US" i="1" dirty="0"/>
              <a:t>Link to HTML TPRS System: </a:t>
            </a:r>
            <a:r>
              <a:rPr lang="en-US" sz="1200" b="0" i="0" u="sng" strike="noStrike" cap="none" dirty="0">
                <a:solidFill>
                  <a:srgbClr val="0070C0"/>
                </a:solidFill>
                <a:latin typeface="Calibri"/>
                <a:cs typeface="Calibri"/>
                <a:sym typeface="Calibri"/>
              </a:rPr>
              <a:t>https://rptsvr1.tea.texas.gov/perfreport/tprs/tprs_srch.html</a:t>
            </a:r>
          </a:p>
          <a:p>
            <a:pPr marL="0" lvl="0" indent="0" algn="l" rtl="0">
              <a:lnSpc>
                <a:spcPct val="100000"/>
              </a:lnSpc>
              <a:spcBef>
                <a:spcPts val="0"/>
              </a:spcBef>
              <a:spcAft>
                <a:spcPts val="0"/>
              </a:spcAft>
              <a:buSzPts val="1400"/>
              <a:buNone/>
            </a:pPr>
            <a:endParaRPr i="1"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66" name="Google Shape;566;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74" name="Google Shape;574;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82" name="Google Shape;582;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90" name="Google Shape;590;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598" name="Google Shape;598;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606" name="Google Shape;606;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615" name="Google Shape;615;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641" name="Google Shape;641;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623" name="Google Shape;623;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02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020" i="1"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020" i="1" dirty="0"/>
              <a:t>Close the spreadsheet window.</a:t>
            </a:r>
            <a:endParaRPr lang="en-US" dirty="0"/>
          </a:p>
          <a:p>
            <a:pPr marL="216233" lvl="0" indent="-151463" algn="l" rtl="0">
              <a:lnSpc>
                <a:spcPct val="70000"/>
              </a:lnSpc>
              <a:spcBef>
                <a:spcPts val="0"/>
              </a:spcBef>
              <a:spcAft>
                <a:spcPts val="0"/>
              </a:spcAft>
              <a:buClr>
                <a:schemeClr val="dk1"/>
              </a:buClr>
              <a:buSzPts val="1020"/>
              <a:buFont typeface="Calibri"/>
              <a:buNone/>
            </a:pPr>
            <a:endParaRPr lang="en-US" sz="1020" i="1" dirty="0"/>
          </a:p>
          <a:p>
            <a:pPr marL="0" lvl="0" indent="0" algn="l" rtl="0">
              <a:lnSpc>
                <a:spcPct val="7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lang="en-US" dirty="0"/>
          </a:p>
          <a:p>
            <a:pPr marL="0" lvl="0" indent="0" algn="l" rtl="0">
              <a:lnSpc>
                <a:spcPct val="70000"/>
              </a:lnSpc>
              <a:spcBef>
                <a:spcPts val="0"/>
              </a:spcBef>
              <a:spcAft>
                <a:spcPts val="0"/>
              </a:spcAft>
              <a:buClr>
                <a:schemeClr val="dk1"/>
              </a:buClr>
              <a:buSzPts val="1020"/>
              <a:buFont typeface="Calibri"/>
              <a:buNone/>
            </a:pPr>
            <a:endParaRPr lang="en-US" sz="1020" b="1" i="1" dirty="0"/>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Update Slides #1 - #5 with your District name, etc.</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tabs on the TPRS website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STAAR tab - STAAR Performance</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STAAR tab- Progress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#52 - #60 Attendance and Graduation tab - Attendance, Graduation, and Dropout Rates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Postsecondary tab - College, Career, and Military Readiness (CCMS)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Postsecondary tab - CCMR-Related Indicators</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Profile tab - Student Information</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#68 - #69 Profile tab - Staff Information</a:t>
            </a:r>
            <a:endParaRPr lang="en-US" dirty="0"/>
          </a:p>
          <a:p>
            <a:pPr marL="457200" lvl="1" indent="0" algn="l" rtl="0">
              <a:lnSpc>
                <a:spcPct val="70000"/>
              </a:lnSpc>
              <a:spcBef>
                <a:spcPts val="0"/>
              </a:spcBef>
              <a:spcAft>
                <a:spcPts val="0"/>
              </a:spcAft>
              <a:buSzPts val="1400"/>
              <a:buNone/>
            </a:pPr>
            <a:endParaRPr lang="en-US"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https://rptsvr1.tea.texas.gov/perfreport/tapr/2023/index.html</a:t>
            </a:r>
            <a:endParaRPr lang="en-US"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#13 - #42 Pages 3 - 9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#43 - #51 Page 12</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#42 - #60 Pages 18-19</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#61 - #62 Pages 22 - 23</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#63 - #64 Page 25</a:t>
            </a:r>
            <a:endParaRPr lang="en-US" dirty="0"/>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Slides #65 - #67 Pages 27 – 28</a:t>
            </a:r>
          </a:p>
          <a:p>
            <a:pPr marL="457200" lvl="1" indent="0" algn="l" rtl="0">
              <a:lnSpc>
                <a:spcPct val="70000"/>
              </a:lnSpc>
              <a:spcBef>
                <a:spcPts val="0"/>
              </a:spcBef>
              <a:spcAft>
                <a:spcPts val="0"/>
              </a:spcAft>
              <a:buSzPts val="1400"/>
              <a:buNone/>
            </a:pPr>
            <a:r>
              <a:rPr lang="en-US" sz="1020" b="0" i="0" u="none" strike="noStrike" dirty="0">
                <a:solidFill>
                  <a:schemeClr val="dk1"/>
                </a:solidFill>
                <a:latin typeface="Calibri"/>
                <a:cs typeface="Calibri"/>
                <a:sym typeface="Calibri"/>
              </a:rPr>
              <a:t>Slides #68 - #69 Pages 30 - 32</a:t>
            </a:r>
            <a:endParaRPr lang="en-US" dirty="0"/>
          </a:p>
          <a:p>
            <a:pPr marL="0" lvl="0" indent="0" algn="l" rtl="0">
              <a:lnSpc>
                <a:spcPct val="70000"/>
              </a:lnSpc>
              <a:spcBef>
                <a:spcPts val="0"/>
              </a:spcBef>
              <a:spcAft>
                <a:spcPts val="0"/>
              </a:spcAft>
              <a:buClr>
                <a:schemeClr val="dk1"/>
              </a:buClr>
              <a:buSzPts val="1020"/>
              <a:buFont typeface="Calibri"/>
              <a:buNone/>
            </a:pPr>
            <a:endParaRPr lang="en-US" sz="1020" i="0" dirty="0"/>
          </a:p>
          <a:p>
            <a:pPr marL="216233" lvl="0" indent="-151463" algn="l" rtl="0">
              <a:lnSpc>
                <a:spcPct val="70000"/>
              </a:lnSpc>
              <a:spcBef>
                <a:spcPts val="0"/>
              </a:spcBef>
              <a:spcAft>
                <a:spcPts val="0"/>
              </a:spcAft>
              <a:buClr>
                <a:schemeClr val="dk1"/>
              </a:buClr>
              <a:buSzPts val="1020"/>
              <a:buFont typeface="Calibri"/>
              <a:buNone/>
            </a:pPr>
            <a:endParaRPr lang="en-US" sz="1020" dirty="0"/>
          </a:p>
          <a:p>
            <a:pPr marL="0" lvl="0" indent="0" algn="l" rtl="0">
              <a:lnSpc>
                <a:spcPct val="70000"/>
              </a:lnSpc>
              <a:spcBef>
                <a:spcPts val="0"/>
              </a:spcBef>
              <a:spcAft>
                <a:spcPts val="0"/>
              </a:spcAft>
              <a:buSzPts val="1400"/>
              <a:buNone/>
            </a:pPr>
            <a:endParaRPr lang="en-US" sz="1020" dirty="0"/>
          </a:p>
        </p:txBody>
      </p:sp>
      <p:sp>
        <p:nvSpPr>
          <p:cNvPr id="632" name="Google Shape;632;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dirty="0"/>
              <a:t>TAPR CONTENTS</a:t>
            </a: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i="1" dirty="0"/>
              <a:t>The TAPR Glossary provides definitions, describes methodologies, and lists sources for each data point in the TAPR.</a:t>
            </a:r>
            <a:endParaRPr dirty="0"/>
          </a:p>
          <a:p>
            <a:pPr marL="0" lvl="0" indent="0" algn="l" rtl="0">
              <a:lnSpc>
                <a:spcPct val="100000"/>
              </a:lnSpc>
              <a:spcBef>
                <a:spcPts val="0"/>
              </a:spcBef>
              <a:spcAft>
                <a:spcPts val="0"/>
              </a:spcAft>
              <a:buSzPts val="1400"/>
              <a:buNone/>
            </a:pPr>
            <a:r>
              <a:rPr lang="en-US" i="1" dirty="0"/>
              <a:t>https://rptsvr1.tea.texas.gov/perfreport/tapr/2023/glossary.pdf</a:t>
            </a:r>
            <a:endParaRPr dirty="0"/>
          </a:p>
          <a:p>
            <a:pPr marL="0" lvl="0" indent="0" algn="l" rtl="0">
              <a:lnSpc>
                <a:spcPct val="100000"/>
              </a:lnSpc>
              <a:spcBef>
                <a:spcPts val="0"/>
              </a:spcBef>
              <a:spcAft>
                <a:spcPts val="0"/>
              </a:spcAft>
              <a:buSzPts val="1400"/>
              <a:buNone/>
            </a:pPr>
            <a:endParaRPr i="1"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
        <p:nvSpPr>
          <p:cNvPr id="648" name="Google Shape;648;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9" name="Google Shape;649;p7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200" i="1" dirty="0"/>
              <a:t>To insert your data into this chart, follow these steps:</a:t>
            </a:r>
            <a:endParaRPr lang="en-US" dirty="0"/>
          </a:p>
          <a:p>
            <a:pPr marL="0" lvl="0" indent="0" algn="l" rtl="0">
              <a:lnSpc>
                <a:spcPct val="70000"/>
              </a:lnSpc>
              <a:spcBef>
                <a:spcPts val="0"/>
              </a:spcBef>
              <a:spcAft>
                <a:spcPts val="0"/>
              </a:spcAft>
              <a:buSzPts val="1400"/>
              <a:buNone/>
            </a:pPr>
            <a:endParaRPr lang="en-US" sz="1200" i="1"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Close the spreadsheet window.</a:t>
            </a:r>
            <a:endParaRPr lang="en-US"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https://rptsvr1.tea.texas.gov/adhocrpt/Disciplinary_Data_Products/districtdiscipline.html</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dirty="0"/>
              <a:t>To insert your data into this chart, follow these steps:</a:t>
            </a:r>
            <a:endParaRPr dirty="0"/>
          </a:p>
          <a:p>
            <a:pPr marL="0" lvl="0" indent="0" algn="l" rtl="0">
              <a:lnSpc>
                <a:spcPct val="70000"/>
              </a:lnSpc>
              <a:spcBef>
                <a:spcPts val="0"/>
              </a:spcBef>
              <a:spcAft>
                <a:spcPts val="0"/>
              </a:spcAft>
              <a:buSzPts val="1400"/>
              <a:buNone/>
            </a:pPr>
            <a:endParaRPr lang="en-US" sz="1200" i="1"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Using your mouse, right click on the chart so that the whole chart is selected.</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Choose the “Edit Data…” option from the pop-up menu.</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An Excel spreadsheet will open. </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Enter your data that corresponds to the title of the slide. (For the location of the data, see instructions below)</a:t>
            </a:r>
            <a:endParaRPr lang="en-US"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The chart will adjust automatically.</a:t>
            </a:r>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Close the spreadsheet window.</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228600" lvl="0" indent="-228600" algn="l" rtl="0">
              <a:lnSpc>
                <a:spcPct val="100000"/>
              </a:lnSpc>
              <a:spcBef>
                <a:spcPts val="0"/>
              </a:spcBef>
              <a:spcAft>
                <a:spcPts val="0"/>
              </a:spcAft>
              <a:buSzPts val="1400"/>
              <a:buFont typeface="+mj-lt"/>
              <a:buAutoNum type="arabicPeriod"/>
            </a:pPr>
            <a:r>
              <a:rPr lang="en-US" dirty="0"/>
              <a:t>Find the data here: https://rptsvr1.tea.texas.gov/adhocrpt/Disciplinary_Data_Products/districtdiscipline.html</a:t>
            </a:r>
          </a:p>
          <a:p>
            <a:pPr marL="228600" lvl="0" indent="-228600" algn="l" rtl="0">
              <a:lnSpc>
                <a:spcPct val="100000"/>
              </a:lnSpc>
              <a:spcBef>
                <a:spcPts val="0"/>
              </a:spcBef>
              <a:spcAft>
                <a:spcPts val="0"/>
              </a:spcAft>
              <a:buClr>
                <a:schemeClr val="dk1"/>
              </a:buClr>
              <a:buSzPts val="1200"/>
              <a:buFont typeface="+mj-lt"/>
              <a:buAutoNum type="arabicPeriod"/>
            </a:pPr>
            <a:r>
              <a:rPr lang="en-US" i="1" dirty="0"/>
              <a:t>Click on the tab ‘Reason Incidents/Discipline Actions</a:t>
            </a:r>
          </a:p>
          <a:p>
            <a:pPr marL="228600" lvl="0" indent="-228600" algn="l" rtl="0">
              <a:lnSpc>
                <a:spcPct val="100000"/>
              </a:lnSpc>
              <a:spcBef>
                <a:spcPts val="0"/>
              </a:spcBef>
              <a:spcAft>
                <a:spcPts val="0"/>
              </a:spcAft>
              <a:buClr>
                <a:schemeClr val="dk1"/>
              </a:buClr>
              <a:buSzPts val="1200"/>
              <a:buFont typeface="+mj-lt"/>
              <a:buAutoNum type="arabicPeriod"/>
            </a:pPr>
            <a:r>
              <a:rPr lang="en-US" i="1" dirty="0"/>
              <a:t>Select 2022-2023</a:t>
            </a:r>
          </a:p>
          <a:p>
            <a:pPr marL="228600" lvl="0" indent="-228600" algn="l" rtl="0">
              <a:lnSpc>
                <a:spcPct val="100000"/>
              </a:lnSpc>
              <a:spcBef>
                <a:spcPts val="0"/>
              </a:spcBef>
              <a:spcAft>
                <a:spcPts val="0"/>
              </a:spcAft>
              <a:buClr>
                <a:schemeClr val="dk1"/>
              </a:buClr>
              <a:buSzPts val="1200"/>
              <a:buFont typeface="+mj-lt"/>
              <a:buAutoNum type="arabicPeriod"/>
            </a:pPr>
            <a:r>
              <a:rPr lang="en-US" i="1" dirty="0"/>
              <a:t>Find your School District in one of the dropdown boxes</a:t>
            </a:r>
          </a:p>
          <a:p>
            <a:pPr marL="228600" lvl="0" indent="-228600" algn="l" rtl="0">
              <a:lnSpc>
                <a:spcPct val="100000"/>
              </a:lnSpc>
              <a:spcBef>
                <a:spcPts val="0"/>
              </a:spcBef>
              <a:spcAft>
                <a:spcPts val="0"/>
              </a:spcAft>
              <a:buClr>
                <a:schemeClr val="dk1"/>
              </a:buClr>
              <a:buSzPts val="1200"/>
              <a:buFont typeface="+mj-lt"/>
              <a:buAutoNum type="arabicPeriod"/>
            </a:pPr>
            <a:r>
              <a:rPr lang="en-US" i="1" dirty="0"/>
              <a:t>Enter your data. (-999 indicates counts or percentages are not available. See bottom of webpage.)</a:t>
            </a:r>
            <a:endParaRPr i="1" dirty="0"/>
          </a:p>
          <a:p>
            <a:pPr marL="0" lvl="0" indent="0" algn="l" rtl="0">
              <a:lnSpc>
                <a:spcPct val="100000"/>
              </a:lnSpc>
              <a:spcBef>
                <a:spcPts val="0"/>
              </a:spcBef>
              <a:spcAft>
                <a:spcPts val="0"/>
              </a:spcAft>
              <a:buSzPts val="1400"/>
              <a:buNone/>
            </a:pPr>
            <a:endParaRPr dirty="0"/>
          </a:p>
        </p:txBody>
      </p:sp>
      <p:sp>
        <p:nvSpPr>
          <p:cNvPr id="657" name="Google Shape;657;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
        <p:nvSpPr>
          <p:cNvPr id="664" name="Google Shape;664;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5" name="Google Shape;665;p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dirty="0"/>
              <a:t>Each High School will need a separate slide.  Right click on this slide and duplicate for the number of High Schools in your district.  </a:t>
            </a:r>
            <a:endParaRPr dirty="0"/>
          </a:p>
          <a:p>
            <a:pPr marL="0" lvl="0" indent="0" algn="l" rtl="0">
              <a:lnSpc>
                <a:spcPct val="100000"/>
              </a:lnSpc>
              <a:spcBef>
                <a:spcPts val="0"/>
              </a:spcBef>
              <a:spcAft>
                <a:spcPts val="0"/>
              </a:spcAft>
              <a:buSzPts val="1400"/>
              <a:buNone/>
            </a:pPr>
            <a:r>
              <a:rPr lang="en-US" i="1" dirty="0"/>
              <a:t>Insert data from the following link for each high school:  </a:t>
            </a: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u="sng" dirty="0">
                <a:solidFill>
                  <a:schemeClr val="hlink"/>
                </a:solidFill>
                <a:hlinkClick r:id="rId3"/>
              </a:rPr>
              <a:t>http://www.txhighereddata.org/index.cfm?objectid=5BFD5120-D971-11E8-BB650050560100A9</a:t>
            </a: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i="1" dirty="0"/>
              <a:t>The report is titled Report of 2018-2019 High School Graduates’ Enrollment and Academic Performance in Texas Public Higher Education in FY 2020. The first page explains the purpose of the report and data calculation methods. </a:t>
            </a:r>
            <a:endParaRPr dirty="0"/>
          </a:p>
          <a:p>
            <a:pPr marL="0" lvl="0" indent="0" algn="l" rtl="0">
              <a:lnSpc>
                <a:spcPct val="100000"/>
              </a:lnSpc>
              <a:spcBef>
                <a:spcPts val="0"/>
              </a:spcBef>
              <a:spcAft>
                <a:spcPts val="0"/>
              </a:spcAft>
              <a:buSzPts val="1400"/>
              <a:buNone/>
            </a:pPr>
            <a:endParaRPr dirty="0"/>
          </a:p>
        </p:txBody>
      </p:sp>
      <p:sp>
        <p:nvSpPr>
          <p:cNvPr id="673" name="Google Shape;673;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Use this link to go to the TEA website and display the district’s financial data. </a:t>
            </a:r>
            <a:endParaRPr/>
          </a:p>
          <a:p>
            <a:pPr marL="0" marR="0" lvl="0" indent="0" algn="l" rtl="0">
              <a:lnSpc>
                <a:spcPct val="100000"/>
              </a:lnSpc>
              <a:spcBef>
                <a:spcPts val="0"/>
              </a:spcBef>
              <a:spcAft>
                <a:spcPts val="0"/>
              </a:spcAft>
              <a:buClr>
                <a:schemeClr val="dk1"/>
              </a:buClr>
              <a:buSzPts val="1200"/>
              <a:buFont typeface="Calibri"/>
              <a:buNone/>
            </a:pPr>
            <a:r>
              <a:rPr lang="en-US"/>
              <a:t>https://tea.texas.gov/finance-and-grants/state-funding/state-funding-reports-and-data/peims-financial-standard-reports</a:t>
            </a:r>
            <a:endParaRPr/>
          </a:p>
          <a:p>
            <a:pPr marL="0" marR="0" lvl="0" indent="0" algn="l" rtl="0">
              <a:lnSpc>
                <a:spcPct val="100000"/>
              </a:lnSpc>
              <a:spcBef>
                <a:spcPts val="0"/>
              </a:spcBef>
              <a:spcAft>
                <a:spcPts val="0"/>
              </a:spcAft>
              <a:buClr>
                <a:schemeClr val="dk1"/>
              </a:buClr>
              <a:buSzPts val="1200"/>
              <a:buFont typeface="Calibri"/>
              <a:buNone/>
            </a:pPr>
            <a:endParaRPr i="1"/>
          </a:p>
        </p:txBody>
      </p:sp>
      <p:sp>
        <p:nvSpPr>
          <p:cNvPr id="681" name="Google Shape;681;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Insert the main point of contact district/campus</a:t>
            </a:r>
            <a:endParaRPr/>
          </a:p>
        </p:txBody>
      </p:sp>
      <p:sp>
        <p:nvSpPr>
          <p:cNvPr id="688" name="Google Shape;688;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dirty="0"/>
              <a:t>TAPR CONTENTS (Continued)</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
        <p:nvSpPr>
          <p:cNvPr id="154" name="Google Shape;1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a:t>TAPR CONTENTS (Continued)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8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1"/>
          <p:cNvSpPr txBox="1">
            <a:spLocks noGrp="1"/>
          </p:cNvSpPr>
          <p:nvPr>
            <p:ph type="ftr" idx="11"/>
          </p:nvPr>
        </p:nvSpPr>
        <p:spPr>
          <a:xfrm>
            <a:off x="10210800" y="6356350"/>
            <a:ext cx="1803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20" name="Google Shape;20;p81"/>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9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0"/>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9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0"/>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77" name="Google Shape;77;p90"/>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1"/>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1"/>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9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1"/>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83" name="Google Shape;83;p91"/>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8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4" name="Google Shape;24;p8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5" name="Google Shape;25;p8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2"/>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27" name="Google Shape;27;p82"/>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8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8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8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3"/>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34" name="Google Shape;34;p83"/>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8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8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4"/>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40" name="Google Shape;40;p84"/>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8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5"/>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44" name="Google Shape;44;p85"/>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6"/>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49" name="Google Shape;49;p86"/>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3" name="Google Shape;53;p8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7"/>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55" name="Google Shape;55;p87"/>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8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8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8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8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8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8"/>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64" name="Google Shape;64;p88"/>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9"/>
          <p:cNvSpPr>
            <a:spLocks noGrp="1"/>
          </p:cNvSpPr>
          <p:nvPr>
            <p:ph type="pic" idx="2"/>
          </p:nvPr>
        </p:nvSpPr>
        <p:spPr>
          <a:xfrm>
            <a:off x="2389717" y="612775"/>
            <a:ext cx="7315200" cy="4114800"/>
          </a:xfrm>
          <a:prstGeom prst="rect">
            <a:avLst/>
          </a:prstGeom>
          <a:noFill/>
          <a:ln>
            <a:noFill/>
          </a:ln>
        </p:spPr>
      </p:sp>
      <p:sp>
        <p:nvSpPr>
          <p:cNvPr id="68" name="Google Shape;68;p8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8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9"/>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Updated January 2024</a:t>
            </a:r>
            <a:endParaRPr/>
          </a:p>
        </p:txBody>
      </p:sp>
      <p:sp>
        <p:nvSpPr>
          <p:cNvPr id="71" name="Google Shape;71;p89"/>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0"/>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Updated January 2024</a:t>
            </a:r>
            <a:endParaRPr/>
          </a:p>
        </p:txBody>
      </p:sp>
      <p:sp>
        <p:nvSpPr>
          <p:cNvPr id="14" name="Google Shape;14;p80"/>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texas-performance-reporting-syste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ea.texas.gov/sites/default/files/TAPR%20Guidelines%20202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gov.texas.gov/news/post/governor-abbott-expands-third-special-session-agen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tea.texas.gov/texas-schools/accountability/academic-accountability/performance-reporting/february-2023-essa-appendix-a.pdf" TargetMode="External"/><Relationship Id="rId4" Type="http://schemas.openxmlformats.org/officeDocument/2006/relationships/hyperlink" Target="https://tea.texas.gov/texas-schools/accountability/academic-accountability/performance-reporting/2023-accountability-manual" TargetMode="Externa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texas-academic-performance-report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2022-accountability-rating-syste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chart" Target="../charts/chart5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chart" Target="../charts/chart56.xml"/></Relationships>
</file>

<file path=ppt/slides/_rels/slide6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chart" Target="../charts/char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s://rptsvr1.tea.texas.gov/adhocrpt/Disciplinary_Data_Products/districtdiscipline.html" TargetMode="External"/><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chart" Target="../charts/chart5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www.txhighereddata.org/index.cfm?objectid=5BFD5120-D971-11E8-BB650050560100A9" TargetMode="External"/><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hyperlink" Target="https://tea.texas.gov/finance-and-grants/state-funding/state-funding-reports-and-data/peims-financial-standard-reports"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714500" y="228600"/>
            <a:ext cx="8763000" cy="2209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sz="4000" b="1">
                <a:solidFill>
                  <a:schemeClr val="accent1"/>
                </a:solidFill>
              </a:rPr>
              <a:t>Texas Academic Performance Report (TAPR)</a:t>
            </a:r>
            <a:br>
              <a:rPr lang="en-US" sz="2700" b="1">
                <a:solidFill>
                  <a:schemeClr val="accent1"/>
                </a:solidFill>
              </a:rPr>
            </a:br>
            <a:r>
              <a:rPr lang="en-US" sz="2700" b="1">
                <a:solidFill>
                  <a:schemeClr val="accent1"/>
                </a:solidFill>
              </a:rPr>
              <a:t>Texas Progress Reporting System (TPRS)</a:t>
            </a:r>
            <a:br>
              <a:rPr lang="en-US" sz="4900">
                <a:solidFill>
                  <a:schemeClr val="accent1"/>
                </a:solidFill>
              </a:rPr>
            </a:br>
            <a:r>
              <a:rPr lang="en-US" sz="4900">
                <a:solidFill>
                  <a:schemeClr val="accent1"/>
                </a:solidFill>
              </a:rPr>
              <a:t>2022-2023</a:t>
            </a:r>
            <a:br>
              <a:rPr lang="en-US"/>
            </a:br>
            <a:r>
              <a:rPr lang="en-US" sz="6000">
                <a:solidFill>
                  <a:schemeClr val="accent2"/>
                </a:solidFill>
              </a:rPr>
              <a:t>[insert district name]</a:t>
            </a:r>
            <a:endParaRPr/>
          </a:p>
        </p:txBody>
      </p:sp>
      <p:pic>
        <p:nvPicPr>
          <p:cNvPr id="90" name="Google Shape;90;p1"/>
          <p:cNvPicPr preferRelativeResize="0"/>
          <p:nvPr/>
        </p:nvPicPr>
        <p:blipFill rotWithShape="1">
          <a:blip r:embed="rId3">
            <a:alphaModFix/>
          </a:blip>
          <a:srcRect/>
          <a:stretch/>
        </p:blipFill>
        <p:spPr>
          <a:xfrm>
            <a:off x="4880811" y="6052590"/>
            <a:ext cx="2885477" cy="607520"/>
          </a:xfrm>
          <a:prstGeom prst="rect">
            <a:avLst/>
          </a:prstGeom>
          <a:noFill/>
          <a:ln>
            <a:noFill/>
          </a:ln>
        </p:spPr>
      </p:pic>
      <p:pic>
        <p:nvPicPr>
          <p:cNvPr id="91" name="Google Shape;91;p1" descr="File:Texas flag map.svg"/>
          <p:cNvPicPr preferRelativeResize="0"/>
          <p:nvPr/>
        </p:nvPicPr>
        <p:blipFill rotWithShape="1">
          <a:blip r:embed="rId4">
            <a:alphaModFix/>
          </a:blip>
          <a:srcRect/>
          <a:stretch/>
        </p:blipFill>
        <p:spPr>
          <a:xfrm>
            <a:off x="4648200" y="2590801"/>
            <a:ext cx="2895600" cy="2824861"/>
          </a:xfrm>
          <a:prstGeom prst="rect">
            <a:avLst/>
          </a:prstGeom>
          <a:noFill/>
          <a:ln>
            <a:noFill/>
          </a:ln>
        </p:spPr>
      </p:pic>
      <p:sp>
        <p:nvSpPr>
          <p:cNvPr id="92" name="Google Shape;92;p1"/>
          <p:cNvSpPr txBox="1"/>
          <p:nvPr/>
        </p:nvSpPr>
        <p:spPr>
          <a:xfrm>
            <a:off x="4876800" y="5415661"/>
            <a:ext cx="29718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Calibri"/>
                <a:ea typeface="Calibri"/>
                <a:cs typeface="Calibri"/>
                <a:sym typeface="Calibri"/>
              </a:rPr>
              <a:t>[insert district logo above]</a:t>
            </a:r>
            <a:endParaRPr sz="1800" b="0" i="0" u="none" strike="noStrike" cap="none">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1F3BC661-5A4E-41DA-96E9-A90ABF821794}"/>
              </a:ext>
            </a:extLst>
          </p:cNvPr>
          <p:cNvSpPr>
            <a:spLocks noGrp="1"/>
          </p:cNvSpPr>
          <p:nvPr>
            <p:ph type="ftr" idx="11"/>
          </p:nvPr>
        </p:nvSpPr>
        <p:spPr/>
        <p:txBody>
          <a:bodyPr/>
          <a:lstStyle/>
          <a:p>
            <a:r>
              <a:rPr lang="en-US"/>
              <a:t>Updated January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2209800" y="457200"/>
            <a:ext cx="7772400" cy="762000"/>
          </a:xfrm>
          <a:prstGeom prst="rect">
            <a:avLst/>
          </a:prstGeom>
          <a:noFill/>
          <a:ln>
            <a:noFill/>
          </a:ln>
        </p:spPr>
        <p:txBody>
          <a:bodyPr spcFirstLastPara="1" wrap="square" lIns="91425" tIns="45700" rIns="91425" bIns="45700" anchor="ctr" anchorCtr="0">
            <a:normAutofit fontScale="90000"/>
          </a:bodyPr>
          <a:lstStyle/>
          <a:p>
            <a:pPr lvl="0">
              <a:buClr>
                <a:schemeClr val="accent1"/>
              </a:buClr>
              <a:buSzPct val="100000"/>
            </a:pPr>
            <a:r>
              <a:rPr lang="en-US" dirty="0">
                <a:solidFill>
                  <a:schemeClr val="accent1"/>
                </a:solidFill>
              </a:rPr>
              <a:t>2022 – 2023 TAPR Report Overview</a:t>
            </a:r>
            <a:br>
              <a:rPr lang="en-US" dirty="0">
                <a:solidFill>
                  <a:schemeClr val="accent1"/>
                </a:solidFill>
              </a:rPr>
            </a:br>
            <a:r>
              <a:rPr lang="en-US" sz="4000" dirty="0">
                <a:solidFill>
                  <a:schemeClr val="accent1"/>
                </a:solidFill>
              </a:rPr>
              <a:t>District/Campus Profile</a:t>
            </a:r>
            <a:endParaRPr dirty="0">
              <a:solidFill>
                <a:schemeClr val="accent1"/>
              </a:solidFill>
            </a:endParaRPr>
          </a:p>
        </p:txBody>
      </p:sp>
      <p:sp>
        <p:nvSpPr>
          <p:cNvPr id="166" name="Google Shape;166;p10"/>
          <p:cNvSpPr txBox="1">
            <a:spLocks noGrp="1"/>
          </p:cNvSpPr>
          <p:nvPr>
            <p:ph type="body" idx="1"/>
          </p:nvPr>
        </p:nvSpPr>
        <p:spPr>
          <a:xfrm>
            <a:off x="2209800" y="1905000"/>
            <a:ext cx="7772400" cy="42513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accent1"/>
              </a:buClr>
              <a:buSzPts val="2400"/>
              <a:buChar char="•"/>
            </a:pPr>
            <a:r>
              <a:rPr lang="en-US" sz="2400">
                <a:solidFill>
                  <a:schemeClr val="accent1"/>
                </a:solidFill>
              </a:rPr>
              <a:t>Student Information</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Enrollment</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Ethnic distribution</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Economically Disadvantaged</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English Learners</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Students with Disciplinary Placements (2017-2018)</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At-Risk</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Students with Disabilities by Type of Primary Disability</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504 Students</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Students with Dyslexia</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Retention Rates</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Class Size Information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2209800" y="457200"/>
            <a:ext cx="7772400" cy="762000"/>
          </a:xfrm>
          <a:prstGeom prst="rect">
            <a:avLst/>
          </a:prstGeom>
          <a:noFill/>
          <a:ln>
            <a:noFill/>
          </a:ln>
        </p:spPr>
        <p:txBody>
          <a:bodyPr spcFirstLastPara="1" wrap="square" lIns="91425" tIns="45700" rIns="91425" bIns="45700" anchor="ctr" anchorCtr="0">
            <a:normAutofit fontScale="90000"/>
          </a:bodyPr>
          <a:lstStyle/>
          <a:p>
            <a:pPr lvl="0">
              <a:buClr>
                <a:schemeClr val="accent1"/>
              </a:buClr>
              <a:buSzPct val="100000"/>
            </a:pPr>
            <a:r>
              <a:rPr lang="en-US" dirty="0">
                <a:solidFill>
                  <a:schemeClr val="accent1"/>
                </a:solidFill>
              </a:rPr>
              <a:t>2022 – 2023 TAPR Report Overview</a:t>
            </a:r>
            <a:br>
              <a:rPr lang="en-US" dirty="0">
                <a:solidFill>
                  <a:schemeClr val="accent1"/>
                </a:solidFill>
              </a:rPr>
            </a:br>
            <a:r>
              <a:rPr lang="en-US" sz="4000" dirty="0">
                <a:solidFill>
                  <a:schemeClr val="accent1"/>
                </a:solidFill>
              </a:rPr>
              <a:t>District/Campus Profile</a:t>
            </a:r>
            <a:endParaRPr dirty="0">
              <a:solidFill>
                <a:schemeClr val="accent1"/>
              </a:solidFill>
            </a:endParaRPr>
          </a:p>
        </p:txBody>
      </p:sp>
      <p:sp>
        <p:nvSpPr>
          <p:cNvPr id="174" name="Google Shape;174;p11"/>
          <p:cNvSpPr txBox="1">
            <a:spLocks noGrp="1"/>
          </p:cNvSpPr>
          <p:nvPr>
            <p:ph type="body" idx="1"/>
          </p:nvPr>
        </p:nvSpPr>
        <p:spPr>
          <a:xfrm>
            <a:off x="2209800" y="1919287"/>
            <a:ext cx="7772400" cy="46482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80000"/>
              </a:lnSpc>
              <a:spcBef>
                <a:spcPts val="0"/>
              </a:spcBef>
              <a:spcAft>
                <a:spcPts val="0"/>
              </a:spcAft>
              <a:buClr>
                <a:schemeClr val="accent1"/>
              </a:buClr>
              <a:buSzPct val="100000"/>
              <a:buChar char="•"/>
            </a:pPr>
            <a:r>
              <a:rPr lang="en-US" sz="2600">
                <a:solidFill>
                  <a:schemeClr val="accent1"/>
                </a:solidFill>
              </a:rPr>
              <a:t>Staff Information</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Total Staff</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Professional Staff</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Educational Aides</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Auxiliary Staff</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Teachers by Ethnicity and Sex</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Teachers by Highest Degree Held</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Teachers by Years of Experience</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Number of Students per Teacher</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Experience of Campus Leadership</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Average Years Experience of Teachers</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Average Teacher Salary </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Turnover Rate for Teachers</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Shared Service Arrangement Staff</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Contracted Instructional Staff</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a:spLocks noGrp="1"/>
          </p:cNvSpPr>
          <p:nvPr>
            <p:ph type="title"/>
          </p:nvPr>
        </p:nvSpPr>
        <p:spPr>
          <a:xfrm>
            <a:off x="2209800" y="457200"/>
            <a:ext cx="7772400" cy="762000"/>
          </a:xfrm>
          <a:prstGeom prst="rect">
            <a:avLst/>
          </a:prstGeom>
          <a:noFill/>
          <a:ln>
            <a:noFill/>
          </a:ln>
        </p:spPr>
        <p:txBody>
          <a:bodyPr spcFirstLastPara="1" wrap="square" lIns="91425" tIns="45700" rIns="91425" bIns="45700" anchor="ctr" anchorCtr="0">
            <a:normAutofit fontScale="90000"/>
          </a:bodyPr>
          <a:lstStyle/>
          <a:p>
            <a:pPr lvl="0">
              <a:buClr>
                <a:schemeClr val="accent1"/>
              </a:buClr>
              <a:buSzPct val="100000"/>
            </a:pPr>
            <a:r>
              <a:rPr lang="en-US" dirty="0">
                <a:solidFill>
                  <a:schemeClr val="accent1"/>
                </a:solidFill>
              </a:rPr>
              <a:t>2022 – 2023 TAPR Report Overview</a:t>
            </a:r>
            <a:br>
              <a:rPr lang="en-US" dirty="0">
                <a:solidFill>
                  <a:schemeClr val="accent1"/>
                </a:solidFill>
              </a:rPr>
            </a:br>
            <a:r>
              <a:rPr lang="en-US" sz="4000" dirty="0">
                <a:solidFill>
                  <a:schemeClr val="accent1"/>
                </a:solidFill>
              </a:rPr>
              <a:t>District/Campus Profile</a:t>
            </a:r>
            <a:endParaRPr dirty="0">
              <a:solidFill>
                <a:schemeClr val="accent1"/>
              </a:solidFill>
            </a:endParaRPr>
          </a:p>
        </p:txBody>
      </p:sp>
      <p:sp>
        <p:nvSpPr>
          <p:cNvPr id="182" name="Google Shape;182;p12"/>
          <p:cNvSpPr txBox="1">
            <a:spLocks noGrp="1"/>
          </p:cNvSpPr>
          <p:nvPr>
            <p:ph type="body" idx="1"/>
          </p:nvPr>
        </p:nvSpPr>
        <p:spPr>
          <a:xfrm>
            <a:off x="2209800" y="1905000"/>
            <a:ext cx="7772400" cy="47244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80000"/>
              </a:lnSpc>
              <a:spcBef>
                <a:spcPts val="0"/>
              </a:spcBef>
              <a:spcAft>
                <a:spcPts val="0"/>
              </a:spcAft>
              <a:buClr>
                <a:schemeClr val="accent1"/>
              </a:buClr>
              <a:buSzPct val="100000"/>
              <a:buChar char="•"/>
            </a:pPr>
            <a:r>
              <a:rPr lang="en-US" sz="2600">
                <a:solidFill>
                  <a:schemeClr val="accent1"/>
                </a:solidFill>
              </a:rPr>
              <a:t>Programs</a:t>
            </a:r>
            <a:r>
              <a:rPr lang="en-US" sz="3000">
                <a:solidFill>
                  <a:schemeClr val="accent1"/>
                </a:solidFill>
              </a:rPr>
              <a:t>   </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Student Enrollment by Program</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Bilingual/ESL</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Career &amp; Technical</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Gifted and Talented</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Special Education</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Teachers by Program</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Bilingual/ESL</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Career &amp; Technical</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Compensatory </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Gifted and Talented</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Regular Education</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Special Education</a:t>
            </a:r>
            <a:endParaRPr/>
          </a:p>
          <a:p>
            <a:pPr marL="1143000" lvl="2" indent="-99376" algn="l" rtl="0">
              <a:lnSpc>
                <a:spcPct val="80000"/>
              </a:lnSpc>
              <a:spcBef>
                <a:spcPts val="407"/>
              </a:spcBef>
              <a:spcAft>
                <a:spcPts val="0"/>
              </a:spcAft>
              <a:buClr>
                <a:schemeClr val="dk1"/>
              </a:buClr>
              <a:buSzPct val="100000"/>
              <a:buFont typeface="Noto Sans Symbols"/>
              <a:buNone/>
            </a:pPr>
            <a:endParaRPr sz="2200" i="1">
              <a:solidFill>
                <a:srgbClr val="6A84BC"/>
              </a:solidFill>
              <a:latin typeface="Calibri"/>
              <a:ea typeface="Calibri"/>
              <a:cs typeface="Calibri"/>
              <a:sym typeface="Calibri"/>
            </a:endParaRPr>
          </a:p>
          <a:p>
            <a:pPr marL="342900" lvl="0" indent="-342900" algn="l" rtl="0">
              <a:lnSpc>
                <a:spcPct val="80000"/>
              </a:lnSpc>
              <a:spcBef>
                <a:spcPts val="481"/>
              </a:spcBef>
              <a:spcAft>
                <a:spcPts val="0"/>
              </a:spcAft>
              <a:buClr>
                <a:schemeClr val="accent1"/>
              </a:buClr>
              <a:buSzPct val="100000"/>
              <a:buChar char="•"/>
            </a:pPr>
            <a:r>
              <a:rPr lang="en-US" sz="2600">
                <a:solidFill>
                  <a:schemeClr val="accent1"/>
                </a:solidFill>
              </a:rPr>
              <a:t>Budget</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Link to PEIMS Financial Standard Reports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13"/>
          <p:cNvGraphicFramePr/>
          <p:nvPr>
            <p:extLst>
              <p:ext uri="{D42A27DB-BD31-4B8C-83A1-F6EECF244321}">
                <p14:modId xmlns:p14="http://schemas.microsoft.com/office/powerpoint/2010/main" val="1871604068"/>
              </p:ext>
            </p:extLst>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90" name="Google Shape;190;p13"/>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2023 STAAR 3-8 </a:t>
            </a:r>
            <a:r>
              <a:rPr lang="en-US" sz="2800" b="0" i="0" u="none" strike="noStrike" cap="none" dirty="0">
                <a:solidFill>
                  <a:schemeClr val="accent2"/>
                </a:solidFill>
                <a:latin typeface="Calibri"/>
                <a:ea typeface="Calibri"/>
                <a:cs typeface="Calibri"/>
                <a:sym typeface="Calibri"/>
              </a:rPr>
              <a:t>Reading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aphicFrame>
        <p:nvGraphicFramePr>
          <p:cNvPr id="197" name="Google Shape;197;p14"/>
          <p:cNvGraphicFramePr/>
          <p:nvPr/>
        </p:nvGraphicFramePr>
        <p:xfrm>
          <a:off x="152400" y="990600"/>
          <a:ext cx="11811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98" name="Google Shape;198;p14"/>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Reading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15"/>
          <p:cNvGraphicFramePr/>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06" name="Google Shape;206;p15"/>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Reading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aphicFrame>
        <p:nvGraphicFramePr>
          <p:cNvPr id="213" name="Google Shape;213;p16"/>
          <p:cNvGraphicFramePr/>
          <p:nvPr/>
        </p:nvGraphicFramePr>
        <p:xfrm>
          <a:off x="152400" y="990600"/>
          <a:ext cx="11811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14" name="Google Shape;214;p16"/>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Reading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aphicFrame>
        <p:nvGraphicFramePr>
          <p:cNvPr id="221" name="Google Shape;221;p17"/>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22" name="Google Shape;222;p17"/>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English Language Arts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 Percent at Approaches Grade Level or Above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8"/>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English Language Arts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 Percent at Meets Grade Level or Above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2"/>
              </a:solidFill>
              <a:latin typeface="Calibri"/>
              <a:ea typeface="Calibri"/>
              <a:cs typeface="Calibri"/>
              <a:sym typeface="Calibri"/>
            </a:endParaRPr>
          </a:p>
        </p:txBody>
      </p:sp>
      <p:graphicFrame>
        <p:nvGraphicFramePr>
          <p:cNvPr id="230" name="Google Shape;230;p18"/>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aphicFrame>
        <p:nvGraphicFramePr>
          <p:cNvPr id="237" name="Google Shape;237;p19"/>
          <p:cNvGraphicFramePr/>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38" name="Google Shape;238;p19"/>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905000" y="0"/>
            <a:ext cx="8382000" cy="8699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400"/>
              <a:buFont typeface="Calibri"/>
              <a:buNone/>
            </a:pPr>
            <a:r>
              <a:rPr lang="en-US" sz="4400" b="0">
                <a:solidFill>
                  <a:schemeClr val="accent1"/>
                </a:solidFill>
              </a:rPr>
              <a:t>Overview</a:t>
            </a:r>
            <a:endParaRPr/>
          </a:p>
        </p:txBody>
      </p:sp>
      <p:sp>
        <p:nvSpPr>
          <p:cNvPr id="100" name="Google Shape;100;p2"/>
          <p:cNvSpPr txBox="1"/>
          <p:nvPr/>
        </p:nvSpPr>
        <p:spPr>
          <a:xfrm>
            <a:off x="1828801" y="1055210"/>
            <a:ext cx="8651875" cy="4262064"/>
          </a:xfrm>
          <a:prstGeom prst="rect">
            <a:avLst/>
          </a:prstGeom>
          <a:noFill/>
          <a:ln>
            <a:noFill/>
          </a:ln>
        </p:spPr>
        <p:txBody>
          <a:bodyPr spcFirstLastPara="1" wrap="square" lIns="91425" tIns="45700" rIns="91425" bIns="45700" anchor="t" anchorCtr="0">
            <a:spAutoFit/>
          </a:bodyPr>
          <a:lstStyle/>
          <a:p>
            <a:pPr marL="346075" marR="0" lvl="1" indent="-346075" algn="l" rtl="0">
              <a:lnSpc>
                <a:spcPct val="100000"/>
              </a:lnSpc>
              <a:spcBef>
                <a:spcPts val="0"/>
              </a:spcBef>
              <a:spcAft>
                <a:spcPts val="0"/>
              </a:spcAft>
              <a:buClr>
                <a:srgbClr val="C45816"/>
              </a:buClr>
              <a:buSzPts val="2700"/>
              <a:buFont typeface="Noto Sans Symbols"/>
              <a:buChar char="▪"/>
            </a:pPr>
            <a:r>
              <a:rPr lang="en-US" sz="1800" b="0" i="0" u="none" strike="noStrike" cap="none" dirty="0">
                <a:solidFill>
                  <a:schemeClr val="dk1"/>
                </a:solidFill>
                <a:latin typeface="Arial"/>
                <a:ea typeface="Arial"/>
                <a:cs typeface="Arial"/>
                <a:sym typeface="Arial"/>
              </a:rPr>
              <a:t>TEA has moved to using the </a:t>
            </a:r>
            <a:r>
              <a:rPr lang="en-US" sz="1800" b="1" i="1"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Texas Performance Reporting System (TPRS)</a:t>
            </a:r>
            <a:r>
              <a:rPr lang="en-US" sz="1800" b="1" i="1"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to track and report data.</a:t>
            </a:r>
            <a:endParaRPr sz="1400" b="0" i="0" u="none" strike="noStrike" cap="none" dirty="0">
              <a:solidFill>
                <a:srgbClr val="000000"/>
              </a:solidFill>
              <a:latin typeface="Arial"/>
              <a:ea typeface="Arial"/>
              <a:cs typeface="Arial"/>
              <a:sym typeface="Arial"/>
            </a:endParaRPr>
          </a:p>
          <a:p>
            <a:pPr marL="346075" marR="0" lvl="1" indent="-174625" algn="l" rtl="0">
              <a:lnSpc>
                <a:spcPct val="100000"/>
              </a:lnSpc>
              <a:spcBef>
                <a:spcPts val="0"/>
              </a:spcBef>
              <a:spcAft>
                <a:spcPts val="0"/>
              </a:spcAft>
              <a:buClr>
                <a:srgbClr val="C45816"/>
              </a:buClr>
              <a:buSzPts val="2700"/>
              <a:buFont typeface="Noto Sans Symbols"/>
              <a:buNone/>
            </a:pPr>
            <a:endParaRPr sz="1800" b="0" i="0" u="none" strike="noStrike" cap="none" dirty="0">
              <a:solidFill>
                <a:schemeClr val="dk1"/>
              </a:solidFill>
              <a:latin typeface="Arial"/>
              <a:ea typeface="Arial"/>
              <a:cs typeface="Arial"/>
              <a:sym typeface="Arial"/>
            </a:endParaRPr>
          </a:p>
          <a:p>
            <a:pPr marL="346075" marR="0" lvl="1" indent="-346075" algn="l" rtl="0">
              <a:lnSpc>
                <a:spcPct val="100000"/>
              </a:lnSpc>
              <a:spcBef>
                <a:spcPts val="0"/>
              </a:spcBef>
              <a:spcAft>
                <a:spcPts val="0"/>
              </a:spcAft>
              <a:buClr>
                <a:srgbClr val="C45816"/>
              </a:buClr>
              <a:buSzPts val="2700"/>
              <a:buFont typeface="Noto Sans Symbols"/>
              <a:buChar char="▪"/>
            </a:pPr>
            <a:r>
              <a:rPr lang="en-US" sz="1800" b="0" i="0" u="none" strike="noStrike" cap="none" dirty="0">
                <a:solidFill>
                  <a:schemeClr val="dk1"/>
                </a:solidFill>
                <a:latin typeface="Arial"/>
                <a:ea typeface="Arial"/>
                <a:cs typeface="Arial"/>
                <a:sym typeface="Arial"/>
              </a:rPr>
              <a:t>While the PDF version of the TAPR includes only major data points and is designed to allow districts to fulfill their </a:t>
            </a:r>
            <a:r>
              <a:rPr lang="en-US" sz="18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public notification requirements</a:t>
            </a:r>
            <a:r>
              <a:rPr lang="en-US" sz="1800" b="0" i="0" u="none" strike="noStrike" cap="none" dirty="0">
                <a:solidFill>
                  <a:schemeClr val="dk1"/>
                </a:solidFill>
                <a:latin typeface="Arial"/>
                <a:ea typeface="Arial"/>
                <a:cs typeface="Arial"/>
                <a:sym typeface="Arial"/>
              </a:rPr>
              <a:t>, the </a:t>
            </a:r>
            <a:r>
              <a:rPr lang="en-US" sz="1800" b="1" i="1"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Texas Performance Reporting System (TPRS)</a:t>
            </a:r>
            <a:r>
              <a:rPr lang="en-US" sz="1800" b="0" i="0" u="none" strike="noStrike" cap="none" dirty="0">
                <a:solidFill>
                  <a:schemeClr val="dk1"/>
                </a:solidFill>
                <a:latin typeface="Arial"/>
                <a:ea typeface="Arial"/>
                <a:cs typeface="Arial"/>
                <a:sym typeface="Arial"/>
              </a:rPr>
              <a:t> provides additional data in a comprehensive system to help inform stakeholders. Unlike TAPR, TPRS is updated on a rolling basis as data becomes available. </a:t>
            </a:r>
            <a:endParaRPr sz="1400" b="0" i="0" u="none" strike="noStrike" cap="none" dirty="0">
              <a:solidFill>
                <a:srgbClr val="000000"/>
              </a:solidFill>
              <a:latin typeface="Arial"/>
              <a:ea typeface="Arial"/>
              <a:cs typeface="Arial"/>
              <a:sym typeface="Arial"/>
            </a:endParaRPr>
          </a:p>
          <a:p>
            <a:pPr marL="346075" marR="0" lvl="1" indent="-174625" algn="l" rtl="0">
              <a:lnSpc>
                <a:spcPct val="100000"/>
              </a:lnSpc>
              <a:spcBef>
                <a:spcPts val="0"/>
              </a:spcBef>
              <a:spcAft>
                <a:spcPts val="0"/>
              </a:spcAft>
              <a:buClr>
                <a:srgbClr val="C45816"/>
              </a:buClr>
              <a:buSzPts val="2700"/>
              <a:buFont typeface="Noto Sans Symbols"/>
              <a:buNone/>
            </a:pPr>
            <a:endParaRPr sz="1800" b="0" i="0" u="none" strike="noStrike" cap="none" dirty="0">
              <a:solidFill>
                <a:schemeClr val="dk1"/>
              </a:solidFill>
              <a:latin typeface="Arial"/>
              <a:ea typeface="Arial"/>
              <a:cs typeface="Arial"/>
              <a:sym typeface="Arial"/>
            </a:endParaRPr>
          </a:p>
          <a:p>
            <a:pPr marL="346075" marR="0" lvl="1" indent="-346075" algn="l" rtl="0">
              <a:lnSpc>
                <a:spcPct val="100000"/>
              </a:lnSpc>
              <a:spcBef>
                <a:spcPts val="0"/>
              </a:spcBef>
              <a:spcAft>
                <a:spcPts val="0"/>
              </a:spcAft>
              <a:buClr>
                <a:srgbClr val="C45816"/>
              </a:buClr>
              <a:buSzPts val="2700"/>
              <a:buFont typeface="Noto Sans Symbols"/>
              <a:buChar char="▪"/>
            </a:pPr>
            <a:r>
              <a:rPr lang="en-US" sz="1800" b="0" i="0" u="none" strike="noStrike" cap="none" dirty="0">
                <a:solidFill>
                  <a:schemeClr val="dk1"/>
                </a:solidFill>
                <a:latin typeface="Arial"/>
                <a:ea typeface="Arial"/>
                <a:cs typeface="Arial"/>
                <a:sym typeface="Arial"/>
              </a:rPr>
              <a:t>Both the TPRS and the TAPR pull together a wide range of information on the performance of students in each school and district in Texas every year. Performance is shown disaggregated by student groups, including ethnicity and socioeconomic status. The reports also provide extensive information on school and district staff, programs, and student demographics.</a:t>
            </a:r>
            <a:endParaRPr sz="1400" b="0" i="0" u="none" strike="noStrike" cap="none" dirty="0">
              <a:solidFill>
                <a:srgbClr val="000000"/>
              </a:solidFill>
              <a:latin typeface="Arial"/>
              <a:ea typeface="Arial"/>
              <a:cs typeface="Arial"/>
              <a:sym typeface="Arial"/>
            </a:endParaRPr>
          </a:p>
          <a:p>
            <a:pPr marL="346075" marR="0" lvl="1" indent="-174625" algn="l" rtl="0">
              <a:lnSpc>
                <a:spcPct val="133333"/>
              </a:lnSpc>
              <a:spcBef>
                <a:spcPts val="0"/>
              </a:spcBef>
              <a:spcAft>
                <a:spcPts val="0"/>
              </a:spcAft>
              <a:buClr>
                <a:srgbClr val="C45816"/>
              </a:buClr>
              <a:buSzPts val="2700"/>
              <a:buFont typeface="Noto Sans Symbols"/>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aphicFrame>
        <p:nvGraphicFramePr>
          <p:cNvPr id="245" name="Google Shape;245;p20"/>
          <p:cNvGraphicFramePr/>
          <p:nvPr/>
        </p:nvGraphicFramePr>
        <p:xfrm>
          <a:off x="152400" y="990600"/>
          <a:ext cx="11811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46" name="Google Shape;246;p20"/>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aphicFrame>
        <p:nvGraphicFramePr>
          <p:cNvPr id="253" name="Google Shape;253;p21"/>
          <p:cNvGraphicFramePr/>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54" name="Google Shape;254;p21"/>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aphicFrame>
        <p:nvGraphicFramePr>
          <p:cNvPr id="261" name="Google Shape;261;p22"/>
          <p:cNvGraphicFramePr/>
          <p:nvPr/>
        </p:nvGraphicFramePr>
        <p:xfrm>
          <a:off x="152400" y="990600"/>
          <a:ext cx="11811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62" name="Google Shape;262;p22"/>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3"/>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Mathematics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70" name="Google Shape;270;p23"/>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4"/>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Mathematics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78" name="Google Shape;278;p24"/>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aphicFrame>
        <p:nvGraphicFramePr>
          <p:cNvPr id="285" name="Google Shape;285;p25"/>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286" name="Google Shape;286;p25"/>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Science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6"/>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Science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94" name="Google Shape;294;p26"/>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7"/>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Biology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02" name="Google Shape;302;p27"/>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8"/>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Biology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10" name="Google Shape;310;p28"/>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9"/>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Social Studies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18" name="Google Shape;318;p29"/>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1904999" y="152400"/>
            <a:ext cx="8382000" cy="609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000"/>
              <a:buFont typeface="Calibri"/>
              <a:buNone/>
            </a:pPr>
            <a:r>
              <a:rPr lang="en-US" sz="4000" b="0" dirty="0">
                <a:solidFill>
                  <a:schemeClr val="accent1"/>
                </a:solidFill>
              </a:rPr>
              <a:t>Updates for 2022 – 2023</a:t>
            </a:r>
            <a:endParaRPr dirty="0"/>
          </a:p>
        </p:txBody>
      </p:sp>
      <p:sp>
        <p:nvSpPr>
          <p:cNvPr id="108" name="Google Shape;108;p3"/>
          <p:cNvSpPr txBox="1"/>
          <p:nvPr/>
        </p:nvSpPr>
        <p:spPr>
          <a:xfrm>
            <a:off x="1295400" y="640400"/>
            <a:ext cx="8534400" cy="4324220"/>
          </a:xfrm>
          <a:prstGeom prst="rect">
            <a:avLst/>
          </a:prstGeom>
          <a:noFill/>
          <a:ln>
            <a:noFill/>
          </a:ln>
        </p:spPr>
        <p:txBody>
          <a:bodyPr spcFirstLastPara="1" wrap="square" lIns="0" tIns="45700" rIns="91425" bIns="45700" anchor="t" anchorCtr="0">
            <a:spAutoFit/>
          </a:bodyPr>
          <a:lstStyle/>
          <a:p>
            <a:pPr fontAlgn="base"/>
            <a:r>
              <a:rPr lang="en-US" sz="1800" dirty="0">
                <a:solidFill>
                  <a:schemeClr val="tx1"/>
                </a:solidFill>
              </a:rPr>
              <a:t>The issuance of </a:t>
            </a:r>
            <a:r>
              <a:rPr lang="en-US" sz="1800" b="1" i="1" u="sng" dirty="0">
                <a:solidFill>
                  <a:schemeClr val="tx1"/>
                </a:solidFill>
              </a:rPr>
              <a:t>A-F ratings under this final rule is pending </a:t>
            </a:r>
            <a:r>
              <a:rPr lang="en-US" sz="1800" dirty="0">
                <a:solidFill>
                  <a:schemeClr val="tx1"/>
                </a:solidFill>
              </a:rPr>
              <a:t>and subject to change based on judicial rulings or decisions from the </a:t>
            </a:r>
            <a:r>
              <a:rPr lang="en-US" sz="1800" dirty="0">
                <a:solidFill>
                  <a:schemeClr val="tx1"/>
                </a:solidFill>
                <a:hlinkClick r:id="rId3">
                  <a:extLst>
                    <a:ext uri="{A12FA001-AC4F-418D-AE19-62706E023703}">
                      <ahyp:hlinkClr xmlns:ahyp="http://schemas.microsoft.com/office/drawing/2018/hyperlinkcolor" val="tx"/>
                    </a:ext>
                  </a:extLst>
                </a:hlinkClick>
              </a:rPr>
              <a:t>88th Legislature during a special called session. </a:t>
            </a:r>
            <a:r>
              <a:rPr lang="en-US" sz="1800" dirty="0">
                <a:solidFill>
                  <a:schemeClr val="tx1"/>
                </a:solidFill>
              </a:rPr>
              <a:t> </a:t>
            </a:r>
          </a:p>
          <a:p>
            <a:pPr fontAlgn="base"/>
            <a:endParaRPr lang="en-US" sz="1600" dirty="0">
              <a:solidFill>
                <a:schemeClr val="tx1"/>
              </a:solidFill>
            </a:endParaRPr>
          </a:p>
          <a:p>
            <a:pPr fontAlgn="base"/>
            <a:endParaRPr lang="en-US" sz="1600" dirty="0">
              <a:solidFill>
                <a:schemeClr val="tx1"/>
              </a:solidFill>
            </a:endParaRPr>
          </a:p>
          <a:p>
            <a:pPr fontAlgn="base"/>
            <a:r>
              <a:rPr lang="en-US" dirty="0">
                <a:solidFill>
                  <a:schemeClr val="tx1"/>
                </a:solidFill>
              </a:rPr>
              <a:t>The final Accountability Manual, which was filed on Wednesday, October 25th, is </a:t>
            </a:r>
            <a:r>
              <a:rPr lang="en-US" dirty="0">
                <a:solidFill>
                  <a:schemeClr val="tx1"/>
                </a:solidFill>
                <a:hlinkClick r:id="rId4">
                  <a:extLst>
                    <a:ext uri="{A12FA001-AC4F-418D-AE19-62706E023703}">
                      <ahyp:hlinkClr xmlns:ahyp="http://schemas.microsoft.com/office/drawing/2018/hyperlinkcolor" val="tx"/>
                    </a:ext>
                  </a:extLst>
                </a:hlinkClick>
              </a:rPr>
              <a:t>posted online</a:t>
            </a:r>
            <a:r>
              <a:rPr lang="en-US" dirty="0">
                <a:solidFill>
                  <a:schemeClr val="tx1"/>
                </a:solidFill>
              </a:rPr>
              <a:t>. </a:t>
            </a:r>
          </a:p>
          <a:p>
            <a:pPr fontAlgn="base"/>
            <a:endParaRPr lang="en-US" dirty="0">
              <a:solidFill>
                <a:schemeClr val="tx1"/>
              </a:solidFill>
            </a:endParaRPr>
          </a:p>
          <a:p>
            <a:pPr fontAlgn="base"/>
            <a:r>
              <a:rPr lang="en-US" dirty="0">
                <a:solidFill>
                  <a:schemeClr val="tx1"/>
                </a:solidFill>
              </a:rPr>
              <a:t>Two major changes are highlighted below.</a:t>
            </a:r>
          </a:p>
          <a:p>
            <a:pPr marL="285750" lvl="1" indent="-285750" fontAlgn="base">
              <a:buFont typeface="Arial" panose="020B0604020202020204" pitchFamily="34" charset="0"/>
              <a:buChar char="•"/>
            </a:pPr>
            <a:r>
              <a:rPr lang="en-US" b="1" dirty="0">
                <a:solidFill>
                  <a:schemeClr val="tx1"/>
                </a:solidFill>
              </a:rPr>
              <a:t>School Progress Domain, Part A:</a:t>
            </a:r>
            <a:r>
              <a:rPr lang="en-US" dirty="0">
                <a:solidFill>
                  <a:schemeClr val="tx1"/>
                </a:solidFill>
              </a:rPr>
              <a:t> The Score Cut Points table and the Closing the Gaps Domain Score Cut Points table have been changed to align with the update to set School Progress Domain cut points using a baseline of student growth from the 2018–19 school year.  </a:t>
            </a:r>
          </a:p>
          <a:p>
            <a:pPr lvl="1" fontAlgn="base"/>
            <a:endParaRPr lang="en-US" dirty="0">
              <a:solidFill>
                <a:schemeClr val="tx1"/>
              </a:solidFill>
            </a:endParaRPr>
          </a:p>
          <a:p>
            <a:pPr marL="285750" lvl="1" indent="-285750" fontAlgn="base">
              <a:buFont typeface="Arial" panose="020B0604020202020204" pitchFamily="34" charset="0"/>
              <a:buChar char="•"/>
            </a:pPr>
            <a:r>
              <a:rPr lang="en-US" b="1" dirty="0">
                <a:solidFill>
                  <a:schemeClr val="tx1"/>
                </a:solidFill>
              </a:rPr>
              <a:t>Closing the Gaps Performance Targets tables for both Growth: RLA and Growth: Math components: </a:t>
            </a:r>
            <a:r>
              <a:rPr lang="en-US" dirty="0">
                <a:solidFill>
                  <a:schemeClr val="tx1"/>
                </a:solidFill>
              </a:rPr>
              <a:t>The targets (</a:t>
            </a:r>
            <a:r>
              <a:rPr lang="en-US" dirty="0">
                <a:solidFill>
                  <a:schemeClr val="tx1"/>
                </a:solidFill>
                <a:hlinkClick r:id="rId5">
                  <a:extLst>
                    <a:ext uri="{A12FA001-AC4F-418D-AE19-62706E023703}">
                      <ahyp:hlinkClr xmlns:ahyp="http://schemas.microsoft.com/office/drawing/2018/hyperlinkcolor" val="tx"/>
                    </a:ext>
                  </a:extLst>
                </a:hlinkClick>
              </a:rPr>
              <a:t>2023 Target, Next Interim Target, Long Term Target</a:t>
            </a:r>
            <a:r>
              <a:rPr lang="en-US" dirty="0">
                <a:solidFill>
                  <a:schemeClr val="tx1"/>
                </a:solidFill>
              </a:rPr>
              <a:t> for each student group, for all campus types) have been updated to align with the update to set baselines using student growth from the 2018–19 school year. </a:t>
            </a:r>
          </a:p>
          <a:p>
            <a:endParaRPr lang="en-US" dirty="0">
              <a:solidFill>
                <a:schemeClr val="tx1"/>
              </a:solidFill>
            </a:endParaRPr>
          </a:p>
          <a:p>
            <a:pPr marL="1143000" marR="0" lvl="2" indent="-76200" algn="l" rtl="0">
              <a:lnSpc>
                <a:spcPct val="150000"/>
              </a:lnSpc>
              <a:spcBef>
                <a:spcPts val="0"/>
              </a:spcBef>
              <a:spcAft>
                <a:spcPts val="0"/>
              </a:spcAft>
              <a:buClr>
                <a:srgbClr val="C45816"/>
              </a:buClr>
              <a:buSzPts val="2400"/>
              <a:buFont typeface="Noto Sans Symbols"/>
              <a:buNone/>
            </a:pPr>
            <a:endParaRPr sz="1400" b="0" i="0" u="none" strike="noStrike" cap="none" dirty="0">
              <a:solidFill>
                <a:schemeClr val="tx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0"/>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3-8 </a:t>
            </a:r>
            <a:r>
              <a:rPr lang="en-US" sz="2800" b="0" i="0" u="none" strike="noStrike" cap="none" dirty="0">
                <a:solidFill>
                  <a:schemeClr val="accent2"/>
                </a:solidFill>
                <a:latin typeface="Calibri"/>
                <a:ea typeface="Calibri"/>
                <a:cs typeface="Calibri"/>
                <a:sym typeface="Calibri"/>
              </a:rPr>
              <a:t>Social Studies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26" name="Google Shape;326;p30"/>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U.S. History</a:t>
            </a:r>
            <a:endParaRPr sz="2800" b="0" i="0" u="none" strike="noStrike" cap="none" dirty="0">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34" name="Google Shape;334;p31"/>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2"/>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STAAR </a:t>
            </a:r>
            <a:r>
              <a:rPr lang="en-US" sz="2800" b="0" i="0" u="none" strike="noStrike" cap="none" dirty="0">
                <a:solidFill>
                  <a:schemeClr val="accent2"/>
                </a:solidFill>
                <a:latin typeface="Calibri"/>
                <a:ea typeface="Calibri"/>
                <a:cs typeface="Calibri"/>
                <a:sym typeface="Calibri"/>
              </a:rPr>
              <a:t>End-of-Course: U.S. History</a:t>
            </a:r>
            <a:endParaRPr sz="2800" b="0" i="0" u="none" strike="noStrike" cap="none" dirty="0">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42" name="Google Shape;342;p32"/>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aphicFrame>
        <p:nvGraphicFramePr>
          <p:cNvPr id="349" name="Google Shape;349;p35"/>
          <p:cNvGraphicFramePr/>
          <p:nvPr>
            <p:extLst>
              <p:ext uri="{D42A27DB-BD31-4B8C-83A1-F6EECF244321}">
                <p14:modId xmlns:p14="http://schemas.microsoft.com/office/powerpoint/2010/main" val="1841529730"/>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50" name="Google Shape;350;p35"/>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All Subjects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aphicFrame>
        <p:nvGraphicFramePr>
          <p:cNvPr id="357" name="Google Shape;357;p36"/>
          <p:cNvGraphicFramePr/>
          <p:nvPr>
            <p:extLst>
              <p:ext uri="{D42A27DB-BD31-4B8C-83A1-F6EECF244321}">
                <p14:modId xmlns:p14="http://schemas.microsoft.com/office/powerpoint/2010/main" val="340222335"/>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58" name="Google Shape;358;p3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All Subjects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graphicFrame>
        <p:nvGraphicFramePr>
          <p:cNvPr id="365" name="Google Shape;365;p37"/>
          <p:cNvGraphicFramePr/>
          <p:nvPr>
            <p:extLst>
              <p:ext uri="{D42A27DB-BD31-4B8C-83A1-F6EECF244321}">
                <p14:modId xmlns:p14="http://schemas.microsoft.com/office/powerpoint/2010/main" val="1999610011"/>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66" name="Google Shape;366;p37"/>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ELA/Reading</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aphicFrame>
        <p:nvGraphicFramePr>
          <p:cNvPr id="373" name="Google Shape;373;p38"/>
          <p:cNvGraphicFramePr/>
          <p:nvPr>
            <p:extLst>
              <p:ext uri="{D42A27DB-BD31-4B8C-83A1-F6EECF244321}">
                <p14:modId xmlns:p14="http://schemas.microsoft.com/office/powerpoint/2010/main" val="871695617"/>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74" name="Google Shape;374;p38"/>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ELA/Reading</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graphicFrame>
        <p:nvGraphicFramePr>
          <p:cNvPr id="381" name="Google Shape;381;p39"/>
          <p:cNvGraphicFramePr/>
          <p:nvPr>
            <p:extLst>
              <p:ext uri="{D42A27DB-BD31-4B8C-83A1-F6EECF244321}">
                <p14:modId xmlns:p14="http://schemas.microsoft.com/office/powerpoint/2010/main" val="1276990833"/>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82" name="Google Shape;382;p39"/>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Mathematics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aphicFrame>
        <p:nvGraphicFramePr>
          <p:cNvPr id="389" name="Google Shape;389;p40"/>
          <p:cNvGraphicFramePr/>
          <p:nvPr>
            <p:extLst>
              <p:ext uri="{D42A27DB-BD31-4B8C-83A1-F6EECF244321}">
                <p14:modId xmlns:p14="http://schemas.microsoft.com/office/powerpoint/2010/main" val="3539329334"/>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90" name="Google Shape;390;p40"/>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Mathematics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aphicFrame>
        <p:nvGraphicFramePr>
          <p:cNvPr id="397" name="Google Shape;397;p43"/>
          <p:cNvGraphicFramePr/>
          <p:nvPr>
            <p:extLst>
              <p:ext uri="{D42A27DB-BD31-4B8C-83A1-F6EECF244321}">
                <p14:modId xmlns:p14="http://schemas.microsoft.com/office/powerpoint/2010/main" val="1612189495"/>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98" name="Google Shape;398;p43"/>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Science</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a:solidFill>
                  <a:schemeClr val="accent1"/>
                </a:solidFill>
              </a:rPr>
              <a:t>Accessing the TAPR Report</a:t>
            </a:r>
            <a:endParaRPr/>
          </a:p>
        </p:txBody>
      </p:sp>
      <p:sp>
        <p:nvSpPr>
          <p:cNvPr id="116" name="Google Shape;116;p4"/>
          <p:cNvSpPr txBox="1"/>
          <p:nvPr/>
        </p:nvSpPr>
        <p:spPr>
          <a:xfrm>
            <a:off x="1336761" y="1417638"/>
            <a:ext cx="10255164" cy="5016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91BED4"/>
                </a:solidFill>
                <a:latin typeface="Calibri"/>
                <a:ea typeface="Calibri"/>
                <a:cs typeface="Calibri"/>
                <a:sym typeface="Calibri"/>
              </a:rPr>
              <a:t>1 </a:t>
            </a:r>
            <a:r>
              <a:rPr lang="en-US" sz="2400" b="0" i="0" u="none" strike="noStrike" cap="none">
                <a:solidFill>
                  <a:schemeClr val="accent1"/>
                </a:solidFill>
                <a:latin typeface="Calibri"/>
                <a:ea typeface="Calibri"/>
                <a:cs typeface="Calibri"/>
                <a:sym typeface="Calibri"/>
              </a:rPr>
              <a:t>[insert district website]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91BED4"/>
                </a:solidFill>
                <a:latin typeface="Calibri"/>
                <a:ea typeface="Calibri"/>
                <a:cs typeface="Calibri"/>
                <a:sym typeface="Calibri"/>
              </a:rPr>
              <a:t>2 </a:t>
            </a:r>
            <a:r>
              <a:rPr lang="en-US" sz="2400" b="0" i="0" u="none" strike="noStrike" cap="none">
                <a:solidFill>
                  <a:schemeClr val="accent1"/>
                </a:solidFill>
                <a:latin typeface="Calibri"/>
                <a:ea typeface="Calibri"/>
                <a:cs typeface="Calibri"/>
                <a:sym typeface="Calibri"/>
              </a:rPr>
              <a:t>Campus Libraries or Offices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91BED4"/>
                </a:solidFill>
                <a:latin typeface="Calibri"/>
                <a:ea typeface="Calibri"/>
                <a:cs typeface="Calibri"/>
                <a:sym typeface="Calibri"/>
              </a:rPr>
              <a:t>3 </a:t>
            </a:r>
            <a:r>
              <a:rPr lang="en-US" sz="2400" b="0" i="0" u="none" strike="noStrike" cap="none">
                <a:solidFill>
                  <a:schemeClr val="accent1"/>
                </a:solidFill>
                <a:latin typeface="Calibri"/>
                <a:ea typeface="Calibri"/>
                <a:cs typeface="Calibri"/>
                <a:sym typeface="Calibri"/>
              </a:rPr>
              <a:t>TAPR and/or TPRS Websites on the following pages</a:t>
            </a:r>
            <a:endParaRPr sz="24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aphicFrame>
        <p:nvGraphicFramePr>
          <p:cNvPr id="405" name="Google Shape;405;p44"/>
          <p:cNvGraphicFramePr/>
          <p:nvPr>
            <p:extLst>
              <p:ext uri="{D42A27DB-BD31-4B8C-83A1-F6EECF244321}">
                <p14:modId xmlns:p14="http://schemas.microsoft.com/office/powerpoint/2010/main" val="112415869"/>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406" name="Google Shape;406;p44"/>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Science</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aphicFrame>
        <p:nvGraphicFramePr>
          <p:cNvPr id="413" name="Google Shape;413;p45"/>
          <p:cNvGraphicFramePr/>
          <p:nvPr>
            <p:extLst>
              <p:ext uri="{D42A27DB-BD31-4B8C-83A1-F6EECF244321}">
                <p14:modId xmlns:p14="http://schemas.microsoft.com/office/powerpoint/2010/main" val="406794801"/>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414" name="Google Shape;414;p45"/>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Social Studies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aphicFrame>
        <p:nvGraphicFramePr>
          <p:cNvPr id="421" name="Google Shape;421;p46"/>
          <p:cNvGraphicFramePr/>
          <p:nvPr>
            <p:extLst>
              <p:ext uri="{D42A27DB-BD31-4B8C-83A1-F6EECF244321}">
                <p14:modId xmlns:p14="http://schemas.microsoft.com/office/powerpoint/2010/main" val="1500562503"/>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422" name="Google Shape;422;p4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Social Studies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7"/>
          <p:cNvSpPr txBox="1"/>
          <p:nvPr/>
        </p:nvSpPr>
        <p:spPr>
          <a:xfrm>
            <a:off x="1524000" y="3810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4</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1"/>
              </a:solidFill>
              <a:latin typeface="Calibri"/>
              <a:ea typeface="Calibri"/>
              <a:cs typeface="Calibri"/>
              <a:sym typeface="Calibri"/>
            </a:endParaRPr>
          </a:p>
        </p:txBody>
      </p:sp>
      <p:graphicFrame>
        <p:nvGraphicFramePr>
          <p:cNvPr id="430" name="Google Shape;430;p47"/>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8"/>
          <p:cNvSpPr txBox="1"/>
          <p:nvPr/>
        </p:nvSpPr>
        <p:spPr>
          <a:xfrm>
            <a:off x="1524000" y="3810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5</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1"/>
              </a:solidFill>
              <a:latin typeface="Calibri"/>
              <a:ea typeface="Calibri"/>
              <a:cs typeface="Calibri"/>
              <a:sym typeface="Calibri"/>
            </a:endParaRPr>
          </a:p>
        </p:txBody>
      </p:sp>
      <p:graphicFrame>
        <p:nvGraphicFramePr>
          <p:cNvPr id="438" name="Google Shape;438;p48"/>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9"/>
          <p:cNvSpPr txBox="1"/>
          <p:nvPr/>
        </p:nvSpPr>
        <p:spPr>
          <a:xfrm>
            <a:off x="1524000" y="304800"/>
            <a:ext cx="9144000" cy="888733"/>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6</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446" name="Google Shape;446;p49"/>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0"/>
          <p:cNvSpPr txBox="1"/>
          <p:nvPr/>
        </p:nvSpPr>
        <p:spPr>
          <a:xfrm>
            <a:off x="1524000" y="304800"/>
            <a:ext cx="9144000" cy="888733"/>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7</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454" name="Google Shape;454;p50"/>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1"/>
          <p:cNvSpPr txBox="1"/>
          <p:nvPr/>
        </p:nvSpPr>
        <p:spPr>
          <a:xfrm>
            <a:off x="1524000" y="304800"/>
            <a:ext cx="9144000" cy="907983"/>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8</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462" name="Google Shape;462;p51"/>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2"/>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EOC English II and Algebra I</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470" name="Google Shape;470;p52"/>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3"/>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All Grades Both Subjects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2"/>
              </a:solidFill>
              <a:latin typeface="Calibri"/>
              <a:ea typeface="Calibri"/>
              <a:cs typeface="Calibri"/>
              <a:sym typeface="Calibri"/>
            </a:endParaRPr>
          </a:p>
        </p:txBody>
      </p:sp>
      <p:graphicFrame>
        <p:nvGraphicFramePr>
          <p:cNvPr id="478" name="Google Shape;478;p53"/>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609600" y="274638"/>
            <a:ext cx="10972800" cy="6765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a:solidFill>
                  <a:schemeClr val="accent1"/>
                </a:solidFill>
              </a:rPr>
              <a:t>Accessing the TAPR Reports</a:t>
            </a:r>
            <a:endParaRPr/>
          </a:p>
        </p:txBody>
      </p:sp>
      <p:sp>
        <p:nvSpPr>
          <p:cNvPr id="125" name="Google Shape;125;p5"/>
          <p:cNvSpPr txBox="1"/>
          <p:nvPr/>
        </p:nvSpPr>
        <p:spPr>
          <a:xfrm>
            <a:off x="4800600" y="951210"/>
            <a:ext cx="2590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 to TAPR Web page</a:t>
            </a:r>
            <a:endParaRPr sz="2000" b="0"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815C902-5F50-494A-A63D-6E5090CF998E}"/>
              </a:ext>
            </a:extLst>
          </p:cNvPr>
          <p:cNvPicPr>
            <a:picLocks noChangeAspect="1"/>
          </p:cNvPicPr>
          <p:nvPr/>
        </p:nvPicPr>
        <p:blipFill>
          <a:blip r:embed="rId4"/>
          <a:stretch>
            <a:fillRect/>
          </a:stretch>
        </p:blipFill>
        <p:spPr>
          <a:xfrm>
            <a:off x="2425087" y="1334447"/>
            <a:ext cx="7341826" cy="552355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4"/>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2022 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All Grades ELA/Reading</a:t>
            </a:r>
            <a:endParaRPr sz="1400" b="0" i="0" u="none" strike="noStrike" cap="none" dirty="0">
              <a:solidFill>
                <a:srgbClr val="000000"/>
              </a:solidFill>
              <a:latin typeface="Arial"/>
              <a:ea typeface="Arial"/>
              <a:cs typeface="Arial"/>
              <a:sym typeface="Arial"/>
            </a:endParaRPr>
          </a:p>
        </p:txBody>
      </p:sp>
      <p:graphicFrame>
        <p:nvGraphicFramePr>
          <p:cNvPr id="486" name="Google Shape;486;p54"/>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5"/>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olidFill>
                  <a:schemeClr val="accent1"/>
                </a:solidFill>
                <a:latin typeface="Calibri"/>
                <a:ea typeface="Calibri"/>
                <a:cs typeface="Calibri"/>
                <a:sym typeface="Calibri"/>
              </a:rPr>
              <a:t>2023 </a:t>
            </a:r>
            <a:r>
              <a:rPr lang="en-US" sz="2800" b="0" i="0" u="none" strike="noStrike" cap="none" dirty="0">
                <a:solidFill>
                  <a:schemeClr val="accent1"/>
                </a:solidFill>
                <a:latin typeface="Calibri"/>
                <a:ea typeface="Calibri"/>
                <a:cs typeface="Calibri"/>
                <a:sym typeface="Calibri"/>
              </a:rPr>
              <a:t>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All Grades Mathematics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2"/>
              </a:solidFill>
              <a:latin typeface="Calibri"/>
              <a:ea typeface="Calibri"/>
              <a:cs typeface="Calibri"/>
              <a:sym typeface="Calibri"/>
            </a:endParaRPr>
          </a:p>
        </p:txBody>
      </p:sp>
      <p:graphicFrame>
        <p:nvGraphicFramePr>
          <p:cNvPr id="494" name="Google Shape;494;p55"/>
          <p:cNvGraphicFramePr/>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endParaRPr sz="3200" b="0" i="0" u="none" strike="noStrike" cap="none">
              <a:solidFill>
                <a:schemeClr val="accent2"/>
              </a:solidFill>
              <a:latin typeface="Calibri"/>
              <a:ea typeface="Calibri"/>
              <a:cs typeface="Calibri"/>
              <a:sym typeface="Calibri"/>
            </a:endParaRPr>
          </a:p>
        </p:txBody>
      </p:sp>
      <p:sp>
        <p:nvSpPr>
          <p:cNvPr id="502" name="Google Shape;502;p56"/>
          <p:cNvSpPr/>
          <p:nvPr/>
        </p:nvSpPr>
        <p:spPr>
          <a:xfrm>
            <a:off x="1828800" y="136525"/>
            <a:ext cx="8534400" cy="954107"/>
          </a:xfrm>
          <a:prstGeom prst="rect">
            <a:avLst/>
          </a:prstGeom>
          <a:noFill/>
          <a:ln>
            <a:noFill/>
          </a:ln>
        </p:spPr>
        <p:txBody>
          <a:bodyPr spcFirstLastPara="1" wrap="square" lIns="91425" tIns="45700" rIns="91425" bIns="45700" anchor="t" anchorCtr="0">
            <a:spAutoFit/>
          </a:bodyPr>
          <a:lstStyle/>
          <a:p>
            <a:pPr lvl="0" algn="ctr">
              <a:buSzPts val="3200"/>
            </a:pPr>
            <a:r>
              <a:rPr lang="en-US" sz="3200" dirty="0">
                <a:solidFill>
                  <a:schemeClr val="accent1"/>
                </a:solidFill>
                <a:latin typeface="Calibri"/>
                <a:ea typeface="Calibri"/>
                <a:cs typeface="Calibri"/>
                <a:sym typeface="Calibri"/>
              </a:rPr>
              <a:t>2023 </a:t>
            </a:r>
            <a:r>
              <a:rPr lang="en-US" sz="3200" b="0" i="0" u="none" strike="noStrike" cap="none" dirty="0">
                <a:solidFill>
                  <a:schemeClr val="accent1"/>
                </a:solidFill>
                <a:latin typeface="Calibri"/>
                <a:ea typeface="Calibri"/>
                <a:cs typeface="Calibri"/>
                <a:sym typeface="Calibri"/>
              </a:rPr>
              <a:t>Attendance</a:t>
            </a:r>
            <a:br>
              <a:rPr lang="en-US" sz="3600" b="0" i="0" u="none" strike="noStrike" cap="none" dirty="0">
                <a:solidFill>
                  <a:schemeClr val="dk1"/>
                </a:solidFill>
                <a:latin typeface="Calibri"/>
                <a:ea typeface="Calibri"/>
                <a:cs typeface="Calibri"/>
                <a:sym typeface="Calibri"/>
              </a:rPr>
            </a:br>
            <a:r>
              <a:rPr lang="en-US" sz="2400" b="0" i="0" u="none" strike="noStrike" cap="none" dirty="0">
                <a:solidFill>
                  <a:schemeClr val="accent2"/>
                </a:solidFill>
                <a:latin typeface="Calibri"/>
                <a:ea typeface="Calibri"/>
                <a:cs typeface="Calibri"/>
                <a:sym typeface="Calibri"/>
              </a:rPr>
              <a:t>2021-2022 School Year</a:t>
            </a:r>
            <a:endParaRPr sz="1400" b="0" i="0" u="none" strike="noStrike" cap="none" dirty="0">
              <a:solidFill>
                <a:srgbClr val="000000"/>
              </a:solidFill>
              <a:latin typeface="Arial"/>
              <a:ea typeface="Arial"/>
              <a:cs typeface="Arial"/>
              <a:sym typeface="Arial"/>
            </a:endParaRPr>
          </a:p>
        </p:txBody>
      </p:sp>
      <p:graphicFrame>
        <p:nvGraphicFramePr>
          <p:cNvPr id="503" name="Google Shape;503;p56"/>
          <p:cNvGraphicFramePr/>
          <p:nvPr>
            <p:extLst>
              <p:ext uri="{D42A27DB-BD31-4B8C-83A1-F6EECF244321}">
                <p14:modId xmlns:p14="http://schemas.microsoft.com/office/powerpoint/2010/main" val="664645825"/>
              </p:ext>
            </p:extLst>
          </p:nvPr>
        </p:nvGraphicFramePr>
        <p:xfrm>
          <a:off x="342900" y="1260475"/>
          <a:ext cx="115062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7"/>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endParaRPr sz="3200" b="0" i="0" u="none" strike="noStrike" cap="none">
              <a:solidFill>
                <a:schemeClr val="accent2"/>
              </a:solidFill>
              <a:latin typeface="Calibri"/>
              <a:ea typeface="Calibri"/>
              <a:cs typeface="Calibri"/>
              <a:sym typeface="Calibri"/>
            </a:endParaRPr>
          </a:p>
        </p:txBody>
      </p:sp>
      <p:sp>
        <p:nvSpPr>
          <p:cNvPr id="511" name="Google Shape;511;p57"/>
          <p:cNvSpPr/>
          <p:nvPr/>
        </p:nvSpPr>
        <p:spPr>
          <a:xfrm>
            <a:off x="1905000" y="249705"/>
            <a:ext cx="8534400" cy="954107"/>
          </a:xfrm>
          <a:prstGeom prst="rect">
            <a:avLst/>
          </a:prstGeom>
          <a:noFill/>
          <a:ln>
            <a:noFill/>
          </a:ln>
        </p:spPr>
        <p:txBody>
          <a:bodyPr spcFirstLastPara="1" wrap="square" lIns="91425" tIns="45700" rIns="91425" bIns="45700" anchor="t" anchorCtr="0">
            <a:spAutoFit/>
          </a:bodyPr>
          <a:lstStyle/>
          <a:p>
            <a:pPr lvl="0" algn="ctr">
              <a:buSzPts val="3200"/>
            </a:pPr>
            <a:r>
              <a:rPr lang="en-US" sz="3200" dirty="0">
                <a:solidFill>
                  <a:schemeClr val="accent1"/>
                </a:solidFill>
                <a:latin typeface="Calibri"/>
                <a:ea typeface="Calibri"/>
                <a:cs typeface="Calibri"/>
                <a:sym typeface="Calibri"/>
              </a:rPr>
              <a:t>2023 </a:t>
            </a:r>
            <a:r>
              <a:rPr lang="en-US" sz="3200" b="0" i="0" u="none" strike="noStrike" cap="none" dirty="0">
                <a:solidFill>
                  <a:schemeClr val="accent1"/>
                </a:solidFill>
                <a:latin typeface="Calibri"/>
                <a:ea typeface="Calibri"/>
                <a:cs typeface="Calibri"/>
                <a:sym typeface="Calibri"/>
              </a:rPr>
              <a:t>Annual Dropout Rate (Grades 7-8)</a:t>
            </a:r>
            <a:br>
              <a:rPr lang="en-US" sz="2800" b="0" i="0" u="none" strike="noStrike" cap="none" dirty="0">
                <a:solidFill>
                  <a:schemeClr val="dk1"/>
                </a:solidFill>
                <a:latin typeface="Calibri"/>
                <a:ea typeface="Calibri"/>
                <a:cs typeface="Calibri"/>
                <a:sym typeface="Calibri"/>
              </a:rPr>
            </a:br>
            <a:r>
              <a:rPr lang="en-US" sz="2400" b="0" i="0" u="none" strike="noStrike" cap="none" dirty="0">
                <a:solidFill>
                  <a:schemeClr val="accent2"/>
                </a:solidFill>
                <a:latin typeface="Calibri"/>
                <a:ea typeface="Calibri"/>
                <a:cs typeface="Calibri"/>
                <a:sym typeface="Calibri"/>
              </a:rPr>
              <a:t>2021-2022 School Year</a:t>
            </a:r>
            <a:endParaRPr sz="2800" b="0" i="0" u="none" strike="noStrike" cap="none" dirty="0">
              <a:solidFill>
                <a:schemeClr val="accent2"/>
              </a:solidFill>
              <a:latin typeface="Calibri"/>
              <a:ea typeface="Calibri"/>
              <a:cs typeface="Calibri"/>
              <a:sym typeface="Calibri"/>
            </a:endParaRPr>
          </a:p>
        </p:txBody>
      </p:sp>
      <p:graphicFrame>
        <p:nvGraphicFramePr>
          <p:cNvPr id="512" name="Google Shape;512;p57"/>
          <p:cNvGraphicFramePr/>
          <p:nvPr>
            <p:extLst>
              <p:ext uri="{D42A27DB-BD31-4B8C-83A1-F6EECF244321}">
                <p14:modId xmlns:p14="http://schemas.microsoft.com/office/powerpoint/2010/main" val="568206923"/>
              </p:ext>
            </p:extLst>
          </p:nvPr>
        </p:nvGraphicFramePr>
        <p:xfrm>
          <a:off x="143803" y="1147295"/>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8"/>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endParaRPr sz="3200" b="0" i="0" u="none" strike="noStrike" cap="none">
              <a:solidFill>
                <a:schemeClr val="accent2"/>
              </a:solidFill>
              <a:latin typeface="Calibri"/>
              <a:ea typeface="Calibri"/>
              <a:cs typeface="Calibri"/>
              <a:sym typeface="Calibri"/>
            </a:endParaRPr>
          </a:p>
        </p:txBody>
      </p:sp>
      <p:sp>
        <p:nvSpPr>
          <p:cNvPr id="520" name="Google Shape;520;p58"/>
          <p:cNvSpPr/>
          <p:nvPr/>
        </p:nvSpPr>
        <p:spPr>
          <a:xfrm>
            <a:off x="1905000" y="249704"/>
            <a:ext cx="8534400" cy="969496"/>
          </a:xfrm>
          <a:prstGeom prst="rect">
            <a:avLst/>
          </a:prstGeom>
          <a:noFill/>
          <a:ln>
            <a:noFill/>
          </a:ln>
        </p:spPr>
        <p:txBody>
          <a:bodyPr spcFirstLastPara="1" wrap="square" lIns="91425" tIns="45700" rIns="91425" bIns="45700" anchor="t" anchorCtr="0">
            <a:spAutoFit/>
          </a:bodyPr>
          <a:lstStyle/>
          <a:p>
            <a:pPr lvl="0" algn="ctr">
              <a:buSzPts val="3200"/>
            </a:pPr>
            <a:r>
              <a:rPr lang="en-US" sz="3200" dirty="0">
                <a:solidFill>
                  <a:schemeClr val="accent1"/>
                </a:solidFill>
                <a:latin typeface="Calibri"/>
                <a:ea typeface="Calibri"/>
                <a:cs typeface="Calibri"/>
                <a:sym typeface="Calibri"/>
              </a:rPr>
              <a:t>2023</a:t>
            </a:r>
            <a:r>
              <a:rPr lang="en-US" sz="3200" b="0" i="0" u="none" strike="noStrike" cap="none" dirty="0">
                <a:solidFill>
                  <a:srgbClr val="304269"/>
                </a:solidFill>
                <a:latin typeface="Calibri"/>
                <a:ea typeface="Calibri"/>
                <a:cs typeface="Calibri"/>
                <a:sym typeface="Calibri"/>
              </a:rPr>
              <a:t> Annual Dropout Rate (Grades 9-12)</a:t>
            </a:r>
            <a:br>
              <a:rPr lang="en-US" sz="3200" b="0" i="0" u="none" strike="noStrike" cap="none" dirty="0">
                <a:solidFill>
                  <a:srgbClr val="000000"/>
                </a:solidFill>
                <a:latin typeface="Calibri"/>
                <a:ea typeface="Calibri"/>
                <a:cs typeface="Calibri"/>
                <a:sym typeface="Calibri"/>
              </a:rPr>
            </a:br>
            <a:r>
              <a:rPr lang="en-US" sz="2400" b="0" i="0" u="none" strike="noStrike" cap="none" dirty="0">
                <a:solidFill>
                  <a:srgbClr val="91BED4"/>
                </a:solidFill>
                <a:latin typeface="Calibri"/>
                <a:ea typeface="Calibri"/>
                <a:cs typeface="Calibri"/>
                <a:sym typeface="Calibri"/>
              </a:rPr>
              <a:t>2021-2022 School Year</a:t>
            </a:r>
            <a:endParaRPr sz="1400" b="0" i="0" u="none" strike="noStrike" cap="none" dirty="0">
              <a:solidFill>
                <a:srgbClr val="000000"/>
              </a:solidFill>
              <a:latin typeface="Arial"/>
              <a:ea typeface="Arial"/>
              <a:cs typeface="Arial"/>
              <a:sym typeface="Arial"/>
            </a:endParaRPr>
          </a:p>
        </p:txBody>
      </p:sp>
      <p:graphicFrame>
        <p:nvGraphicFramePr>
          <p:cNvPr id="521" name="Google Shape;521;p58"/>
          <p:cNvGraphicFramePr/>
          <p:nvPr>
            <p:extLst>
              <p:ext uri="{D42A27DB-BD31-4B8C-83A1-F6EECF244321}">
                <p14:modId xmlns:p14="http://schemas.microsoft.com/office/powerpoint/2010/main" val="4245568192"/>
              </p:ext>
            </p:extLst>
          </p:nvPr>
        </p:nvGraphicFramePr>
        <p:xfrm>
          <a:off x="228600" y="1057275"/>
          <a:ext cx="117348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9"/>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1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4-Year Longitudinal Graduation Rate (Grades 9-12)</a:t>
            </a:r>
            <a:br>
              <a:rPr lang="en-US" sz="3200" b="0" i="0" u="none" strike="noStrike" cap="none">
                <a:solidFill>
                  <a:schemeClr val="dk1"/>
                </a:solidFill>
                <a:latin typeface="Calibri"/>
                <a:ea typeface="Calibri"/>
                <a:cs typeface="Calibri"/>
                <a:sym typeface="Calibri"/>
              </a:rPr>
            </a:br>
            <a:r>
              <a:rPr lang="en-US" sz="2700" b="0" i="0" u="none" strike="noStrike" cap="none">
                <a:solidFill>
                  <a:schemeClr val="accent2"/>
                </a:solidFill>
                <a:latin typeface="Calibri"/>
                <a:ea typeface="Calibri"/>
                <a:cs typeface="Calibri"/>
                <a:sym typeface="Calibri"/>
              </a:rPr>
              <a:t>Class of 2022 Cohort</a:t>
            </a:r>
            <a:endParaRPr sz="1400" b="0" i="0" u="none" strike="noStrike" cap="none">
              <a:solidFill>
                <a:srgbClr val="000000"/>
              </a:solidFill>
              <a:latin typeface="Arial"/>
              <a:ea typeface="Arial"/>
              <a:cs typeface="Arial"/>
              <a:sym typeface="Arial"/>
            </a:endParaRPr>
          </a:p>
        </p:txBody>
      </p:sp>
      <p:graphicFrame>
        <p:nvGraphicFramePr>
          <p:cNvPr id="529" name="Google Shape;529;p59"/>
          <p:cNvGraphicFramePr/>
          <p:nvPr/>
        </p:nvGraphicFramePr>
        <p:xfrm>
          <a:off x="228600" y="1397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graphicFrame>
        <p:nvGraphicFramePr>
          <p:cNvPr id="536" name="Google Shape;536;p60"/>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537" name="Google Shape;537;p60"/>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7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900" b="0" i="0" u="none" strike="noStrike" cap="none">
                <a:solidFill>
                  <a:schemeClr val="accent1"/>
                </a:solidFill>
                <a:latin typeface="Calibri"/>
                <a:ea typeface="Calibri"/>
                <a:cs typeface="Calibri"/>
                <a:sym typeface="Calibri"/>
              </a:rPr>
              <a:t>4-Year Federal Graduation Rate Without Exclusions (9-12)</a:t>
            </a:r>
            <a:br>
              <a:rPr lang="en-US" sz="3900" b="0" i="0" u="none" strike="noStrike" cap="none">
                <a:solidFill>
                  <a:schemeClr val="dk1"/>
                </a:solidFill>
                <a:latin typeface="Calibri"/>
                <a:ea typeface="Calibri"/>
                <a:cs typeface="Calibri"/>
                <a:sym typeface="Calibri"/>
              </a:rPr>
            </a:br>
            <a:r>
              <a:rPr lang="en-US" sz="3200" b="0" i="0" u="none" strike="noStrike" cap="none">
                <a:solidFill>
                  <a:schemeClr val="accent2"/>
                </a:solidFill>
                <a:latin typeface="Calibri"/>
                <a:ea typeface="Calibri"/>
                <a:cs typeface="Calibri"/>
                <a:sym typeface="Calibri"/>
              </a:rPr>
              <a:t>Class of 2022 Cohort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1"/>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300" b="0" i="0" u="none" strike="noStrike" cap="none">
                <a:solidFill>
                  <a:schemeClr val="accent1"/>
                </a:solidFill>
                <a:latin typeface="Calibri"/>
                <a:ea typeface="Calibri"/>
                <a:cs typeface="Calibri"/>
                <a:sym typeface="Calibri"/>
              </a:rPr>
              <a:t>5-Year Extended Longitudinal Graduation Rate (Grades 9-12)</a:t>
            </a:r>
            <a:br>
              <a:rPr lang="en-US" sz="3200" b="0" i="0" u="none" strike="noStrike" cap="none">
                <a:solidFill>
                  <a:schemeClr val="dk1"/>
                </a:solidFill>
                <a:latin typeface="Calibri"/>
                <a:ea typeface="Calibri"/>
                <a:cs typeface="Calibri"/>
                <a:sym typeface="Calibri"/>
              </a:rPr>
            </a:br>
            <a:r>
              <a:rPr lang="en-US" sz="4000" b="0" i="0" u="none" strike="noStrike" cap="none">
                <a:solidFill>
                  <a:schemeClr val="accent2"/>
                </a:solidFill>
                <a:latin typeface="Calibri"/>
                <a:ea typeface="Calibri"/>
                <a:cs typeface="Calibri"/>
                <a:sym typeface="Calibri"/>
              </a:rPr>
              <a:t>Class of 2021 Cohort</a:t>
            </a:r>
            <a:endParaRPr sz="1400" b="0" i="0" u="none" strike="noStrike" cap="none">
              <a:solidFill>
                <a:srgbClr val="000000"/>
              </a:solidFill>
              <a:latin typeface="Arial"/>
              <a:ea typeface="Arial"/>
              <a:cs typeface="Arial"/>
              <a:sym typeface="Arial"/>
            </a:endParaRPr>
          </a:p>
        </p:txBody>
      </p:sp>
      <p:graphicFrame>
        <p:nvGraphicFramePr>
          <p:cNvPr id="545" name="Google Shape;545;p61"/>
          <p:cNvGraphicFramePr/>
          <p:nvPr/>
        </p:nvGraphicFramePr>
        <p:xfrm>
          <a:off x="228600" y="1397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2"/>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52499"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700" b="0" i="0" u="none" strike="noStrike" cap="none">
                <a:solidFill>
                  <a:schemeClr val="accent1"/>
                </a:solidFill>
                <a:latin typeface="Calibri"/>
                <a:ea typeface="Calibri"/>
                <a:cs typeface="Calibri"/>
                <a:sym typeface="Calibri"/>
              </a:rPr>
              <a:t>5-Year Extended Federal Graduation Rate Without Exclusions (9-12)</a:t>
            </a:r>
            <a:br>
              <a:rPr lang="en-US" sz="4700" b="0" i="0" u="none" strike="noStrike" cap="none">
                <a:solidFill>
                  <a:schemeClr val="dk1"/>
                </a:solidFill>
                <a:latin typeface="Calibri"/>
                <a:ea typeface="Calibri"/>
                <a:cs typeface="Calibri"/>
                <a:sym typeface="Calibri"/>
              </a:rPr>
            </a:br>
            <a:r>
              <a:rPr lang="en-US" sz="4600" b="0" i="0" u="none" strike="noStrike" cap="none">
                <a:solidFill>
                  <a:schemeClr val="accent2"/>
                </a:solidFill>
                <a:latin typeface="Calibri"/>
                <a:ea typeface="Calibri"/>
                <a:cs typeface="Calibri"/>
                <a:sym typeface="Calibri"/>
              </a:rPr>
              <a:t>Class of 2021 Cohort</a:t>
            </a:r>
            <a:endParaRPr sz="1400" b="0" i="0" u="none" strike="noStrike" cap="none">
              <a:solidFill>
                <a:srgbClr val="000000"/>
              </a:solidFill>
              <a:latin typeface="Arial"/>
              <a:ea typeface="Arial"/>
              <a:cs typeface="Arial"/>
              <a:sym typeface="Arial"/>
            </a:endParaRPr>
          </a:p>
        </p:txBody>
      </p:sp>
      <p:graphicFrame>
        <p:nvGraphicFramePr>
          <p:cNvPr id="553" name="Google Shape;553;p62"/>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3"/>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300" b="0" i="0" u="none" strike="noStrike" cap="none">
                <a:solidFill>
                  <a:schemeClr val="accent1"/>
                </a:solidFill>
                <a:latin typeface="Calibri"/>
                <a:ea typeface="Calibri"/>
                <a:cs typeface="Calibri"/>
                <a:sym typeface="Calibri"/>
              </a:rPr>
              <a:t>6-Year Extended Longitudinal Graduation Rate (Grades 9-12)</a:t>
            </a:r>
            <a:br>
              <a:rPr lang="en-US" sz="4300" b="0" i="0" u="none" strike="noStrike" cap="none">
                <a:solidFill>
                  <a:schemeClr val="dk1"/>
                </a:solidFill>
                <a:latin typeface="Calibri"/>
                <a:ea typeface="Calibri"/>
                <a:cs typeface="Calibri"/>
                <a:sym typeface="Calibri"/>
              </a:rPr>
            </a:br>
            <a:r>
              <a:rPr lang="en-US" sz="4000" b="0" i="0" u="none" strike="noStrike" cap="none">
                <a:solidFill>
                  <a:schemeClr val="accent2"/>
                </a:solidFill>
                <a:latin typeface="Calibri"/>
                <a:ea typeface="Calibri"/>
                <a:cs typeface="Calibri"/>
                <a:sym typeface="Calibri"/>
              </a:rPr>
              <a:t>Class of 2020 Cohort</a:t>
            </a:r>
            <a:endParaRPr sz="1400" b="0" i="0" u="none" strike="noStrike" cap="none">
              <a:solidFill>
                <a:srgbClr val="000000"/>
              </a:solidFill>
              <a:latin typeface="Arial"/>
              <a:ea typeface="Arial"/>
              <a:cs typeface="Arial"/>
              <a:sym typeface="Arial"/>
            </a:endParaRPr>
          </a:p>
        </p:txBody>
      </p:sp>
      <p:graphicFrame>
        <p:nvGraphicFramePr>
          <p:cNvPr id="561" name="Google Shape;561;p63"/>
          <p:cNvGraphicFramePr/>
          <p:nvPr/>
        </p:nvGraphicFramePr>
        <p:xfrm>
          <a:off x="228600" y="1397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609600" y="274638"/>
            <a:ext cx="10972800" cy="6765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a:solidFill>
                  <a:schemeClr val="accent1"/>
                </a:solidFill>
              </a:rPr>
              <a:t>Accessing the TPRS Reports</a:t>
            </a:r>
            <a:endParaRPr/>
          </a:p>
        </p:txBody>
      </p:sp>
      <p:sp>
        <p:nvSpPr>
          <p:cNvPr id="133" name="Google Shape;133;p6"/>
          <p:cNvSpPr txBox="1"/>
          <p:nvPr/>
        </p:nvSpPr>
        <p:spPr>
          <a:xfrm>
            <a:off x="4800600" y="951210"/>
            <a:ext cx="2590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 to TPRS Web page</a:t>
            </a:r>
            <a:endParaRPr sz="2000" b="0"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941F0014-41C8-4F73-A714-732019E1F264}"/>
              </a:ext>
            </a:extLst>
          </p:cNvPr>
          <p:cNvPicPr>
            <a:picLocks noChangeAspect="1"/>
          </p:cNvPicPr>
          <p:nvPr/>
        </p:nvPicPr>
        <p:blipFill>
          <a:blip r:embed="rId4"/>
          <a:stretch>
            <a:fillRect/>
          </a:stretch>
        </p:blipFill>
        <p:spPr>
          <a:xfrm>
            <a:off x="3471774" y="1351320"/>
            <a:ext cx="5395095" cy="550668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4"/>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52499"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700" b="0" i="0" u="none" strike="noStrike" cap="none">
                <a:solidFill>
                  <a:schemeClr val="accent1"/>
                </a:solidFill>
                <a:latin typeface="Calibri"/>
                <a:ea typeface="Calibri"/>
                <a:cs typeface="Calibri"/>
                <a:sym typeface="Calibri"/>
              </a:rPr>
              <a:t>6-Year Extended Federal Graduation Rate Without Exclusions (9-12)</a:t>
            </a:r>
            <a:br>
              <a:rPr lang="en-US" sz="4700" b="0" i="0" u="none" strike="noStrike" cap="none">
                <a:solidFill>
                  <a:schemeClr val="dk1"/>
                </a:solidFill>
                <a:latin typeface="Calibri"/>
                <a:ea typeface="Calibri"/>
                <a:cs typeface="Calibri"/>
                <a:sym typeface="Calibri"/>
              </a:rPr>
            </a:br>
            <a:r>
              <a:rPr lang="en-US" sz="4600" b="0" i="0" u="none" strike="noStrike" cap="none">
                <a:solidFill>
                  <a:schemeClr val="accent2"/>
                </a:solidFill>
                <a:latin typeface="Calibri"/>
                <a:ea typeface="Calibri"/>
                <a:cs typeface="Calibri"/>
                <a:sym typeface="Calibri"/>
              </a:rPr>
              <a:t>Class of 2020 Cohort</a:t>
            </a:r>
            <a:endParaRPr sz="1400" b="0" i="0" u="none" strike="noStrike" cap="none">
              <a:solidFill>
                <a:srgbClr val="000000"/>
              </a:solidFill>
              <a:latin typeface="Arial"/>
              <a:ea typeface="Arial"/>
              <a:cs typeface="Arial"/>
              <a:sym typeface="Arial"/>
            </a:endParaRPr>
          </a:p>
        </p:txBody>
      </p:sp>
      <p:graphicFrame>
        <p:nvGraphicFramePr>
          <p:cNvPr id="569" name="Google Shape;569;p64"/>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graphicFrame>
        <p:nvGraphicFramePr>
          <p:cNvPr id="576" name="Google Shape;576;p65"/>
          <p:cNvGraphicFramePr/>
          <p:nvPr/>
        </p:nvGraphicFramePr>
        <p:xfrm>
          <a:off x="177800" y="895350"/>
          <a:ext cx="116586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577" name="Google Shape;577;p65"/>
          <p:cNvSpPr txBox="1"/>
          <p:nvPr/>
        </p:nvSpPr>
        <p:spPr>
          <a:xfrm>
            <a:off x="1524000" y="136525"/>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Class of 2022 College Ready Graduates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Class of 2022 Career or Military Ready Graduates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3200" b="0" i="0" u="none" strike="noStrike" cap="none">
              <a:solidFill>
                <a:schemeClr val="accent2"/>
              </a:solidFill>
              <a:latin typeface="Calibri"/>
              <a:ea typeface="Calibri"/>
              <a:cs typeface="Calibri"/>
              <a:sym typeface="Calibri"/>
            </a:endParaRPr>
          </a:p>
        </p:txBody>
      </p:sp>
      <p:graphicFrame>
        <p:nvGraphicFramePr>
          <p:cNvPr id="585" name="Google Shape;585;p66"/>
          <p:cNvGraphicFramePr/>
          <p:nvPr/>
        </p:nvGraphicFramePr>
        <p:xfrm>
          <a:off x="266700" y="762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graphicFrame>
        <p:nvGraphicFramePr>
          <p:cNvPr id="592" name="Google Shape;592;p67"/>
          <p:cNvGraphicFramePr/>
          <p:nvPr/>
        </p:nvGraphicFramePr>
        <p:xfrm>
          <a:off x="304800" y="1066800"/>
          <a:ext cx="116586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593" name="Google Shape;593;p67"/>
          <p:cNvSpPr txBox="1"/>
          <p:nvPr/>
        </p:nvSpPr>
        <p:spPr>
          <a:xfrm>
            <a:off x="1548384" y="152400"/>
            <a:ext cx="9144000" cy="777875"/>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Average SAT Score, All Subjects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8"/>
          <p:cNvSpPr txBox="1"/>
          <p:nvPr/>
        </p:nvSpPr>
        <p:spPr>
          <a:xfrm>
            <a:off x="1524000" y="168275"/>
            <a:ext cx="9144000" cy="7620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Average ACT Score, All Subjects</a:t>
            </a:r>
            <a:endParaRPr sz="3200" b="0" i="0" u="none" strike="noStrike" cap="none">
              <a:solidFill>
                <a:schemeClr val="accent2"/>
              </a:solidFill>
              <a:latin typeface="Calibri"/>
              <a:ea typeface="Calibri"/>
              <a:cs typeface="Calibri"/>
              <a:sym typeface="Calibri"/>
            </a:endParaRPr>
          </a:p>
        </p:txBody>
      </p:sp>
      <p:graphicFrame>
        <p:nvGraphicFramePr>
          <p:cNvPr id="601" name="Google Shape;601;p68"/>
          <p:cNvGraphicFramePr/>
          <p:nvPr/>
        </p:nvGraphicFramePr>
        <p:xfrm>
          <a:off x="304800" y="1066800"/>
          <a:ext cx="116586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2022 – 2023 </a:t>
            </a:r>
            <a:r>
              <a:rPr lang="en-US" dirty="0"/>
              <a:t>Student Ethnic Distribution</a:t>
            </a:r>
            <a:endParaRPr dirty="0"/>
          </a:p>
        </p:txBody>
      </p:sp>
      <p:graphicFrame>
        <p:nvGraphicFramePr>
          <p:cNvPr id="609" name="Google Shape;609;p69"/>
          <p:cNvGraphicFramePr/>
          <p:nvPr>
            <p:extLst>
              <p:ext uri="{D42A27DB-BD31-4B8C-83A1-F6EECF244321}">
                <p14:modId xmlns:p14="http://schemas.microsoft.com/office/powerpoint/2010/main" val="1330554115"/>
              </p:ext>
            </p:extLst>
          </p:nvPr>
        </p:nvGraphicFramePr>
        <p:xfrm>
          <a:off x="1524000" y="1066800"/>
          <a:ext cx="5461000" cy="556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0" name="Google Shape;610;p69"/>
          <p:cNvGraphicFramePr/>
          <p:nvPr>
            <p:extLst>
              <p:ext uri="{D42A27DB-BD31-4B8C-83A1-F6EECF244321}">
                <p14:modId xmlns:p14="http://schemas.microsoft.com/office/powerpoint/2010/main" val="3061485600"/>
              </p:ext>
            </p:extLst>
          </p:nvPr>
        </p:nvGraphicFramePr>
        <p:xfrm>
          <a:off x="7010400" y="1066800"/>
          <a:ext cx="3556000" cy="5562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2022 – 2023 </a:t>
            </a:r>
            <a:r>
              <a:rPr lang="en-US" dirty="0"/>
              <a:t>Student Demographics</a:t>
            </a:r>
            <a:endParaRPr dirty="0"/>
          </a:p>
        </p:txBody>
      </p:sp>
      <p:graphicFrame>
        <p:nvGraphicFramePr>
          <p:cNvPr id="618" name="Google Shape;618;p70"/>
          <p:cNvGraphicFramePr/>
          <p:nvPr>
            <p:extLst>
              <p:ext uri="{D42A27DB-BD31-4B8C-83A1-F6EECF244321}">
                <p14:modId xmlns:p14="http://schemas.microsoft.com/office/powerpoint/2010/main" val="2445691730"/>
              </p:ext>
            </p:extLst>
          </p:nvPr>
        </p:nvGraphicFramePr>
        <p:xfrm>
          <a:off x="1676401" y="2057400"/>
          <a:ext cx="8610600" cy="3078530"/>
        </p:xfrm>
        <a:graphic>
          <a:graphicData uri="http://schemas.openxmlformats.org/drawingml/2006/table">
            <a:tbl>
              <a:tblPr firstRow="1" bandRow="1">
                <a:noFill/>
                <a:tableStyleId>{34BA092C-B92D-412F-BB68-FABD7DFD0C8C}</a:tableStyleId>
              </a:tblPr>
              <a:tblGrid>
                <a:gridCol w="5486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District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State</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Economically Disadvantaged</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62.1%</a:t>
                      </a:r>
                      <a:endParaRPr sz="1400" u="none" strike="noStrike" cap="none" dirty="0"/>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Emergent Bilingual/EL</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23.1%</a:t>
                      </a:r>
                      <a:endParaRPr sz="1400" u="none" strike="noStrike" cap="none" dirty="0"/>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dirty="0"/>
                        <a:t>Students w/Disciplinary Placements (2021-2022)</a:t>
                      </a:r>
                      <a:endParaRPr sz="2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1.5</a:t>
                      </a:r>
                      <a:endParaRPr sz="1400" u="none" strike="noStrike" cap="none" dirty="0"/>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dirty="0"/>
                        <a:t>At-Risk</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53.3%</a:t>
                      </a:r>
                      <a:endParaRPr sz="1400" u="none" strike="noStrike" cap="none" dirty="0"/>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2022 – 2023 </a:t>
            </a:r>
            <a:r>
              <a:rPr lang="en-US" dirty="0"/>
              <a:t>Enrollment by Program</a:t>
            </a:r>
            <a:endParaRPr dirty="0"/>
          </a:p>
        </p:txBody>
      </p:sp>
      <p:graphicFrame>
        <p:nvGraphicFramePr>
          <p:cNvPr id="644" name="Google Shape;644;p73"/>
          <p:cNvGraphicFramePr/>
          <p:nvPr>
            <p:extLst>
              <p:ext uri="{D42A27DB-BD31-4B8C-83A1-F6EECF244321}">
                <p14:modId xmlns:p14="http://schemas.microsoft.com/office/powerpoint/2010/main" val="1590372474"/>
              </p:ext>
            </p:extLst>
          </p:nvPr>
        </p:nvGraphicFramePr>
        <p:xfrm>
          <a:off x="1752601" y="2057400"/>
          <a:ext cx="8610600" cy="2133640"/>
        </p:xfrm>
        <a:graphic>
          <a:graphicData uri="http://schemas.openxmlformats.org/drawingml/2006/table">
            <a:tbl>
              <a:tblPr firstRow="1" bandRow="1">
                <a:noFill/>
                <a:tableStyleId>{34BA092C-B92D-412F-BB68-FABD7DFD0C8C}</a:tableStyleId>
              </a:tblPr>
              <a:tblGrid>
                <a:gridCol w="5715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District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State</a:t>
                      </a:r>
                      <a:endParaRPr sz="1400" u="none" strike="noStrike" cap="none"/>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Bilingual/ESL</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23.2%</a:t>
                      </a:r>
                      <a:endParaRPr sz="1400" u="none" strike="noStrike" cap="none" dirty="0"/>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Gifted &amp; Talented Education</a:t>
                      </a:r>
                      <a:endParaRPr sz="28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8.2%</a:t>
                      </a:r>
                      <a:endParaRPr sz="1400" u="none" strike="noStrike" cap="none" dirty="0"/>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Special Education</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12.6%</a:t>
                      </a:r>
                      <a:endParaRPr sz="1400" u="none" strike="noStrike" cap="none" dirty="0"/>
                    </a:p>
                  </a:txBody>
                  <a:tcPr marL="91450" marR="91450" marT="45725" marB="457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1"/>
          <p:cNvSpPr txBox="1">
            <a:spLocks noGrp="1"/>
          </p:cNvSpPr>
          <p:nvPr>
            <p:ph type="title"/>
          </p:nvPr>
        </p:nvSpPr>
        <p:spPr>
          <a:xfrm>
            <a:off x="1524000" y="228600"/>
            <a:ext cx="8763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dirty="0">
                <a:solidFill>
                  <a:schemeClr val="accent1"/>
                </a:solidFill>
              </a:rPr>
              <a:t>2022 – 2023 </a:t>
            </a:r>
            <a:r>
              <a:rPr lang="en-US" dirty="0"/>
              <a:t>Teacher Ethnic Distribution</a:t>
            </a:r>
            <a:endParaRPr dirty="0"/>
          </a:p>
        </p:txBody>
      </p:sp>
      <p:graphicFrame>
        <p:nvGraphicFramePr>
          <p:cNvPr id="626" name="Google Shape;626;p71"/>
          <p:cNvGraphicFramePr/>
          <p:nvPr/>
        </p:nvGraphicFramePr>
        <p:xfrm>
          <a:off x="1524000" y="1143000"/>
          <a:ext cx="5943600" cy="571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7" name="Google Shape;627;p71"/>
          <p:cNvGraphicFramePr/>
          <p:nvPr>
            <p:extLst>
              <p:ext uri="{D42A27DB-BD31-4B8C-83A1-F6EECF244321}">
                <p14:modId xmlns:p14="http://schemas.microsoft.com/office/powerpoint/2010/main" val="3140342117"/>
              </p:ext>
            </p:extLst>
          </p:nvPr>
        </p:nvGraphicFramePr>
        <p:xfrm>
          <a:off x="6781800" y="1371600"/>
          <a:ext cx="3831336" cy="5486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2022 – 2023 </a:t>
            </a:r>
            <a:r>
              <a:rPr lang="en-US" dirty="0"/>
              <a:t>Teachers Years of Experience</a:t>
            </a:r>
            <a:endParaRPr dirty="0"/>
          </a:p>
        </p:txBody>
      </p:sp>
      <p:graphicFrame>
        <p:nvGraphicFramePr>
          <p:cNvPr id="635" name="Google Shape;635;p72"/>
          <p:cNvGraphicFramePr/>
          <p:nvPr/>
        </p:nvGraphicFramePr>
        <p:xfrm>
          <a:off x="1524000" y="457200"/>
          <a:ext cx="5410200" cy="571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36" name="Google Shape;636;p72"/>
          <p:cNvGraphicFramePr/>
          <p:nvPr>
            <p:extLst>
              <p:ext uri="{D42A27DB-BD31-4B8C-83A1-F6EECF244321}">
                <p14:modId xmlns:p14="http://schemas.microsoft.com/office/powerpoint/2010/main" val="1361278713"/>
              </p:ext>
            </p:extLst>
          </p:nvPr>
        </p:nvGraphicFramePr>
        <p:xfrm>
          <a:off x="6705600" y="1143000"/>
          <a:ext cx="3810000" cy="5029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2209800" y="304800"/>
            <a:ext cx="7772400" cy="76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dirty="0">
                <a:solidFill>
                  <a:schemeClr val="accent1"/>
                </a:solidFill>
              </a:rPr>
              <a:t>2022 – 2023 TAPR Content</a:t>
            </a:r>
            <a:br>
              <a:rPr lang="en-US" dirty="0">
                <a:solidFill>
                  <a:schemeClr val="accent1"/>
                </a:solidFill>
              </a:rPr>
            </a:br>
            <a:r>
              <a:rPr lang="en-US" sz="4000" dirty="0">
                <a:solidFill>
                  <a:schemeClr val="accent1"/>
                </a:solidFill>
              </a:rPr>
              <a:t>District/Campus Performance</a:t>
            </a:r>
            <a:endParaRPr dirty="0">
              <a:solidFill>
                <a:schemeClr val="accent1"/>
              </a:solidFill>
            </a:endParaRPr>
          </a:p>
        </p:txBody>
      </p:sp>
      <p:sp>
        <p:nvSpPr>
          <p:cNvPr id="142" name="Google Shape;142;p7"/>
          <p:cNvSpPr txBox="1">
            <a:spLocks noGrp="1"/>
          </p:cNvSpPr>
          <p:nvPr>
            <p:ph type="body" idx="1"/>
          </p:nvPr>
        </p:nvSpPr>
        <p:spPr>
          <a:xfrm>
            <a:off x="1905000" y="1295401"/>
            <a:ext cx="9220200" cy="5426074"/>
          </a:xfrm>
          <a:prstGeom prst="rect">
            <a:avLst/>
          </a:prstGeom>
          <a:noFill/>
          <a:ln>
            <a:noFill/>
          </a:ln>
        </p:spPr>
        <p:txBody>
          <a:bodyPr spcFirstLastPara="1" wrap="square" lIns="91425" tIns="45700" rIns="91425" bIns="45700" anchor="t" anchorCtr="0">
            <a:normAutofit lnSpcReduction="10000"/>
          </a:bodyPr>
          <a:lstStyle/>
          <a:p>
            <a:pPr marL="285750" lvl="0" indent="-228600" algn="l" rtl="0">
              <a:lnSpc>
                <a:spcPct val="80000"/>
              </a:lnSpc>
              <a:spcBef>
                <a:spcPts val="0"/>
              </a:spcBef>
              <a:spcAft>
                <a:spcPts val="0"/>
              </a:spcAft>
              <a:buClr>
                <a:schemeClr val="accent1"/>
              </a:buClr>
              <a:buSzPct val="100000"/>
              <a:buChar char="•"/>
            </a:pPr>
            <a:r>
              <a:rPr lang="en-US" sz="2600" dirty="0">
                <a:solidFill>
                  <a:schemeClr val="accent1"/>
                </a:solidFill>
              </a:rPr>
              <a:t>The performance section of the TAPR shows STAAR performance in the following ways:</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By grade level, subject, and student group</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By Performance Level Designation (PLD) </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By End-of-Course (EOC) subject</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All grades</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School Progress Domain: Academic Growth by Grade and Subject</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latin typeface="Calibri"/>
                <a:ea typeface="Calibri"/>
                <a:cs typeface="Calibri"/>
                <a:sym typeface="Calibri"/>
              </a:rPr>
              <a:t>Progress of Prior-Year Non-Proficient Students</a:t>
            </a:r>
            <a:endParaRPr dirty="0"/>
          </a:p>
          <a:p>
            <a:pPr marL="285750" lvl="0" indent="-228600" algn="l" rtl="0">
              <a:lnSpc>
                <a:spcPct val="80000"/>
              </a:lnSpc>
              <a:spcBef>
                <a:spcPts val="481"/>
              </a:spcBef>
              <a:spcAft>
                <a:spcPts val="0"/>
              </a:spcAft>
              <a:buClr>
                <a:schemeClr val="accent1"/>
              </a:buClr>
              <a:buSzPct val="100000"/>
              <a:buChar char="•"/>
            </a:pPr>
            <a:r>
              <a:rPr lang="en-US" sz="2600" dirty="0">
                <a:solidFill>
                  <a:schemeClr val="accent1"/>
                </a:solidFill>
              </a:rPr>
              <a:t>Participation Rate</a:t>
            </a:r>
            <a:endParaRPr dirty="0"/>
          </a:p>
          <a:p>
            <a:pPr marL="285750" lvl="0" indent="-228600" algn="l" rtl="0">
              <a:lnSpc>
                <a:spcPct val="80000"/>
              </a:lnSpc>
              <a:spcBef>
                <a:spcPts val="481"/>
              </a:spcBef>
              <a:spcAft>
                <a:spcPts val="0"/>
              </a:spcAft>
              <a:buClr>
                <a:schemeClr val="accent1"/>
              </a:buClr>
              <a:buSzPct val="100000"/>
              <a:buChar char="•"/>
            </a:pPr>
            <a:r>
              <a:rPr lang="en-US" sz="2600" dirty="0">
                <a:solidFill>
                  <a:schemeClr val="accent1"/>
                </a:solidFill>
              </a:rPr>
              <a:t>Attendance Rate</a:t>
            </a:r>
            <a:endParaRPr dirty="0"/>
          </a:p>
          <a:p>
            <a:pPr marL="285750" lvl="0" indent="-228600" algn="l" rtl="0">
              <a:lnSpc>
                <a:spcPct val="80000"/>
              </a:lnSpc>
              <a:spcBef>
                <a:spcPts val="481"/>
              </a:spcBef>
              <a:spcAft>
                <a:spcPts val="0"/>
              </a:spcAft>
              <a:buClr>
                <a:schemeClr val="accent1"/>
              </a:buClr>
              <a:buSzPct val="100000"/>
              <a:buChar char="•"/>
            </a:pPr>
            <a:r>
              <a:rPr lang="en-US" sz="2600" dirty="0">
                <a:solidFill>
                  <a:schemeClr val="accent1"/>
                </a:solidFill>
              </a:rPr>
              <a:t>Annual Dropout Rates</a:t>
            </a:r>
            <a:endParaRPr dirty="0"/>
          </a:p>
          <a:p>
            <a:pPr marL="285750" lvl="0" indent="-228600" algn="l" rtl="0">
              <a:lnSpc>
                <a:spcPct val="80000"/>
              </a:lnSpc>
              <a:spcBef>
                <a:spcPts val="481"/>
              </a:spcBef>
              <a:spcAft>
                <a:spcPts val="0"/>
              </a:spcAft>
              <a:buClr>
                <a:schemeClr val="accent1"/>
              </a:buClr>
              <a:buSzPct val="100000"/>
              <a:buChar char="•"/>
            </a:pPr>
            <a:r>
              <a:rPr lang="en-US" sz="2600" dirty="0">
                <a:solidFill>
                  <a:schemeClr val="accent1"/>
                </a:solidFill>
              </a:rPr>
              <a:t>Graduation Rates</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rPr>
              <a:t>4-year longitudinal</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rPr>
              <a:t>5-year extended longitudinal</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rPr>
              <a:t>6-year extended longitudinal</a:t>
            </a:r>
            <a:endParaRPr dirty="0"/>
          </a:p>
          <a:p>
            <a:pPr marL="742950" lvl="1" indent="-285750" algn="l" rtl="0">
              <a:lnSpc>
                <a:spcPct val="80000"/>
              </a:lnSpc>
              <a:spcBef>
                <a:spcPts val="444"/>
              </a:spcBef>
              <a:spcAft>
                <a:spcPts val="0"/>
              </a:spcAft>
              <a:buClr>
                <a:srgbClr val="6A84BC"/>
              </a:buClr>
              <a:buSzPct val="100000"/>
              <a:buFont typeface="Noto Sans Symbols"/>
              <a:buChar char="▪"/>
            </a:pPr>
            <a:r>
              <a:rPr lang="en-US" sz="2400" i="1" dirty="0">
                <a:solidFill>
                  <a:srgbClr val="6A84BC"/>
                </a:solidFill>
              </a:rPr>
              <a:t>4-year Federal</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74"/>
          <p:cNvSpPr txBox="1">
            <a:spLocks noGrp="1"/>
          </p:cNvSpPr>
          <p:nvPr>
            <p:ph type="title"/>
          </p:nvPr>
        </p:nvSpPr>
        <p:spPr>
          <a:xfrm>
            <a:off x="1943100" y="457200"/>
            <a:ext cx="8305800" cy="762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a:solidFill>
                  <a:schemeClr val="accent1"/>
                </a:solidFill>
              </a:rPr>
              <a:t>Violent and Criminal Incidents</a:t>
            </a:r>
            <a:endParaRPr>
              <a:solidFill>
                <a:schemeClr val="accent2"/>
              </a:solidFill>
            </a:endParaRPr>
          </a:p>
        </p:txBody>
      </p:sp>
      <p:sp>
        <p:nvSpPr>
          <p:cNvPr id="652" name="Google Shape;652;p74"/>
          <p:cNvSpPr txBox="1">
            <a:spLocks noGrp="1"/>
          </p:cNvSpPr>
          <p:nvPr>
            <p:ph type="body" idx="1"/>
          </p:nvPr>
        </p:nvSpPr>
        <p:spPr>
          <a:xfrm>
            <a:off x="1828800" y="1676400"/>
            <a:ext cx="8534400" cy="4876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accent1"/>
              </a:buClr>
              <a:buSzPts val="3000"/>
              <a:buChar char="•"/>
            </a:pPr>
            <a:r>
              <a:rPr lang="en-US" sz="3000">
                <a:solidFill>
                  <a:schemeClr val="accent1"/>
                </a:solidFill>
              </a:rPr>
              <a:t>Texas statute (TEC 39.053) requires every district to publish an annual report on violent and criminal incidents at campuses in the district.</a:t>
            </a:r>
            <a:endParaRPr/>
          </a:p>
          <a:p>
            <a:pPr marL="342900" lvl="0" indent="-342900" algn="l" rtl="0">
              <a:lnSpc>
                <a:spcPct val="100000"/>
              </a:lnSpc>
              <a:spcBef>
                <a:spcPts val="600"/>
              </a:spcBef>
              <a:spcAft>
                <a:spcPts val="0"/>
              </a:spcAft>
              <a:buClr>
                <a:schemeClr val="accent1"/>
              </a:buClr>
              <a:buSzPts val="3000"/>
              <a:buChar char="•"/>
            </a:pPr>
            <a:r>
              <a:rPr lang="en-US" sz="3000">
                <a:solidFill>
                  <a:schemeClr val="accent1"/>
                </a:solidFill>
              </a:rPr>
              <a:t>The report must include:</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Number, rate and type of incidents</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Information concerning school violence prevention and intervention policies and procedures used by the district</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Findings that result from Safe and Drug-Free Schools and Communities Act</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60" name="Google Shape;660;p75"/>
          <p:cNvSpPr txBox="1"/>
          <p:nvPr/>
        </p:nvSpPr>
        <p:spPr>
          <a:xfrm>
            <a:off x="1219200" y="136526"/>
            <a:ext cx="9144000" cy="914400"/>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 Violent and Criminal Incidents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1600" b="0" i="0" u="sng" strike="noStrike" cap="none" dirty="0">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Click here to access the report</a:t>
            </a:r>
            <a:endParaRPr sz="1600" b="0" i="0" u="none" strike="noStrike" cap="none" dirty="0">
              <a:solidFill>
                <a:srgbClr val="0070C0"/>
              </a:solidFill>
              <a:latin typeface="Calibri"/>
              <a:ea typeface="Calibri"/>
              <a:cs typeface="Calibri"/>
              <a:sym typeface="Calibri"/>
            </a:endParaRPr>
          </a:p>
        </p:txBody>
      </p:sp>
      <p:graphicFrame>
        <p:nvGraphicFramePr>
          <p:cNvPr id="659" name="Google Shape;659;p75"/>
          <p:cNvGraphicFramePr/>
          <p:nvPr>
            <p:extLst>
              <p:ext uri="{D42A27DB-BD31-4B8C-83A1-F6EECF244321}">
                <p14:modId xmlns:p14="http://schemas.microsoft.com/office/powerpoint/2010/main" val="604192070"/>
              </p:ext>
            </p:extLst>
          </p:nvPr>
        </p:nvGraphicFramePr>
        <p:xfrm>
          <a:off x="914400" y="990599"/>
          <a:ext cx="9753600" cy="57308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6"/>
          <p:cNvSpPr txBox="1">
            <a:spLocks noGrp="1"/>
          </p:cNvSpPr>
          <p:nvPr>
            <p:ph type="title"/>
          </p:nvPr>
        </p:nvSpPr>
        <p:spPr>
          <a:xfrm>
            <a:off x="1943100" y="457200"/>
            <a:ext cx="8305800" cy="76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a:solidFill>
                  <a:schemeClr val="accent1"/>
                </a:solidFill>
              </a:rPr>
              <a:t>Texas Higher Education </a:t>
            </a:r>
            <a:br>
              <a:rPr lang="en-US">
                <a:solidFill>
                  <a:schemeClr val="accent1"/>
                </a:solidFill>
              </a:rPr>
            </a:br>
            <a:r>
              <a:rPr lang="en-US">
                <a:solidFill>
                  <a:schemeClr val="accent1"/>
                </a:solidFill>
              </a:rPr>
              <a:t>Coordinating Board</a:t>
            </a:r>
            <a:endParaRPr>
              <a:solidFill>
                <a:schemeClr val="accent2"/>
              </a:solidFill>
            </a:endParaRPr>
          </a:p>
        </p:txBody>
      </p:sp>
      <p:sp>
        <p:nvSpPr>
          <p:cNvPr id="668" name="Google Shape;668;p76"/>
          <p:cNvSpPr txBox="1">
            <a:spLocks noGrp="1"/>
          </p:cNvSpPr>
          <p:nvPr>
            <p:ph type="body" idx="1"/>
          </p:nvPr>
        </p:nvSpPr>
        <p:spPr>
          <a:xfrm>
            <a:off x="1828800" y="1676400"/>
            <a:ext cx="8534400" cy="4876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accent1"/>
              </a:buClr>
              <a:buSzPts val="3000"/>
              <a:buChar char="•"/>
            </a:pPr>
            <a:r>
              <a:rPr lang="en-US" sz="3000">
                <a:solidFill>
                  <a:schemeClr val="accent1"/>
                </a:solidFill>
              </a:rPr>
              <a:t>Texas statute (TEC 51.403e) requires every district to include with its TAPR a report on student performance in postsecondary institutions during the first year enrolled after graduation from high school. The report includes:</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Number of Total Graduates, disaggregated by attendance in Institutes of Higher Education</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Number of Students within each GPA reporting band</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7"/>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High School Graduates from FY2021</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Enrolled in Texas Public or Independent Higher Education in FY 2022</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sng" strike="noStrike" cap="none" dirty="0">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Click here to get the report</a:t>
            </a:r>
            <a:endParaRPr sz="3200" b="0" i="0" u="none" strike="noStrike" cap="none" dirty="0">
              <a:solidFill>
                <a:srgbClr val="0070C0"/>
              </a:solidFill>
              <a:latin typeface="Calibri"/>
              <a:ea typeface="Calibri"/>
              <a:cs typeface="Calibri"/>
              <a:sym typeface="Calibri"/>
            </a:endParaRPr>
          </a:p>
        </p:txBody>
      </p:sp>
      <p:graphicFrame>
        <p:nvGraphicFramePr>
          <p:cNvPr id="676" name="Google Shape;676;p77"/>
          <p:cNvGraphicFramePr/>
          <p:nvPr/>
        </p:nvGraphicFramePr>
        <p:xfrm>
          <a:off x="1943100" y="1524000"/>
          <a:ext cx="8305800" cy="5029250"/>
        </p:xfrm>
        <a:graphic>
          <a:graphicData uri="http://schemas.openxmlformats.org/drawingml/2006/table">
            <a:tbl>
              <a:tblPr firstRow="1" bandRow="1">
                <a:gradFill>
                  <a:gsLst>
                    <a:gs pos="0">
                      <a:schemeClr val="accent4"/>
                    </a:gs>
                    <a:gs pos="35000">
                      <a:schemeClr val="accent4"/>
                    </a:gs>
                    <a:gs pos="100000">
                      <a:schemeClr val="accent4"/>
                    </a:gs>
                  </a:gsLst>
                  <a:lin ang="16200000" scaled="0"/>
                </a:gradFill>
                <a:tableStyleId>{48755810-B86A-41BE-83E3-657A8305D153}</a:tableStyleId>
              </a:tblPr>
              <a:tblGrid>
                <a:gridCol w="22479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7155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952500">
                  <a:extLst>
                    <a:ext uri="{9D8B030D-6E8A-4147-A177-3AD203B41FA5}">
                      <a16:colId xmlns:a16="http://schemas.microsoft.com/office/drawing/2014/main" val="20007"/>
                    </a:ext>
                  </a:extLst>
                </a:gridCol>
              </a:tblGrid>
              <a:tr h="346625">
                <a:tc row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6A84BC"/>
                          </a:solidFill>
                        </a:rPr>
                        <a:t>[Insert High School Name]</a:t>
                      </a:r>
                      <a:endParaRPr sz="1800" i="1" u="none" strike="noStrike" cap="none">
                        <a:solidFill>
                          <a:srgbClr val="6A84BC"/>
                        </a:solidFill>
                      </a:endParaRPr>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Total Graduates</a:t>
                      </a:r>
                      <a:endParaRPr sz="1400" b="1" u="none" strike="noStrike" cap="none">
                        <a:solidFill>
                          <a:schemeClr val="dk1"/>
                        </a:solidFil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gridSpan="6">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GPA for 1</a:t>
                      </a:r>
                      <a:r>
                        <a:rPr lang="en-US" sz="1800" u="none" strike="noStrike" cap="none" baseline="30000">
                          <a:solidFill>
                            <a:schemeClr val="dk1"/>
                          </a:solidFill>
                        </a:rPr>
                        <a:t>st</a:t>
                      </a:r>
                      <a:r>
                        <a:rPr lang="en-US" sz="1800" u="none" strike="noStrike" cap="none">
                          <a:solidFill>
                            <a:schemeClr val="dk1"/>
                          </a:solidFill>
                        </a:rPr>
                        <a:t> Year in Public Higher</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 Education in Texas</a:t>
                      </a:r>
                      <a:endParaRPr sz="1800" u="none" strike="noStrike" cap="none">
                        <a:solidFill>
                          <a:schemeClr val="dk1"/>
                        </a:solidFill>
                      </a:endParaRPr>
                    </a:p>
                  </a:txBody>
                  <a:tcPr marL="91450" marR="91450" marT="45725" marB="45725" anchor="ctr">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rgbClr val="A5A5A5"/>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86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&lt; 2.0</a:t>
                      </a:r>
                      <a:endParaRPr sz="1400" b="1"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2.0 – 2.49</a:t>
                      </a:r>
                      <a:endParaRPr sz="14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2.5 – 2.99</a:t>
                      </a:r>
                      <a:endParaRPr sz="14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3.0 – 3.49</a:t>
                      </a:r>
                      <a:endParaRPr sz="1400" b="1"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&gt; 3.5</a:t>
                      </a:r>
                      <a:endParaRPr sz="14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Unknown</a:t>
                      </a:r>
                      <a:endParaRPr sz="14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Four-Year Public University</a:t>
                      </a:r>
                      <a:endParaRPr sz="1800" u="none" strike="noStrike" cap="none"/>
                    </a:p>
                  </a:txBody>
                  <a:tcPr marL="91450" marR="91450" marT="45725" marB="45725">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Two-Year Public Colleges</a:t>
                      </a:r>
                      <a:endParaRPr sz="1400" u="none" strike="noStrike" cap="none"/>
                    </a:p>
                  </a:txBody>
                  <a:tcPr marL="91450" marR="91450" marT="45725" marB="45725">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Independent Colleges &amp; Universities</a:t>
                      </a:r>
                      <a:endParaRPr sz="1400" u="none" strike="noStrike" cap="none"/>
                    </a:p>
                  </a:txBody>
                  <a:tcPr marL="91450" marR="91450" marT="45725" marB="45725">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Not Trackable</a:t>
                      </a:r>
                      <a:endParaRPr sz="1400" u="none" strike="noStrike" cap="none"/>
                    </a:p>
                  </a:txBody>
                  <a:tcPr marL="91450" marR="91450" marT="45725" marB="45725">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Not Found</a:t>
                      </a:r>
                      <a:endParaRPr sz="1400" u="none" strike="noStrike" cap="none"/>
                    </a:p>
                  </a:txBody>
                  <a:tcPr marL="91450" marR="91450" marT="45725" marB="45725">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Total High School Graduates</a:t>
                      </a:r>
                      <a:endParaRPr sz="1400" u="none" strike="noStrike" cap="none"/>
                    </a:p>
                  </a:txBody>
                  <a:tcPr marL="91450" marR="91450" marT="45725" marB="45725">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78"/>
          <p:cNvSpPr txBox="1">
            <a:spLocks noGrp="1"/>
          </p:cNvSpPr>
          <p:nvPr>
            <p:ph type="ctrTitle"/>
          </p:nvPr>
        </p:nvSpPr>
        <p:spPr>
          <a:xfrm>
            <a:off x="2209800" y="2130426"/>
            <a:ext cx="7772400" cy="373697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t>PEIMS Financial Standard Reports/</a:t>
            </a:r>
            <a:r>
              <a:rPr lang="en-US" dirty="0">
                <a:solidFill>
                  <a:schemeClr val="accent1"/>
                </a:solidFill>
              </a:rPr>
              <a:t>2022 – 2023</a:t>
            </a:r>
            <a:r>
              <a:rPr lang="en-US" dirty="0"/>
              <a:t> Financial Actual Report</a:t>
            </a:r>
            <a:br>
              <a:rPr lang="en-US" dirty="0"/>
            </a:br>
            <a:r>
              <a:rPr lang="en-US" u="sng" dirty="0">
                <a:solidFill>
                  <a:srgbClr val="0070C0"/>
                </a:solidFill>
                <a:hlinkClick r:id="rId3">
                  <a:extLst>
                    <a:ext uri="{A12FA001-AC4F-418D-AE19-62706E023703}">
                      <ahyp:hlinkClr xmlns:ahyp="http://schemas.microsoft.com/office/drawing/2018/hyperlinkcolor" val="tx"/>
                    </a:ext>
                  </a:extLst>
                </a:hlinkClick>
              </a:rPr>
              <a:t>Click here</a:t>
            </a:r>
            <a:endParaRPr dirty="0">
              <a:solidFill>
                <a:srgbClr val="0070C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7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For more information, please contact:</a:t>
            </a:r>
            <a:endParaRPr/>
          </a:p>
        </p:txBody>
      </p:sp>
      <p:sp>
        <p:nvSpPr>
          <p:cNvPr id="691" name="Google Shape;691;p79"/>
          <p:cNvSpPr txBox="1"/>
          <p:nvPr/>
        </p:nvSpPr>
        <p:spPr>
          <a:xfrm>
            <a:off x="3581400" y="1981200"/>
            <a:ext cx="4953000"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Name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Title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Email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Phone number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2209800" y="609600"/>
            <a:ext cx="7772400" cy="762000"/>
          </a:xfrm>
          <a:prstGeom prst="rect">
            <a:avLst/>
          </a:prstGeom>
          <a:noFill/>
          <a:ln>
            <a:noFill/>
          </a:ln>
        </p:spPr>
        <p:txBody>
          <a:bodyPr spcFirstLastPara="1" wrap="square" lIns="91425" tIns="45700" rIns="91425" bIns="45700" anchor="ctr" anchorCtr="0">
            <a:normAutofit fontScale="90000"/>
          </a:bodyPr>
          <a:lstStyle/>
          <a:p>
            <a:pPr lvl="0">
              <a:buClr>
                <a:schemeClr val="accent1"/>
              </a:buClr>
              <a:buSzPct val="100000"/>
            </a:pPr>
            <a:r>
              <a:rPr lang="en-US" dirty="0">
                <a:solidFill>
                  <a:schemeClr val="accent1"/>
                </a:solidFill>
              </a:rPr>
              <a:t>2022 – 2023 TAPR Content</a:t>
            </a:r>
            <a:br>
              <a:rPr lang="en-US" dirty="0">
                <a:solidFill>
                  <a:schemeClr val="accent1"/>
                </a:solidFill>
              </a:rPr>
            </a:br>
            <a:r>
              <a:rPr lang="en-US" sz="4000" dirty="0">
                <a:solidFill>
                  <a:schemeClr val="accent1"/>
                </a:solidFill>
              </a:rPr>
              <a:t>District/Campus Performance (continued)</a:t>
            </a:r>
            <a:endParaRPr dirty="0">
              <a:solidFill>
                <a:schemeClr val="accent1"/>
              </a:solidFill>
            </a:endParaRPr>
          </a:p>
        </p:txBody>
      </p:sp>
      <p:sp>
        <p:nvSpPr>
          <p:cNvPr id="150" name="Google Shape;150;p8"/>
          <p:cNvSpPr txBox="1">
            <a:spLocks noGrp="1"/>
          </p:cNvSpPr>
          <p:nvPr>
            <p:ph type="body" idx="1"/>
          </p:nvPr>
        </p:nvSpPr>
        <p:spPr>
          <a:xfrm>
            <a:off x="2209800" y="1908175"/>
            <a:ext cx="7772400" cy="4419600"/>
          </a:xfrm>
          <a:prstGeom prst="rect">
            <a:avLst/>
          </a:prstGeom>
          <a:noFill/>
          <a:ln>
            <a:noFill/>
          </a:ln>
        </p:spPr>
        <p:txBody>
          <a:bodyPr spcFirstLastPara="1" wrap="square" lIns="91425" tIns="45700" rIns="91425" bIns="45700" anchor="t" anchorCtr="0">
            <a:normAutofit/>
          </a:bodyPr>
          <a:lstStyle/>
          <a:p>
            <a:pPr marL="285750" lvl="0" indent="-228600" algn="l" rtl="0">
              <a:lnSpc>
                <a:spcPct val="80000"/>
              </a:lnSpc>
              <a:spcBef>
                <a:spcPts val="0"/>
              </a:spcBef>
              <a:spcAft>
                <a:spcPts val="0"/>
              </a:spcAft>
              <a:buClr>
                <a:schemeClr val="accent1"/>
              </a:buClr>
              <a:buSzPts val="2400"/>
              <a:buChar char="•"/>
            </a:pPr>
            <a:r>
              <a:rPr lang="en-US" sz="2400">
                <a:solidFill>
                  <a:schemeClr val="accent1"/>
                </a:solidFill>
              </a:rPr>
              <a:t>CCMR Related Indicators</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RHSP, DAP, FHSP Graduates</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College-Ready Graduates</a:t>
            </a:r>
            <a:endParaRPr/>
          </a:p>
          <a:p>
            <a:pPr marL="1143000" lvl="2" indent="-228600" algn="l" rtl="0">
              <a:lnSpc>
                <a:spcPct val="90000"/>
              </a:lnSpc>
              <a:spcBef>
                <a:spcPts val="400"/>
              </a:spcBef>
              <a:spcAft>
                <a:spcPts val="0"/>
              </a:spcAft>
              <a:buClr>
                <a:srgbClr val="6A84BC"/>
              </a:buClr>
              <a:buSzPts val="2000"/>
              <a:buFont typeface="Noto Sans Symbols"/>
              <a:buChar char="▪"/>
            </a:pPr>
            <a:r>
              <a:rPr lang="en-US" sz="2000" i="1">
                <a:solidFill>
                  <a:srgbClr val="6A84BC"/>
                </a:solidFill>
                <a:latin typeface="Calibri"/>
                <a:ea typeface="Calibri"/>
                <a:cs typeface="Calibri"/>
                <a:sym typeface="Calibri"/>
              </a:rPr>
              <a:t>TSI Criteria Graduates </a:t>
            </a:r>
            <a:endParaRPr/>
          </a:p>
          <a:p>
            <a:pPr marL="1143000" lvl="2" indent="-228600" algn="l" rtl="0">
              <a:lnSpc>
                <a:spcPct val="90000"/>
              </a:lnSpc>
              <a:spcBef>
                <a:spcPts val="400"/>
              </a:spcBef>
              <a:spcAft>
                <a:spcPts val="0"/>
              </a:spcAft>
              <a:buClr>
                <a:srgbClr val="6A84BC"/>
              </a:buClr>
              <a:buSzPts val="2000"/>
              <a:buFont typeface="Noto Sans Symbols"/>
              <a:buChar char="▪"/>
            </a:pPr>
            <a:r>
              <a:rPr lang="en-US" sz="2000" i="1">
                <a:solidFill>
                  <a:srgbClr val="6A84BC"/>
                </a:solidFill>
                <a:latin typeface="Calibri"/>
                <a:ea typeface="Calibri"/>
                <a:cs typeface="Calibri"/>
                <a:sym typeface="Calibri"/>
              </a:rPr>
              <a:t>Dual Credit - Completion of either nine or more hours of postsecondary credit in any subject or three or more hours of ELA or Math</a:t>
            </a:r>
            <a:endParaRPr/>
          </a:p>
          <a:p>
            <a:pPr marL="1143000" lvl="2" indent="-228600" algn="l" rtl="0">
              <a:lnSpc>
                <a:spcPct val="90000"/>
              </a:lnSpc>
              <a:spcBef>
                <a:spcPts val="400"/>
              </a:spcBef>
              <a:spcAft>
                <a:spcPts val="0"/>
              </a:spcAft>
              <a:buClr>
                <a:srgbClr val="6A84BC"/>
              </a:buClr>
              <a:buSzPts val="2000"/>
              <a:buFont typeface="Noto Sans Symbols"/>
              <a:buChar char="▪"/>
            </a:pPr>
            <a:r>
              <a:rPr lang="en-US" sz="2000" i="1">
                <a:solidFill>
                  <a:srgbClr val="6A84BC"/>
                </a:solidFill>
                <a:latin typeface="Calibri"/>
                <a:ea typeface="Calibri"/>
                <a:cs typeface="Calibri"/>
                <a:sym typeface="Calibri"/>
              </a:rPr>
              <a:t>AP/IB Met Criteria in any subject</a:t>
            </a:r>
            <a:endParaRPr/>
          </a:p>
          <a:p>
            <a:pPr marL="1143000" lvl="2" indent="-228600" algn="l" rtl="0">
              <a:lnSpc>
                <a:spcPct val="90000"/>
              </a:lnSpc>
              <a:spcBef>
                <a:spcPts val="400"/>
              </a:spcBef>
              <a:spcAft>
                <a:spcPts val="0"/>
              </a:spcAft>
              <a:buClr>
                <a:srgbClr val="6A84BC"/>
              </a:buClr>
              <a:buSzPts val="2000"/>
              <a:buFont typeface="Noto Sans Symbols"/>
              <a:buChar char="▪"/>
            </a:pPr>
            <a:r>
              <a:rPr lang="en-US" sz="2000" i="1">
                <a:solidFill>
                  <a:srgbClr val="6A84BC"/>
                </a:solidFill>
                <a:latin typeface="Calibri"/>
                <a:ea typeface="Calibri"/>
                <a:cs typeface="Calibri"/>
                <a:sym typeface="Calibri"/>
              </a:rPr>
              <a:t>Associate’s Degree</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Career/Military Ready Graduates</a:t>
            </a:r>
            <a:endParaRPr/>
          </a:p>
          <a:p>
            <a:pPr marL="1143000" lvl="2" indent="-228600" algn="l" rtl="0">
              <a:lnSpc>
                <a:spcPct val="90000"/>
              </a:lnSpc>
              <a:spcBef>
                <a:spcPts val="400"/>
              </a:spcBef>
              <a:spcAft>
                <a:spcPts val="0"/>
              </a:spcAft>
              <a:buClr>
                <a:srgbClr val="6A84BC"/>
              </a:buClr>
              <a:buSzPts val="2000"/>
              <a:buFont typeface="Noto Sans Symbols"/>
              <a:buChar char="▪"/>
            </a:pPr>
            <a:r>
              <a:rPr lang="en-US" sz="2000" i="1">
                <a:solidFill>
                  <a:srgbClr val="6A84BC"/>
                </a:solidFill>
                <a:latin typeface="Calibri"/>
                <a:ea typeface="Calibri"/>
                <a:cs typeface="Calibri"/>
                <a:sym typeface="Calibri"/>
              </a:rPr>
              <a:t>Approved Industry-Based Certification</a:t>
            </a:r>
            <a:endParaRPr/>
          </a:p>
          <a:p>
            <a:pPr marL="1143000" lvl="2" indent="-228600" algn="l" rtl="0">
              <a:lnSpc>
                <a:spcPct val="90000"/>
              </a:lnSpc>
              <a:spcBef>
                <a:spcPts val="400"/>
              </a:spcBef>
              <a:spcAft>
                <a:spcPts val="0"/>
              </a:spcAft>
              <a:buClr>
                <a:srgbClr val="6A84BC"/>
              </a:buClr>
              <a:buSzPts val="2000"/>
              <a:buFont typeface="Noto Sans Symbols"/>
              <a:buChar char="▪"/>
            </a:pPr>
            <a:r>
              <a:rPr lang="en-US" sz="2000" i="1">
                <a:solidFill>
                  <a:srgbClr val="6A84BC"/>
                </a:solidFill>
                <a:latin typeface="Calibri"/>
                <a:ea typeface="Calibri"/>
                <a:cs typeface="Calibri"/>
                <a:sym typeface="Calibri"/>
              </a:rPr>
              <a:t>Graduate with completed IEP and Workforce Readiness</a:t>
            </a:r>
            <a:endParaRPr/>
          </a:p>
          <a:p>
            <a:pPr marL="1143000" lvl="2" indent="-228600" algn="l" rtl="0">
              <a:lnSpc>
                <a:spcPct val="90000"/>
              </a:lnSpc>
              <a:spcBef>
                <a:spcPts val="400"/>
              </a:spcBef>
              <a:spcAft>
                <a:spcPts val="0"/>
              </a:spcAft>
              <a:buClr>
                <a:srgbClr val="6A84BC"/>
              </a:buClr>
              <a:buSzPts val="2000"/>
              <a:buFont typeface="Noto Sans Symbols"/>
              <a:buChar char="▪"/>
            </a:pPr>
            <a:r>
              <a:rPr lang="en-US" sz="2000" i="1">
                <a:solidFill>
                  <a:srgbClr val="6A84BC"/>
                </a:solidFill>
                <a:latin typeface="Calibri"/>
                <a:ea typeface="Calibri"/>
                <a:cs typeface="Calibri"/>
                <a:sym typeface="Calibri"/>
              </a:rPr>
              <a:t>TSIA Results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2209800" y="609600"/>
            <a:ext cx="7772400" cy="762000"/>
          </a:xfrm>
          <a:prstGeom prst="rect">
            <a:avLst/>
          </a:prstGeom>
          <a:noFill/>
          <a:ln>
            <a:noFill/>
          </a:ln>
        </p:spPr>
        <p:txBody>
          <a:bodyPr spcFirstLastPara="1" wrap="square" lIns="91425" tIns="45700" rIns="91425" bIns="45700" anchor="ctr" anchorCtr="0">
            <a:normAutofit fontScale="90000"/>
          </a:bodyPr>
          <a:lstStyle/>
          <a:p>
            <a:pPr lvl="0">
              <a:buClr>
                <a:schemeClr val="accent1"/>
              </a:buClr>
              <a:buSzPct val="100000"/>
            </a:pPr>
            <a:r>
              <a:rPr lang="en-US" dirty="0">
                <a:solidFill>
                  <a:schemeClr val="accent1"/>
                </a:solidFill>
              </a:rPr>
              <a:t>2022 – 2023 TAPR Content</a:t>
            </a:r>
            <a:br>
              <a:rPr lang="en-US" dirty="0">
                <a:solidFill>
                  <a:schemeClr val="accent1"/>
                </a:solidFill>
              </a:rPr>
            </a:br>
            <a:r>
              <a:rPr lang="en-US" sz="4000" dirty="0">
                <a:solidFill>
                  <a:schemeClr val="accent1"/>
                </a:solidFill>
              </a:rPr>
              <a:t>District/Campus Performance (continued)</a:t>
            </a:r>
            <a:endParaRPr dirty="0">
              <a:solidFill>
                <a:schemeClr val="accent1"/>
              </a:solidFill>
            </a:endParaRPr>
          </a:p>
        </p:txBody>
      </p:sp>
      <p:sp>
        <p:nvSpPr>
          <p:cNvPr id="158" name="Google Shape;158;p9"/>
          <p:cNvSpPr txBox="1">
            <a:spLocks noGrp="1"/>
          </p:cNvSpPr>
          <p:nvPr>
            <p:ph type="body" idx="1"/>
          </p:nvPr>
        </p:nvSpPr>
        <p:spPr>
          <a:xfrm>
            <a:off x="2209800" y="1905000"/>
            <a:ext cx="7772400" cy="4114800"/>
          </a:xfrm>
          <a:prstGeom prst="rect">
            <a:avLst/>
          </a:prstGeom>
          <a:noFill/>
          <a:ln>
            <a:noFill/>
          </a:ln>
        </p:spPr>
        <p:txBody>
          <a:bodyPr spcFirstLastPara="1" wrap="square" lIns="91425" tIns="45700" rIns="91425" bIns="45700" anchor="t" anchorCtr="0">
            <a:normAutofit/>
          </a:bodyPr>
          <a:lstStyle/>
          <a:p>
            <a:pPr marL="285750" lvl="0" indent="-228600" algn="l" rtl="0">
              <a:lnSpc>
                <a:spcPct val="80000"/>
              </a:lnSpc>
              <a:spcBef>
                <a:spcPts val="0"/>
              </a:spcBef>
              <a:spcAft>
                <a:spcPts val="0"/>
              </a:spcAft>
              <a:buClr>
                <a:schemeClr val="accent1"/>
              </a:buClr>
              <a:buSzPts val="2400"/>
              <a:buChar char="•"/>
            </a:pPr>
            <a:r>
              <a:rPr lang="en-US" sz="2400">
                <a:solidFill>
                  <a:schemeClr val="accent1"/>
                </a:solidFill>
              </a:rPr>
              <a:t>CCMR Readiness Indicators</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TSIA Results</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Completed and Received Credit for College Prep Courses</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AP/IB Results</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SAT/ACT Results</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Average SAT Score</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Average ACT Score</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Advance Dual-Credit Course Completion</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Graduates enrolled in Texas Institution of Higher Education</a:t>
            </a:r>
            <a:endParaRPr/>
          </a:p>
          <a:p>
            <a:pPr marL="742950" lvl="1" indent="-285750" algn="l" rtl="0">
              <a:lnSpc>
                <a:spcPct val="9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Graduates in TX-IHE Completing One Year Without Enrollment in a Developmental Education Course</a:t>
            </a:r>
            <a:endParaRPr/>
          </a:p>
        </p:txBody>
      </p:sp>
    </p:spTree>
  </p:cSld>
  <p:clrMapOvr>
    <a:masterClrMapping/>
  </p:clrMapOvr>
</p:sld>
</file>

<file path=ppt/theme/theme1.xml><?xml version="1.0" encoding="utf-8"?>
<a:theme xmlns:a="http://schemas.openxmlformats.org/drawingml/2006/main" name="Office Theme">
  <a:themeElements>
    <a:clrScheme name="Corporate Blue and Orange">
      <a:dk1>
        <a:srgbClr val="000000"/>
      </a:dk1>
      <a:lt1>
        <a:srgbClr val="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906</TotalTime>
  <Words>23653</Words>
  <Application>Microsoft Office PowerPoint</Application>
  <PresentationFormat>Widescreen</PresentationFormat>
  <Paragraphs>2273</Paragraphs>
  <Slides>75</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Noto Sans Symbols</vt:lpstr>
      <vt:lpstr>Office Theme</vt:lpstr>
      <vt:lpstr>Texas Academic Performance Report (TAPR) Texas Progress Reporting System (TPRS) 2022-2023 [insert district name]</vt:lpstr>
      <vt:lpstr>Overview</vt:lpstr>
      <vt:lpstr>Updates for 2022 – 2023</vt:lpstr>
      <vt:lpstr>Accessing the TAPR Report</vt:lpstr>
      <vt:lpstr>Accessing the TAPR Reports</vt:lpstr>
      <vt:lpstr>Accessing the TPRS Reports</vt:lpstr>
      <vt:lpstr>2022 – 2023 TAPR Content District/Campus Performance</vt:lpstr>
      <vt:lpstr>2022 – 2023 TAPR Content District/Campus Performance (continued)</vt:lpstr>
      <vt:lpstr>2022 – 2023 TAPR Content District/Campus Performance (continued)</vt:lpstr>
      <vt:lpstr>2022 – 2023 TAPR Report Overview District/Campus Profile</vt:lpstr>
      <vt:lpstr>2022 – 2023 TAPR Report Overview District/Campus Profile</vt:lpstr>
      <vt:lpstr>2022 – 2023 TAPR Report Overview District/Campus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2022 – 2023 Student Ethnic Distribution</vt:lpstr>
      <vt:lpstr>2022 – 2023 Student Demographics</vt:lpstr>
      <vt:lpstr>2022 – 2023 Enrollment by Program</vt:lpstr>
      <vt:lpstr>2022 – 2023 Teacher Ethnic Distribution</vt:lpstr>
      <vt:lpstr>2022 – 2023 Teachers Years of Experience</vt:lpstr>
      <vt:lpstr>Violent and Criminal Incidents</vt:lpstr>
      <vt:lpstr>PowerPoint Presentation</vt:lpstr>
      <vt:lpstr>Texas Higher Education  Coordinating Board</vt:lpstr>
      <vt:lpstr>PowerPoint Presentation</vt:lpstr>
      <vt:lpstr>PEIMS Financial Standard Reports/2022 – 2023 Financial Actual Report Click here</vt:lpstr>
      <vt:lpstr>For more information,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Academic Performance Report (TAPR) Texas Progress Reporting System (TPRS) 2022-2023 [insert district name]</dc:title>
  <dc:creator>jdelgado</dc:creator>
  <cp:lastModifiedBy>Rick Kutcher</cp:lastModifiedBy>
  <cp:revision>25</cp:revision>
  <dcterms:created xsi:type="dcterms:W3CDTF">2010-10-29T20:07:42Z</dcterms:created>
  <dcterms:modified xsi:type="dcterms:W3CDTF">2024-01-10T16:40:52Z</dcterms:modified>
</cp:coreProperties>
</file>